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3"/>
  </p:notesMasterIdLst>
  <p:handoutMasterIdLst>
    <p:handoutMasterId r:id="rId24"/>
  </p:handoutMasterIdLst>
  <p:sldIdLst>
    <p:sldId id="257" r:id="rId2"/>
    <p:sldId id="258" r:id="rId3"/>
    <p:sldId id="272" r:id="rId4"/>
    <p:sldId id="260" r:id="rId5"/>
    <p:sldId id="269" r:id="rId6"/>
    <p:sldId id="270" r:id="rId7"/>
    <p:sldId id="284" r:id="rId8"/>
    <p:sldId id="285" r:id="rId9"/>
    <p:sldId id="286" r:id="rId10"/>
    <p:sldId id="287" r:id="rId11"/>
    <p:sldId id="288" r:id="rId12"/>
    <p:sldId id="289" r:id="rId13"/>
    <p:sldId id="290" r:id="rId14"/>
    <p:sldId id="291" r:id="rId15"/>
    <p:sldId id="264" r:id="rId16"/>
    <p:sldId id="292" r:id="rId17"/>
    <p:sldId id="293" r:id="rId18"/>
    <p:sldId id="294" r:id="rId19"/>
    <p:sldId id="295" r:id="rId20"/>
    <p:sldId id="296" r:id="rId21"/>
    <p:sldId id="297"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7" d="100"/>
          <a:sy n="107" d="100"/>
        </p:scale>
        <p:origin x="-84" y="-25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4697C4-0187-EB48-96E3-3ADE9DDBADCB}" type="datetimeFigureOut">
              <a:rPr lang="en-US" smtClean="0"/>
              <a:pPr/>
              <a:t>9/3/2013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74F9BC-4069-9441-9C31-31C712AFDE78}" type="slidenum">
              <a:rPr lang="en-US" smtClean="0"/>
              <a:pPr/>
              <a:t>‹#›</a:t>
            </a:fld>
            <a:endParaRPr lang="en-US"/>
          </a:p>
        </p:txBody>
      </p:sp>
    </p:spTree>
    <p:extLst>
      <p:ext uri="{BB962C8B-B14F-4D97-AF65-F5344CB8AC3E}">
        <p14:creationId xmlns:p14="http://schemas.microsoft.com/office/powerpoint/2010/main" xmlns="" val="2421191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D23261-2AFA-DF48-9E5D-A372F987A2B8}" type="datetimeFigureOut">
              <a:rPr lang="en-US" smtClean="0"/>
              <a:pPr/>
              <a:t>9/3/2013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3365E2-F965-BB4D-B72D-45F50536E0F6}" type="slidenum">
              <a:rPr lang="en-US" smtClean="0"/>
              <a:pPr/>
              <a:t>‹#›</a:t>
            </a:fld>
            <a:endParaRPr lang="en-US"/>
          </a:p>
        </p:txBody>
      </p:sp>
    </p:spTree>
    <p:extLst>
      <p:ext uri="{BB962C8B-B14F-4D97-AF65-F5344CB8AC3E}">
        <p14:creationId xmlns:p14="http://schemas.microsoft.com/office/powerpoint/2010/main" xmlns="" val="56274578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more that goes into measurements</a:t>
            </a:r>
            <a:r>
              <a:rPr lang="en-US" baseline="0" dirty="0" smtClean="0"/>
              <a:t> of success than academic indicators. Many barriers can stand in the way of success along the pathways.</a:t>
            </a:r>
            <a:endParaRPr lang="en-US" dirty="0"/>
          </a:p>
        </p:txBody>
      </p:sp>
      <p:sp>
        <p:nvSpPr>
          <p:cNvPr id="4" name="Slide Number Placeholder 3"/>
          <p:cNvSpPr>
            <a:spLocks noGrp="1"/>
          </p:cNvSpPr>
          <p:nvPr>
            <p:ph type="sldNum" sz="quarter" idx="10"/>
          </p:nvPr>
        </p:nvSpPr>
        <p:spPr/>
        <p:txBody>
          <a:bodyPr/>
          <a:lstStyle/>
          <a:p>
            <a:fld id="{543365E2-F965-BB4D-B72D-45F50536E0F6}" type="slidenum">
              <a:rPr lang="en-US" smtClean="0"/>
              <a:pPr/>
              <a:t>3</a:t>
            </a:fld>
            <a:endParaRPr lang="en-US"/>
          </a:p>
        </p:txBody>
      </p:sp>
    </p:spTree>
    <p:extLst>
      <p:ext uri="{BB962C8B-B14F-4D97-AF65-F5344CB8AC3E}">
        <p14:creationId xmlns:p14="http://schemas.microsoft.com/office/powerpoint/2010/main" xmlns="" val="582468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6000">
                <a:solidFill>
                  <a:schemeClr val="bg1"/>
                </a:solidFill>
              </a:defRPr>
            </a:lvl1pPr>
          </a:lstStyle>
          <a:p>
            <a:r>
              <a:rPr lang="en-US" smtClean="0"/>
              <a:t>Click to edit Master title style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9EE494FE-37A9-704D-B440-8627C1696DB7}" type="datetimeFigureOut">
              <a:rPr lang="en-US" smtClean="0"/>
              <a:pPr/>
              <a:t>9/3/2013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22E01-E316-8745-A61C-273B158995FC}" type="slidenum">
              <a:rPr lang="en-US" smtClean="0"/>
              <a:pPr/>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E494FE-37A9-704D-B440-8627C1696DB7}" type="datetimeFigureOut">
              <a:rPr lang="en-US" smtClean="0"/>
              <a:pPr/>
              <a:t>9/3/2013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922E01-E316-8745-A61C-273B158995F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en-US" smtClean="0"/>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9EE494FE-37A9-704D-B440-8627C1696DB7}" type="datetimeFigureOut">
              <a:rPr lang="en-US" smtClean="0"/>
              <a:pPr/>
              <a:t>9/3/2013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22E01-E316-8745-A61C-273B158995F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9EE494FE-37A9-704D-B440-8627C1696DB7}" type="datetimeFigureOut">
              <a:rPr lang="en-US" smtClean="0"/>
              <a:pPr/>
              <a:t>9/3/2013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22E01-E316-8745-A61C-273B158995FC}" type="slidenum">
              <a:rPr lang="en-US" smtClean="0"/>
              <a:pPr/>
              <a:t>‹#›</a:t>
            </a:fld>
            <a:endParaRPr lang="en-US"/>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9EE494FE-37A9-704D-B440-8627C1696DB7}" type="datetimeFigureOut">
              <a:rPr lang="en-US" smtClean="0"/>
              <a:pPr/>
              <a:t>9/3/2013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22E01-E316-8745-A61C-273B158995FC}" type="slidenum">
              <a:rPr lang="en-US" smtClean="0"/>
              <a:pPr/>
              <a:t>‹#›</a:t>
            </a:fld>
            <a:endParaRPr lang="en-US"/>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en-US" smtClean="0"/>
              <a:t>Drag picture to placeholder or click icon to add</a:t>
            </a:r>
            <a:endParaRPr/>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en-US" smtClean="0"/>
              <a:t>Drag picture to placeholder or click icon to add</a:t>
            </a:r>
            <a:endParaRPr/>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lvl5pPr>
              <a:defRPr/>
            </a:lvl5pPr>
            <a:lvl6pPr marL="1719072">
              <a:defRPr/>
            </a:lvl6pPr>
            <a:lvl7pPr marL="1719072">
              <a:defRPr/>
            </a:lvl7pPr>
            <a:lvl8pPr marL="1719072">
              <a:defRPr/>
            </a:lvl8pPr>
            <a:lvl9pPr marL="1719072">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9EE494FE-37A9-704D-B440-8627C1696DB7}" type="datetimeFigureOut">
              <a:rPr lang="en-US" smtClean="0"/>
              <a:pPr/>
              <a:t>9/3/2013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22E01-E316-8745-A61C-273B158995FC}"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9EE494FE-37A9-704D-B440-8627C1696DB7}" type="datetimeFigureOut">
              <a:rPr lang="en-US" smtClean="0"/>
              <a:pPr/>
              <a:t>9/3/2013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22E01-E316-8745-A61C-273B158995FC}"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EE494FE-37A9-704D-B440-8627C1696DB7}" type="datetimeFigureOut">
              <a:rPr lang="en-US" smtClean="0"/>
              <a:pPr/>
              <a:t>9/3/2013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922E01-E316-8745-A61C-273B158995F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9EE494FE-37A9-704D-B440-8627C1696DB7}" type="datetimeFigureOut">
              <a:rPr lang="en-US" smtClean="0"/>
              <a:pPr/>
              <a:t>9/3/2013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22E01-E316-8745-A61C-273B158995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9EE494FE-37A9-704D-B440-8627C1696DB7}" type="datetimeFigureOut">
              <a:rPr lang="en-US" smtClean="0"/>
              <a:pPr/>
              <a:t>9/3/2013</a:t>
            </a:fld>
            <a:endParaRPr lang="en-US"/>
          </a:p>
        </p:txBody>
      </p:sp>
      <p:sp>
        <p:nvSpPr>
          <p:cNvPr id="5" name="Footer Placeholder 4"/>
          <p:cNvSpPr>
            <a:spLocks noGrp="1"/>
          </p:cNvSpPr>
          <p:nvPr>
            <p:ph type="ftr" sz="quarter" idx="11"/>
          </p:nvPr>
        </p:nvSpPr>
        <p:spPr>
          <a:xfrm>
            <a:off x="7238999" y="6356350"/>
            <a:ext cx="1446213"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1E922E01-E316-8745-A61C-273B158995FC}" type="slidenum">
              <a:rPr lang="en-US" smtClean="0"/>
              <a:pPr/>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9EE494FE-37A9-704D-B440-8627C1696DB7}" type="datetimeFigureOut">
              <a:rPr lang="en-US" smtClean="0"/>
              <a:pPr/>
              <a:t>9/3/2013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22E01-E316-8745-A61C-273B158995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9EE494FE-37A9-704D-B440-8627C1696DB7}" type="datetimeFigureOut">
              <a:rPr lang="en-US" smtClean="0"/>
              <a:pPr/>
              <a:t>9/3/2013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922E01-E316-8745-A61C-273B158995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9EE494FE-37A9-704D-B440-8627C1696DB7}" type="datetimeFigureOut">
              <a:rPr lang="en-US" smtClean="0"/>
              <a:pPr/>
              <a:t>9/3/2013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22E01-E316-8745-A61C-273B158995FC}" type="slidenum">
              <a:rPr lang="en-US" smtClean="0"/>
              <a:pPr/>
              <a:t>‹#›</a:t>
            </a:fld>
            <a:endParaRPr lang="en-US"/>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9EE494FE-37A9-704D-B440-8627C1696DB7}" type="datetimeFigureOut">
              <a:rPr lang="en-US" smtClean="0"/>
              <a:pPr/>
              <a:t>9/3/2013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22E01-E316-8745-A61C-273B158995FC}" type="slidenum">
              <a:rPr lang="en-US" smtClean="0"/>
              <a:pPr/>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9EE494FE-37A9-704D-B440-8627C1696DB7}" type="datetimeFigureOut">
              <a:rPr lang="en-US" smtClean="0"/>
              <a:pPr/>
              <a:t>9/3/2013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22E01-E316-8745-A61C-273B158995FC}" type="slidenum">
              <a:rPr lang="en-US" smtClean="0"/>
              <a:pPr/>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9EE494FE-37A9-704D-B440-8627C1696DB7}" type="datetimeFigureOut">
              <a:rPr lang="en-US" smtClean="0"/>
              <a:pPr/>
              <a:t>9/3/2013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922E01-E316-8745-A61C-273B158995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9EE494FE-37A9-704D-B440-8627C1696DB7}" type="datetimeFigureOut">
              <a:rPr lang="en-US" smtClean="0"/>
              <a:pPr/>
              <a:t>9/3/2013</a:t>
            </a:fld>
            <a:endParaRPr lang="en-US"/>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1E922E01-E316-8745-A61C-273B158995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4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249" y="1187946"/>
            <a:ext cx="8651249" cy="2314206"/>
          </a:xfrm>
        </p:spPr>
        <p:txBody>
          <a:bodyPr>
            <a:noAutofit/>
          </a:bodyPr>
          <a:lstStyle/>
          <a:p>
            <a:pPr eaLnBrk="1" fontAlgn="auto" hangingPunct="1">
              <a:spcAft>
                <a:spcPts val="0"/>
              </a:spcAft>
              <a:defRPr/>
            </a:pPr>
            <a:r>
              <a:rPr lang="en-US" sz="4400" dirty="0" smtClean="0">
                <a:solidFill>
                  <a:schemeClr val="tx1"/>
                </a:solidFill>
                <a:latin typeface="Helvetica"/>
                <a:ea typeface="+mj-ea"/>
                <a:cs typeface="Helvetica"/>
              </a:rPr>
              <a:t>Learning Supports</a:t>
            </a:r>
            <a:endParaRPr lang="en-US" sz="4400" dirty="0">
              <a:solidFill>
                <a:schemeClr val="tx1"/>
              </a:solidFill>
              <a:latin typeface="Helvetica"/>
              <a:ea typeface="+mj-ea"/>
              <a:cs typeface="Helvetica"/>
            </a:endParaRPr>
          </a:p>
        </p:txBody>
      </p:sp>
      <p:sp>
        <p:nvSpPr>
          <p:cNvPr id="14339" name="Subtitle 2"/>
          <p:cNvSpPr>
            <a:spLocks noGrp="1"/>
          </p:cNvSpPr>
          <p:nvPr>
            <p:ph type="subTitle" idx="1"/>
          </p:nvPr>
        </p:nvSpPr>
        <p:spPr>
          <a:xfrm>
            <a:off x="469900" y="3755002"/>
            <a:ext cx="8293100" cy="613798"/>
          </a:xfrm>
        </p:spPr>
        <p:txBody>
          <a:bodyPr>
            <a:normAutofit/>
          </a:bodyPr>
          <a:lstStyle/>
          <a:p>
            <a:pPr algn="r" eaLnBrk="1" hangingPunct="1"/>
            <a:endParaRPr lang="en-US" dirty="0">
              <a:solidFill>
                <a:schemeClr val="accent1"/>
              </a:solidFill>
              <a:latin typeface="Helvetica" charset="0"/>
              <a:ea typeface="ＭＳ Ｐゴシック" charset="0"/>
              <a:cs typeface="Helvetica" charset="0"/>
            </a:endParaRPr>
          </a:p>
        </p:txBody>
      </p:sp>
      <p:pic>
        <p:nvPicPr>
          <p:cNvPr id="14340" name="Picture 5" descr="BlmntnPubSchLOGO.eps"/>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2926601" y="178053"/>
            <a:ext cx="3209954" cy="14413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Supports…</a:t>
            </a:r>
            <a:endParaRPr lang="en-US" dirty="0"/>
          </a:p>
        </p:txBody>
      </p:sp>
      <p:sp>
        <p:nvSpPr>
          <p:cNvPr id="3" name="Content Placeholder 2"/>
          <p:cNvSpPr>
            <a:spLocks noGrp="1"/>
          </p:cNvSpPr>
          <p:nvPr>
            <p:ph idx="1"/>
          </p:nvPr>
        </p:nvSpPr>
        <p:spPr/>
        <p:txBody>
          <a:bodyPr/>
          <a:lstStyle/>
          <a:p>
            <a:r>
              <a:rPr lang="en-US" sz="3200" dirty="0" smtClean="0"/>
              <a:t>Moves student </a:t>
            </a:r>
            <a:r>
              <a:rPr lang="en-US" sz="3200" dirty="0"/>
              <a:t>supports away from reacting to problems toward system development with a strong emphasis on </a:t>
            </a:r>
            <a:r>
              <a:rPr lang="en-US" sz="3200" dirty="0">
                <a:solidFill>
                  <a:srgbClr val="3366FF"/>
                </a:solidFill>
              </a:rPr>
              <a:t>prevention </a:t>
            </a:r>
            <a:r>
              <a:rPr lang="en-US" sz="3200" dirty="0"/>
              <a:t>and </a:t>
            </a:r>
            <a:r>
              <a:rPr lang="en-US" sz="3200" dirty="0">
                <a:solidFill>
                  <a:srgbClr val="3366FF"/>
                </a:solidFill>
              </a:rPr>
              <a:t>early intervention</a:t>
            </a:r>
            <a:r>
              <a:rPr lang="en-US" sz="3200" dirty="0"/>
              <a:t>.</a:t>
            </a:r>
          </a:p>
          <a:p>
            <a:pPr marL="0" indent="0">
              <a:buNone/>
            </a:pPr>
            <a:endParaRPr lang="en-US" dirty="0"/>
          </a:p>
          <a:p>
            <a:endParaRPr lang="en-US" dirty="0"/>
          </a:p>
        </p:txBody>
      </p:sp>
    </p:spTree>
    <p:extLst>
      <p:ext uri="{BB962C8B-B14F-4D97-AF65-F5344CB8AC3E}">
        <p14:creationId xmlns:p14="http://schemas.microsoft.com/office/powerpoint/2010/main" xmlns="" val="9378769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9775" y="2330824"/>
            <a:ext cx="7662864" cy="3706439"/>
          </a:xfrm>
        </p:spPr>
        <p:txBody>
          <a:bodyPr>
            <a:normAutofit lnSpcReduction="10000"/>
          </a:bodyPr>
          <a:lstStyle/>
          <a:p>
            <a:pPr marL="0" indent="0">
              <a:buNone/>
            </a:pPr>
            <a:r>
              <a:rPr lang="en-US" sz="4000" b="1" dirty="0" smtClean="0">
                <a:latin typeface="Bradley Hand ITC TT"/>
              </a:rPr>
              <a:t>What the best and wisest parent wants for his or her own child, that must the community want for all of it’s children. Anything else would be narrow and unlovely.</a:t>
            </a:r>
          </a:p>
          <a:p>
            <a:pPr marL="2743200" lvl="8" indent="0">
              <a:buNone/>
            </a:pPr>
            <a:r>
              <a:rPr lang="en-US" dirty="0" smtClean="0"/>
              <a:t>			John Dewey</a:t>
            </a:r>
            <a:endParaRPr lang="en-US" dirty="0"/>
          </a:p>
        </p:txBody>
      </p:sp>
    </p:spTree>
    <p:extLst>
      <p:ext uri="{BB962C8B-B14F-4D97-AF65-F5344CB8AC3E}">
        <p14:creationId xmlns:p14="http://schemas.microsoft.com/office/powerpoint/2010/main" xmlns="" val="1879401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000" dirty="0" smtClean="0"/>
              <a:t>What percent of your students come ready and able to learn everyday?</a:t>
            </a:r>
            <a:endParaRPr lang="en-US" sz="4000" dirty="0"/>
          </a:p>
        </p:txBody>
      </p:sp>
    </p:spTree>
    <p:extLst>
      <p:ext uri="{BB962C8B-B14F-4D97-AF65-F5344CB8AC3E}">
        <p14:creationId xmlns:p14="http://schemas.microsoft.com/office/powerpoint/2010/main" xmlns="" val="2189781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barriers?</a:t>
            </a:r>
            <a:endParaRPr lang="en-US" dirty="0"/>
          </a:p>
        </p:txBody>
      </p:sp>
      <p:sp>
        <p:nvSpPr>
          <p:cNvPr id="3" name="Content Placeholder 2"/>
          <p:cNvSpPr>
            <a:spLocks noGrp="1"/>
          </p:cNvSpPr>
          <p:nvPr>
            <p:ph idx="1"/>
          </p:nvPr>
        </p:nvSpPr>
        <p:spPr/>
        <p:txBody>
          <a:bodyPr>
            <a:normAutofit fontScale="92500" lnSpcReduction="20000"/>
          </a:bodyPr>
          <a:lstStyle/>
          <a:p>
            <a:r>
              <a:rPr lang="en-US" sz="4000" dirty="0" smtClean="0"/>
              <a:t>At your table talk about some of the barriers to learning that affect your students learning and your teaching.</a:t>
            </a:r>
          </a:p>
          <a:p>
            <a:r>
              <a:rPr lang="en-US" sz="4000" dirty="0" smtClean="0"/>
              <a:t>Write some the barriers on sticky notes</a:t>
            </a:r>
            <a:endParaRPr lang="en-US" sz="4000" dirty="0"/>
          </a:p>
        </p:txBody>
      </p:sp>
    </p:spTree>
    <p:extLst>
      <p:ext uri="{BB962C8B-B14F-4D97-AF65-F5344CB8AC3E}">
        <p14:creationId xmlns:p14="http://schemas.microsoft.com/office/powerpoint/2010/main" xmlns="" val="1099662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9775" y="2241176"/>
            <a:ext cx="7662864" cy="4467412"/>
          </a:xfrm>
        </p:spPr>
        <p:txBody>
          <a:bodyPr>
            <a:noAutofit/>
          </a:bodyPr>
          <a:lstStyle/>
          <a:p>
            <a:pPr marL="0" indent="0">
              <a:buNone/>
            </a:pPr>
            <a:r>
              <a:rPr lang="en-US" sz="3200" dirty="0" smtClean="0">
                <a:latin typeface="Chalkboard"/>
              </a:rPr>
              <a:t>School systems are not responsible for meeting every need of their students, but…</a:t>
            </a:r>
            <a:endParaRPr lang="en-US" sz="3200" dirty="0">
              <a:latin typeface="Chalkboard"/>
            </a:endParaRPr>
          </a:p>
          <a:p>
            <a:pPr marL="349250" lvl="1" indent="0">
              <a:buNone/>
            </a:pPr>
            <a:r>
              <a:rPr lang="en-US" sz="3200" dirty="0" smtClean="0">
                <a:latin typeface="Chalkboard"/>
              </a:rPr>
              <a:t>When the need directly affects learning, the school must meet the challenge.</a:t>
            </a:r>
          </a:p>
          <a:p>
            <a:pPr marL="2743200" lvl="8" indent="0">
              <a:buNone/>
            </a:pPr>
            <a:r>
              <a:rPr lang="en-US" sz="2000" dirty="0" smtClean="0">
                <a:latin typeface="Chalkboard"/>
              </a:rPr>
              <a:t>Carnegie Task Force on Education</a:t>
            </a:r>
            <a:endParaRPr lang="en-US" sz="2000" dirty="0">
              <a:latin typeface="Chalkboard"/>
            </a:endParaRPr>
          </a:p>
        </p:txBody>
      </p:sp>
    </p:spTree>
    <p:extLst>
      <p:ext uri="{BB962C8B-B14F-4D97-AF65-F5344CB8AC3E}">
        <p14:creationId xmlns:p14="http://schemas.microsoft.com/office/powerpoint/2010/main" xmlns="" val="602156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a:bodyPr>
          <a:lstStyle/>
          <a:p>
            <a:r>
              <a:rPr lang="en-US" sz="2800" dirty="0" smtClean="0"/>
              <a:t>Mapping</a:t>
            </a:r>
          </a:p>
          <a:p>
            <a:r>
              <a:rPr lang="en-US" sz="2800" dirty="0" smtClean="0"/>
              <a:t>Teams</a:t>
            </a:r>
            <a:endParaRPr lang="en-US" sz="2800" dirty="0"/>
          </a:p>
        </p:txBody>
      </p:sp>
    </p:spTree>
    <p:extLst>
      <p:ext uri="{BB962C8B-B14F-4D97-AF65-F5344CB8AC3E}">
        <p14:creationId xmlns:p14="http://schemas.microsoft.com/office/powerpoint/2010/main" xmlns="" val="34088508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t>Classroom-Based Approaches</a:t>
            </a:r>
            <a:r>
              <a:rPr lang="en-US" sz="4800" dirty="0"/>
              <a:t/>
            </a:r>
            <a:br>
              <a:rPr lang="en-US" sz="4800" dirty="0"/>
            </a:br>
            <a:endParaRPr lang="en-US" dirty="0"/>
          </a:p>
        </p:txBody>
      </p:sp>
      <p:sp>
        <p:nvSpPr>
          <p:cNvPr id="3" name="Content Placeholder 2"/>
          <p:cNvSpPr>
            <a:spLocks noGrp="1"/>
          </p:cNvSpPr>
          <p:nvPr>
            <p:ph idx="1"/>
          </p:nvPr>
        </p:nvSpPr>
        <p:spPr>
          <a:xfrm>
            <a:off x="739775" y="1983306"/>
            <a:ext cx="7662864" cy="4053958"/>
          </a:xfrm>
        </p:spPr>
        <p:txBody>
          <a:bodyPr>
            <a:normAutofit fontScale="62500" lnSpcReduction="20000"/>
          </a:bodyPr>
          <a:lstStyle/>
          <a:p>
            <a:r>
              <a:rPr lang="en-US" dirty="0" smtClean="0"/>
              <a:t>Opening </a:t>
            </a:r>
            <a:r>
              <a:rPr lang="en-US" dirty="0"/>
              <a:t>the classroom door to bring supports in (e.g. peer tutors, volunteers, aids trained to work with students in need, resource teachers and student support staff work in the classroom as part of the teaching team)</a:t>
            </a:r>
          </a:p>
          <a:p>
            <a:r>
              <a:rPr lang="en-US" dirty="0"/>
              <a:t> </a:t>
            </a:r>
            <a:r>
              <a:rPr lang="en-US" dirty="0" smtClean="0"/>
              <a:t>Redesigning </a:t>
            </a:r>
            <a:r>
              <a:rPr lang="en-US" dirty="0"/>
              <a:t>classroom approaches to enhance teacher capability to prevent and handle problems and reduce need for out-of-class referrals (e.g. personalized instruction; special assistance as necessary; developing small-group and independent learning options; reducing negative interactions and over reliance on social control; expanding the range of curricular and instructional options and choices; systematic use of </a:t>
            </a:r>
            <a:r>
              <a:rPr lang="en-US" dirty="0" err="1"/>
              <a:t>prereferral</a:t>
            </a:r>
            <a:r>
              <a:rPr lang="en-US" dirty="0"/>
              <a:t> interventions)</a:t>
            </a:r>
          </a:p>
          <a:p>
            <a:r>
              <a:rPr lang="en-US" dirty="0"/>
              <a:t> </a:t>
            </a:r>
            <a:r>
              <a:rPr lang="en-US" dirty="0" smtClean="0"/>
              <a:t>Enhancing </a:t>
            </a:r>
            <a:r>
              <a:rPr lang="en-US" dirty="0"/>
              <a:t>and personalizing professional development (e.g. creating a Learning Community for teachers; ensuring opportunities to learn through co-teaching, team teaching, and mentoring; teaching intrinsic motivational concepts and their application to schooling)</a:t>
            </a:r>
          </a:p>
          <a:p>
            <a:r>
              <a:rPr lang="en-US" dirty="0"/>
              <a:t> </a:t>
            </a:r>
            <a:r>
              <a:rPr lang="en-US" dirty="0" smtClean="0"/>
              <a:t>Curricular </a:t>
            </a:r>
            <a:r>
              <a:rPr lang="en-US" dirty="0"/>
              <a:t>enrichment and adjunct programs (e.g. varied enrichment activities that are not tied to reinforcement schedules; visiting scholars from the community)</a:t>
            </a:r>
          </a:p>
          <a:p>
            <a:r>
              <a:rPr lang="en-US" dirty="0"/>
              <a:t> </a:t>
            </a:r>
            <a:r>
              <a:rPr lang="en-US" dirty="0" smtClean="0"/>
              <a:t>Classroom </a:t>
            </a:r>
            <a:r>
              <a:rPr lang="en-US" dirty="0"/>
              <a:t>and school-wide approaches used to create and maintain a caring and supportive climate</a:t>
            </a:r>
          </a:p>
          <a:p>
            <a:pPr marL="0" indent="0">
              <a:buNone/>
            </a:pPr>
            <a:endParaRPr lang="en-US" dirty="0"/>
          </a:p>
        </p:txBody>
      </p:sp>
    </p:spTree>
    <p:extLst>
      <p:ext uri="{BB962C8B-B14F-4D97-AF65-F5344CB8AC3E}">
        <p14:creationId xmlns:p14="http://schemas.microsoft.com/office/powerpoint/2010/main" xmlns="" val="3823243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Support for Transitions</a:t>
            </a:r>
            <a:r>
              <a:rPr lang="en-US" dirty="0"/>
              <a:t/>
            </a:r>
            <a:br>
              <a:rPr lang="en-US" dirty="0"/>
            </a:br>
            <a:endParaRPr lang="en-US" dirty="0"/>
          </a:p>
        </p:txBody>
      </p:sp>
      <p:sp>
        <p:nvSpPr>
          <p:cNvPr id="3" name="Content Placeholder 2"/>
          <p:cNvSpPr>
            <a:spLocks noGrp="1"/>
          </p:cNvSpPr>
          <p:nvPr>
            <p:ph idx="1"/>
          </p:nvPr>
        </p:nvSpPr>
        <p:spPr>
          <a:xfrm>
            <a:off x="739775" y="1894167"/>
            <a:ext cx="7662864" cy="4791129"/>
          </a:xfrm>
        </p:spPr>
        <p:txBody>
          <a:bodyPr>
            <a:normAutofit fontScale="55000" lnSpcReduction="20000"/>
          </a:bodyPr>
          <a:lstStyle/>
          <a:p>
            <a:r>
              <a:rPr lang="en-US" sz="2900" dirty="0"/>
              <a:t>Welcoming and social support programs for newcomers (e.g. welcoming signs, materials, and initial receptions; peer buddy programs for students, families, staff, and volunteers)</a:t>
            </a:r>
          </a:p>
          <a:p>
            <a:r>
              <a:rPr lang="en-US" sz="2900" dirty="0" smtClean="0"/>
              <a:t>• </a:t>
            </a:r>
            <a:r>
              <a:rPr lang="en-US" sz="2900" dirty="0"/>
              <a:t>Daily transition programs for (e.g. before school, breaks, lunch, after school)</a:t>
            </a:r>
          </a:p>
          <a:p>
            <a:r>
              <a:rPr lang="en-US" sz="2900" dirty="0"/>
              <a:t> </a:t>
            </a:r>
            <a:r>
              <a:rPr lang="en-US" sz="2900" dirty="0" smtClean="0"/>
              <a:t>• </a:t>
            </a:r>
            <a:r>
              <a:rPr lang="en-US" sz="2900" dirty="0"/>
              <a:t>Articulation programs(e.g. grade-to-grade – new classrooms, new teachers; elementary to junior high; junior high to high school; high school to ALC or ALC to high school; in and out of special education programs)</a:t>
            </a:r>
          </a:p>
          <a:p>
            <a:r>
              <a:rPr lang="en-US" sz="2900" dirty="0"/>
              <a:t> </a:t>
            </a:r>
            <a:r>
              <a:rPr lang="en-US" sz="2900" dirty="0" smtClean="0"/>
              <a:t>• </a:t>
            </a:r>
            <a:r>
              <a:rPr lang="en-US" sz="2900" dirty="0"/>
              <a:t>Summer or inter-session programs (e.g. catch-up, recreation, and enrichment programs)</a:t>
            </a:r>
          </a:p>
          <a:p>
            <a:r>
              <a:rPr lang="en-US" sz="2900" dirty="0"/>
              <a:t> </a:t>
            </a:r>
            <a:r>
              <a:rPr lang="en-US" sz="2900" dirty="0" smtClean="0"/>
              <a:t>• </a:t>
            </a:r>
            <a:r>
              <a:rPr lang="en-US" sz="2900" dirty="0"/>
              <a:t>School-to-career / higher education (e.g. counseling, pathway, and mentor programs; broad involvement of stakeholders in planning for transitions; students, staff, home, police, faith groups, recreation, business, higher education)</a:t>
            </a:r>
          </a:p>
          <a:p>
            <a:r>
              <a:rPr lang="en-US" sz="2900" dirty="0"/>
              <a:t> </a:t>
            </a:r>
            <a:r>
              <a:rPr lang="en-US" sz="2900" dirty="0" smtClean="0"/>
              <a:t>• </a:t>
            </a:r>
            <a:r>
              <a:rPr lang="en-US" sz="2900" dirty="0"/>
              <a:t>Broad involvement of stakeholders in planning for transitions (e.g. students, staff, home, police, faith groups, recreation, business, higher education)</a:t>
            </a:r>
          </a:p>
          <a:p>
            <a:r>
              <a:rPr lang="en-US" sz="2900" dirty="0"/>
              <a:t> </a:t>
            </a:r>
            <a:r>
              <a:rPr lang="en-US" sz="2900" dirty="0" smtClean="0"/>
              <a:t>• </a:t>
            </a:r>
            <a:r>
              <a:rPr lang="en-US" sz="2900" dirty="0"/>
              <a:t>Capacity building to enhance transition programs and activities</a:t>
            </a:r>
          </a:p>
          <a:p>
            <a:endParaRPr lang="en-US" dirty="0"/>
          </a:p>
        </p:txBody>
      </p:sp>
    </p:spTree>
    <p:extLst>
      <p:ext uri="{BB962C8B-B14F-4D97-AF65-F5344CB8AC3E}">
        <p14:creationId xmlns:p14="http://schemas.microsoft.com/office/powerpoint/2010/main" xmlns="" val="3062628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12"/>
            <a:ext cx="8229600" cy="1827314"/>
          </a:xfrm>
        </p:spPr>
        <p:txBody>
          <a:bodyPr/>
          <a:lstStyle/>
          <a:p>
            <a:pPr lvl="0"/>
            <a:r>
              <a:rPr lang="en-US" b="1" dirty="0"/>
              <a:t>Family Engagement in Learning</a:t>
            </a:r>
            <a:r>
              <a:rPr lang="en-US" dirty="0"/>
              <a:t/>
            </a:r>
            <a:br>
              <a:rPr lang="en-US" dirty="0"/>
            </a:br>
            <a:endParaRPr lang="en-US" dirty="0"/>
          </a:p>
        </p:txBody>
      </p:sp>
      <p:sp>
        <p:nvSpPr>
          <p:cNvPr id="3" name="Content Placeholder 2"/>
          <p:cNvSpPr>
            <a:spLocks noGrp="1"/>
          </p:cNvSpPr>
          <p:nvPr>
            <p:ph idx="1"/>
          </p:nvPr>
        </p:nvSpPr>
        <p:spPr>
          <a:xfrm>
            <a:off x="739775" y="2094726"/>
            <a:ext cx="7662864" cy="4546002"/>
          </a:xfrm>
        </p:spPr>
        <p:txBody>
          <a:bodyPr>
            <a:normAutofit fontScale="47500" lnSpcReduction="20000"/>
          </a:bodyPr>
          <a:lstStyle/>
          <a:p>
            <a:r>
              <a:rPr lang="en-US" sz="2900" dirty="0" smtClean="0"/>
              <a:t> </a:t>
            </a:r>
            <a:r>
              <a:rPr lang="en-US" sz="2900" dirty="0"/>
              <a:t>Addressing specific support and learning needs of families (e.g. support services for those in the home to assist in addressing basic survival needs and obligations to children; adult education classes to enhance literacy, job skills, ESL language, and citizenship preparation)</a:t>
            </a:r>
          </a:p>
          <a:p>
            <a:r>
              <a:rPr lang="en-US" sz="2900" dirty="0" smtClean="0"/>
              <a:t> </a:t>
            </a:r>
            <a:r>
              <a:rPr lang="en-US" sz="2900" dirty="0"/>
              <a:t>Improving mechanisms for communicating and connecting to school and home (e.g. opportunities at school for family networking and mutual support, learning, recreation, enrichment, and for family members to receive special assistance and to volunteer to help; phone calls and/or email from teacher and other staff with good news; frequent and balanced conferences – student-led when feasible; outreach and attract hard-to-reach families – including dropouts)</a:t>
            </a:r>
          </a:p>
          <a:p>
            <a:r>
              <a:rPr lang="en-US" sz="2900" dirty="0"/>
              <a:t> </a:t>
            </a:r>
            <a:r>
              <a:rPr lang="en-US" sz="2900" dirty="0" smtClean="0"/>
              <a:t> </a:t>
            </a:r>
            <a:r>
              <a:rPr lang="en-US" sz="2900" dirty="0"/>
              <a:t>Involving homes in student decision making (e.g. families prepared for involvement in program planning and problem solving</a:t>
            </a:r>
            <a:r>
              <a:rPr lang="en-US" sz="2900" dirty="0" smtClean="0"/>
              <a:t>)</a:t>
            </a:r>
            <a:r>
              <a:rPr lang="en-US" sz="2900" dirty="0"/>
              <a:t> </a:t>
            </a:r>
          </a:p>
          <a:p>
            <a:r>
              <a:rPr lang="en-US" sz="2900" dirty="0" smtClean="0"/>
              <a:t> </a:t>
            </a:r>
            <a:r>
              <a:rPr lang="en-US" sz="2900" dirty="0"/>
              <a:t>Enhancing home support for learning and development (e.g. family literacy; family homework projects; family field trips)</a:t>
            </a:r>
          </a:p>
          <a:p>
            <a:r>
              <a:rPr lang="en-US" sz="2900" dirty="0"/>
              <a:t> </a:t>
            </a:r>
            <a:r>
              <a:rPr lang="en-US" sz="2900" dirty="0" smtClean="0"/>
              <a:t> </a:t>
            </a:r>
            <a:r>
              <a:rPr lang="en-US" sz="2900" dirty="0"/>
              <a:t>Recruiting families to strengthen school and community (e.g. volunteers to welcome and support new families and help in various capacities; families prepared for involvement in school governance)</a:t>
            </a:r>
          </a:p>
          <a:p>
            <a:r>
              <a:rPr lang="en-US" sz="2900" dirty="0"/>
              <a:t> </a:t>
            </a:r>
            <a:r>
              <a:rPr lang="en-US" sz="2900" dirty="0" smtClean="0"/>
              <a:t> </a:t>
            </a:r>
            <a:r>
              <a:rPr lang="en-US" sz="2900" dirty="0"/>
              <a:t>Capacity building to enhance home involvement</a:t>
            </a:r>
          </a:p>
          <a:p>
            <a:endParaRPr lang="en-US" dirty="0"/>
          </a:p>
        </p:txBody>
      </p:sp>
    </p:spTree>
    <p:extLst>
      <p:ext uri="{BB962C8B-B14F-4D97-AF65-F5344CB8AC3E}">
        <p14:creationId xmlns:p14="http://schemas.microsoft.com/office/powerpoint/2010/main" xmlns="" val="2946558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Community Support</a:t>
            </a:r>
            <a:r>
              <a:rPr lang="en-US" dirty="0"/>
              <a:t/>
            </a:r>
            <a:br>
              <a:rPr lang="en-US" dirty="0"/>
            </a:br>
            <a:endParaRPr lang="en-US" dirty="0"/>
          </a:p>
        </p:txBody>
      </p:sp>
      <p:sp>
        <p:nvSpPr>
          <p:cNvPr id="3" name="Content Placeholder 2"/>
          <p:cNvSpPr>
            <a:spLocks noGrp="1"/>
          </p:cNvSpPr>
          <p:nvPr>
            <p:ph idx="1"/>
          </p:nvPr>
        </p:nvSpPr>
        <p:spPr>
          <a:xfrm>
            <a:off x="739775" y="2139295"/>
            <a:ext cx="7662864" cy="4412295"/>
          </a:xfrm>
        </p:spPr>
        <p:txBody>
          <a:bodyPr>
            <a:normAutofit fontScale="70000" lnSpcReduction="20000"/>
          </a:bodyPr>
          <a:lstStyle/>
          <a:p>
            <a:r>
              <a:rPr lang="en-US" dirty="0"/>
              <a:t>• Planning and implementing outreach to recruit a wide range of community resources (e.g. public and private agencies; colleges and universities; local residents; artists and cultural institutions, businesses, and professional organizations; service, volunteer, and faith-based organizations; community policy and decision makers)</a:t>
            </a:r>
          </a:p>
          <a:p>
            <a:r>
              <a:rPr lang="en-US" dirty="0"/>
              <a:t> </a:t>
            </a:r>
            <a:r>
              <a:rPr lang="en-US" dirty="0" smtClean="0"/>
              <a:t>• </a:t>
            </a:r>
            <a:r>
              <a:rPr lang="en-US" dirty="0"/>
              <a:t>Systems to recruit, screen, prepare, and maintain community resource involvement (e.g. mechanisms to orientate and welcome, enhance the volunteer pool, maintain current involvement, enhance a sense of community)</a:t>
            </a:r>
          </a:p>
          <a:p>
            <a:r>
              <a:rPr lang="en-US" dirty="0"/>
              <a:t> </a:t>
            </a:r>
            <a:r>
              <a:rPr lang="en-US" dirty="0" smtClean="0"/>
              <a:t>• </a:t>
            </a:r>
            <a:r>
              <a:rPr lang="en-US" dirty="0"/>
              <a:t>Reaching out to students and families who don’t come to school regularly – including truants and drop outs</a:t>
            </a:r>
          </a:p>
          <a:p>
            <a:r>
              <a:rPr lang="en-US" dirty="0"/>
              <a:t> </a:t>
            </a:r>
            <a:r>
              <a:rPr lang="en-US" dirty="0" smtClean="0"/>
              <a:t> </a:t>
            </a:r>
            <a:r>
              <a:rPr lang="en-US" dirty="0"/>
              <a:t>Connecting school and community efforts to promote child and youth development and a sense of community</a:t>
            </a:r>
          </a:p>
          <a:p>
            <a:r>
              <a:rPr lang="en-US" dirty="0"/>
              <a:t> </a:t>
            </a:r>
            <a:r>
              <a:rPr lang="en-US" dirty="0" smtClean="0"/>
              <a:t> </a:t>
            </a:r>
            <a:r>
              <a:rPr lang="en-US" dirty="0"/>
              <a:t>Capacity building to enhance community involvement and support (e.g. policies and mechanisms to enhance and sustain school-community involvement, staff/stakeholder development on the value of community involvement social marketing</a:t>
            </a:r>
          </a:p>
          <a:p>
            <a:endParaRPr lang="en-US" dirty="0"/>
          </a:p>
        </p:txBody>
      </p:sp>
    </p:spTree>
    <p:extLst>
      <p:ext uri="{BB962C8B-B14F-4D97-AF65-F5344CB8AC3E}">
        <p14:creationId xmlns:p14="http://schemas.microsoft.com/office/powerpoint/2010/main" xmlns="" val="1033937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t>
            </a:r>
            <a:endParaRPr lang="en-US" dirty="0"/>
          </a:p>
        </p:txBody>
      </p:sp>
      <p:sp>
        <p:nvSpPr>
          <p:cNvPr id="3" name="Content Placeholder 2"/>
          <p:cNvSpPr>
            <a:spLocks noGrp="1"/>
          </p:cNvSpPr>
          <p:nvPr>
            <p:ph idx="1"/>
          </p:nvPr>
        </p:nvSpPr>
        <p:spPr>
          <a:xfrm>
            <a:off x="739775" y="2770094"/>
            <a:ext cx="7662864" cy="3802156"/>
          </a:xfrm>
        </p:spPr>
        <p:txBody>
          <a:bodyPr>
            <a:normAutofit fontScale="25000" lnSpcReduction="20000"/>
          </a:bodyPr>
          <a:lstStyle/>
          <a:p>
            <a:r>
              <a:rPr lang="en-US" sz="12800" dirty="0" smtClean="0"/>
              <a:t>Provide a brief overview of Learning Supports</a:t>
            </a:r>
          </a:p>
          <a:p>
            <a:r>
              <a:rPr lang="en-US" sz="12800" dirty="0" smtClean="0"/>
              <a:t>Demonstrate the relationship between </a:t>
            </a:r>
            <a:r>
              <a:rPr lang="en-US" sz="12800" dirty="0" err="1" smtClean="0"/>
              <a:t>RtI</a:t>
            </a:r>
            <a:r>
              <a:rPr lang="en-US" sz="12800" dirty="0" smtClean="0"/>
              <a:t> and Learning Supports</a:t>
            </a:r>
          </a:p>
          <a:p>
            <a:pPr marL="0" indent="0">
              <a:buNone/>
            </a:pPr>
            <a:endParaRPr lang="en-US" sz="8600" dirty="0" smtClean="0"/>
          </a:p>
          <a:p>
            <a:pPr marL="0" indent="0">
              <a:buNone/>
            </a:pPr>
            <a:endParaRPr lang="en-US" sz="8600" dirty="0"/>
          </a:p>
          <a:p>
            <a:pPr marL="0" indent="0">
              <a:buNone/>
            </a:pPr>
            <a:endParaRPr lang="en-US" sz="8600" dirty="0" smtClean="0"/>
          </a:p>
          <a:p>
            <a:endParaRPr lang="en-US" sz="2800" dirty="0" smtClean="0"/>
          </a:p>
          <a:p>
            <a:endParaRPr lang="en-US" sz="2800" dirty="0" smtClean="0"/>
          </a:p>
          <a:p>
            <a:endParaRPr lang="en-US" dirty="0"/>
          </a:p>
          <a:p>
            <a:pPr marL="0" indent="0" algn="ctr">
              <a:buNone/>
            </a:pPr>
            <a:r>
              <a:rPr lang="en-US" dirty="0" smtClean="0">
                <a:solidFill>
                  <a:srgbClr val="FF0000"/>
                </a:solidFill>
              </a:rPr>
              <a:t>No School Board Action is required</a:t>
            </a:r>
            <a:endParaRPr lang="en-US" dirty="0">
              <a:solidFill>
                <a:srgbClr val="FF0000"/>
              </a:solidFill>
            </a:endParaRPr>
          </a:p>
        </p:txBody>
      </p:sp>
    </p:spTree>
    <p:extLst>
      <p:ext uri="{BB962C8B-B14F-4D97-AF65-F5344CB8AC3E}">
        <p14:creationId xmlns:p14="http://schemas.microsoft.com/office/powerpoint/2010/main" xmlns="" val="26382989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0"/>
            <a:ext cx="8229600" cy="1571311"/>
          </a:xfrm>
        </p:spPr>
        <p:txBody>
          <a:bodyPr/>
          <a:lstStyle/>
          <a:p>
            <a:pPr lvl="0"/>
            <a:r>
              <a:rPr lang="en-US" b="1" dirty="0"/>
              <a:t>Crisis Assistance and Prevention</a:t>
            </a:r>
            <a:r>
              <a:rPr lang="en-US" dirty="0"/>
              <a:t/>
            </a:r>
            <a:br>
              <a:rPr lang="en-US" dirty="0"/>
            </a:br>
            <a:endParaRPr lang="en-US" dirty="0"/>
          </a:p>
        </p:txBody>
      </p:sp>
      <p:sp>
        <p:nvSpPr>
          <p:cNvPr id="3" name="Content Placeholder 2"/>
          <p:cNvSpPr>
            <a:spLocks noGrp="1"/>
          </p:cNvSpPr>
          <p:nvPr>
            <p:ph idx="1"/>
          </p:nvPr>
        </p:nvSpPr>
        <p:spPr>
          <a:xfrm>
            <a:off x="739775" y="2317570"/>
            <a:ext cx="7662864" cy="4211736"/>
          </a:xfrm>
        </p:spPr>
        <p:txBody>
          <a:bodyPr>
            <a:normAutofit fontScale="70000" lnSpcReduction="20000"/>
          </a:bodyPr>
          <a:lstStyle/>
          <a:p>
            <a:r>
              <a:rPr lang="en-US" dirty="0"/>
              <a:t>• Ensuring immediate assistance in emergencies so students can resume learning</a:t>
            </a:r>
          </a:p>
          <a:p>
            <a:r>
              <a:rPr lang="en-US" dirty="0"/>
              <a:t> </a:t>
            </a:r>
            <a:r>
              <a:rPr lang="en-US" dirty="0" smtClean="0"/>
              <a:t>• </a:t>
            </a:r>
            <a:r>
              <a:rPr lang="en-US" dirty="0"/>
              <a:t>Providing follow-up care as necessary (e.g. brief and long-term monitoring)</a:t>
            </a:r>
          </a:p>
          <a:p>
            <a:r>
              <a:rPr lang="en-US" dirty="0"/>
              <a:t> </a:t>
            </a:r>
            <a:r>
              <a:rPr lang="en-US" dirty="0" smtClean="0"/>
              <a:t>• </a:t>
            </a:r>
            <a:r>
              <a:rPr lang="en-US" dirty="0"/>
              <a:t>Forming a school-focused Crisis Team to formulate a response plan and take leadership for developing prevention programs</a:t>
            </a:r>
          </a:p>
          <a:p>
            <a:r>
              <a:rPr lang="en-US" dirty="0"/>
              <a:t> </a:t>
            </a:r>
            <a:r>
              <a:rPr lang="en-US" dirty="0" smtClean="0"/>
              <a:t>• </a:t>
            </a:r>
            <a:r>
              <a:rPr lang="en-US" dirty="0"/>
              <a:t>Mobilizing staff, students, and families to anticipate response plans and recovery efforts</a:t>
            </a:r>
          </a:p>
          <a:p>
            <a:r>
              <a:rPr lang="en-US" dirty="0"/>
              <a:t> </a:t>
            </a:r>
            <a:r>
              <a:rPr lang="en-US" dirty="0" smtClean="0"/>
              <a:t>• </a:t>
            </a:r>
            <a:r>
              <a:rPr lang="en-US" dirty="0"/>
              <a:t>Creating a caring and safe learning environment (e.g. developing systems to promote healthy development and prevent problems; bullying and harassment abatement programs)</a:t>
            </a:r>
          </a:p>
          <a:p>
            <a:r>
              <a:rPr lang="en-US" dirty="0"/>
              <a:t> </a:t>
            </a:r>
            <a:r>
              <a:rPr lang="en-US" dirty="0" smtClean="0"/>
              <a:t>• </a:t>
            </a:r>
            <a:r>
              <a:rPr lang="en-US" dirty="0"/>
              <a:t>Working with neighborhood schools and community to integrate planning for response and prevention</a:t>
            </a:r>
          </a:p>
          <a:p>
            <a:r>
              <a:rPr lang="en-US" dirty="0"/>
              <a:t> </a:t>
            </a:r>
            <a:r>
              <a:rPr lang="en-US" dirty="0" smtClean="0"/>
              <a:t>Capacity </a:t>
            </a:r>
            <a:r>
              <a:rPr lang="en-US" dirty="0"/>
              <a:t>building to enhance crisis response and prevention (e.g. staff and stakeholder development, enhancing a caring and safe learning environment)</a:t>
            </a:r>
          </a:p>
          <a:p>
            <a:endParaRPr lang="en-US" dirty="0"/>
          </a:p>
        </p:txBody>
      </p:sp>
    </p:spTree>
    <p:extLst>
      <p:ext uri="{BB962C8B-B14F-4D97-AF65-F5344CB8AC3E}">
        <p14:creationId xmlns:p14="http://schemas.microsoft.com/office/powerpoint/2010/main" xmlns="" val="2549185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0"/>
            <a:ext cx="8229600" cy="1459889"/>
          </a:xfrm>
        </p:spPr>
        <p:txBody>
          <a:bodyPr/>
          <a:lstStyle/>
          <a:p>
            <a:pPr lvl="0"/>
            <a:r>
              <a:rPr lang="en-US" b="1" dirty="0"/>
              <a:t>Student and Family Interventions</a:t>
            </a:r>
            <a:r>
              <a:rPr lang="en-US" dirty="0"/>
              <a:t/>
            </a:r>
            <a:br>
              <a:rPr lang="en-US" dirty="0"/>
            </a:br>
            <a:endParaRPr lang="en-US" dirty="0"/>
          </a:p>
        </p:txBody>
      </p:sp>
      <p:sp>
        <p:nvSpPr>
          <p:cNvPr id="3" name="Content Placeholder 2"/>
          <p:cNvSpPr>
            <a:spLocks noGrp="1"/>
          </p:cNvSpPr>
          <p:nvPr>
            <p:ph idx="1"/>
          </p:nvPr>
        </p:nvSpPr>
        <p:spPr>
          <a:xfrm>
            <a:off x="739775" y="2161580"/>
            <a:ext cx="7662864" cy="4501432"/>
          </a:xfrm>
        </p:spPr>
        <p:txBody>
          <a:bodyPr>
            <a:normAutofit fontScale="62500" lnSpcReduction="20000"/>
          </a:bodyPr>
          <a:lstStyle/>
          <a:p>
            <a:r>
              <a:rPr lang="en-US" dirty="0"/>
              <a:t>Providing extra support as soon as a need is recognized and doing so in the least disruptive ways (e.g. </a:t>
            </a:r>
            <a:r>
              <a:rPr lang="en-US" dirty="0" err="1"/>
              <a:t>prereferral</a:t>
            </a:r>
            <a:r>
              <a:rPr lang="en-US" dirty="0"/>
              <a:t> interventions in classrooms; problem solving conferences with parents; open access to school, district, and community support programs)</a:t>
            </a:r>
          </a:p>
          <a:p>
            <a:r>
              <a:rPr lang="en-US" dirty="0"/>
              <a:t> </a:t>
            </a:r>
            <a:r>
              <a:rPr lang="en-US" dirty="0" smtClean="0"/>
              <a:t>• </a:t>
            </a:r>
            <a:r>
              <a:rPr lang="en-US" dirty="0"/>
              <a:t>Timely referral interventions for students and families with problems based on response to extra support (e.g. </a:t>
            </a:r>
            <a:r>
              <a:rPr lang="en-US" dirty="0" err="1"/>
              <a:t>indentification</a:t>
            </a:r>
            <a:r>
              <a:rPr lang="en-US" dirty="0"/>
              <a:t>/screening process, assessment, referrals, and follow-up – school-based, school-linked)</a:t>
            </a:r>
          </a:p>
          <a:p>
            <a:r>
              <a:rPr lang="en-US" dirty="0"/>
              <a:t> </a:t>
            </a:r>
            <a:r>
              <a:rPr lang="en-US" dirty="0" smtClean="0"/>
              <a:t>• </a:t>
            </a:r>
            <a:r>
              <a:rPr lang="en-US" dirty="0"/>
              <a:t>Enhancing access to direct interventions for health, mental health, and economic assistance (e.g. school-based, school-linked, and community-based programs and services)</a:t>
            </a:r>
          </a:p>
          <a:p>
            <a:r>
              <a:rPr lang="en-US" dirty="0"/>
              <a:t> </a:t>
            </a:r>
            <a:r>
              <a:rPr lang="en-US" dirty="0" smtClean="0"/>
              <a:t>• </a:t>
            </a:r>
            <a:r>
              <a:rPr lang="en-US" dirty="0"/>
              <a:t>Care monitoring, management, information sharing, and follow-up assessment to coordinate individual interventions and check whether referrals and services are adequate and effective</a:t>
            </a:r>
          </a:p>
          <a:p>
            <a:r>
              <a:rPr lang="en-US" dirty="0"/>
              <a:t> </a:t>
            </a:r>
            <a:r>
              <a:rPr lang="en-US" dirty="0" smtClean="0"/>
              <a:t>• </a:t>
            </a:r>
            <a:r>
              <a:rPr lang="en-US" dirty="0"/>
              <a:t>Mechanisms for resource coordination and integration to avoid duplication, fill gaps, garner economies of scale, and enhance effectiveness (e.g. braiding resources from school-based and linked interveners, feeder pattern/family of schools, community-based programs; linking with community providers to fill gaps.</a:t>
            </a:r>
          </a:p>
          <a:p>
            <a:r>
              <a:rPr lang="en-US" dirty="0"/>
              <a:t> </a:t>
            </a:r>
            <a:r>
              <a:rPr lang="en-US" dirty="0" smtClean="0"/>
              <a:t>• </a:t>
            </a:r>
            <a:r>
              <a:rPr lang="en-US" dirty="0"/>
              <a:t>Enhancing stakeholder awareness of programs and services</a:t>
            </a:r>
          </a:p>
          <a:p>
            <a:r>
              <a:rPr lang="en-US" dirty="0"/>
              <a:t> </a:t>
            </a:r>
            <a:r>
              <a:rPr lang="en-US" dirty="0" smtClean="0"/>
              <a:t> </a:t>
            </a:r>
            <a:r>
              <a:rPr lang="en-US" dirty="0"/>
              <a:t>Capacity building to enhance student and family assistance systems, programs, and services</a:t>
            </a:r>
          </a:p>
          <a:p>
            <a:pPr marL="0" indent="0">
              <a:buNone/>
            </a:pPr>
            <a:endParaRPr lang="en-US" dirty="0"/>
          </a:p>
          <a:p>
            <a:endParaRPr lang="en-US" dirty="0"/>
          </a:p>
        </p:txBody>
      </p:sp>
    </p:spTree>
    <p:extLst>
      <p:ext uri="{BB962C8B-B14F-4D97-AF65-F5344CB8AC3E}">
        <p14:creationId xmlns:p14="http://schemas.microsoft.com/office/powerpoint/2010/main" xmlns="" val="2267537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Pathways to Graduation </a:t>
            </a:r>
            <a:endParaRPr lang="en-US" dirty="0"/>
          </a:p>
        </p:txBody>
      </p:sp>
      <p:sp>
        <p:nvSpPr>
          <p:cNvPr id="4" name="Content Placeholder 3"/>
          <p:cNvSpPr>
            <a:spLocks noGrp="1"/>
          </p:cNvSpPr>
          <p:nvPr>
            <p:ph idx="1"/>
          </p:nvPr>
        </p:nvSpPr>
        <p:spPr/>
        <p:txBody>
          <a:bodyPr/>
          <a:lstStyle/>
          <a:p>
            <a:endParaRPr lang="en-US"/>
          </a:p>
        </p:txBody>
      </p:sp>
      <p:grpSp>
        <p:nvGrpSpPr>
          <p:cNvPr id="7" name="Group 4"/>
          <p:cNvGrpSpPr>
            <a:grpSpLocks/>
          </p:cNvGrpSpPr>
          <p:nvPr/>
        </p:nvGrpSpPr>
        <p:grpSpPr bwMode="auto">
          <a:xfrm>
            <a:off x="257711" y="2011183"/>
            <a:ext cx="8735769" cy="4756493"/>
            <a:chOff x="257711" y="1933232"/>
            <a:chExt cx="8735769" cy="4756493"/>
          </a:xfrm>
        </p:grpSpPr>
        <p:pic>
          <p:nvPicPr>
            <p:cNvPr id="8" name="Picture 5" descr="kids-icons.jpg"/>
            <p:cNvPicPr>
              <a:picLocks noChangeAspect="1"/>
            </p:cNvPicPr>
            <p:nvPr/>
          </p:nvPicPr>
          <p:blipFill>
            <a:blip r:embed="rId3"/>
            <a:srcRect/>
            <a:stretch>
              <a:fillRect/>
            </a:stretch>
          </p:blipFill>
          <p:spPr bwMode="auto">
            <a:xfrm>
              <a:off x="292100" y="2478088"/>
              <a:ext cx="8510588" cy="4211637"/>
            </a:xfrm>
            <a:prstGeom prst="rect">
              <a:avLst/>
            </a:prstGeom>
            <a:noFill/>
            <a:ln w="9525">
              <a:noFill/>
              <a:miter lim="800000"/>
              <a:headEnd/>
              <a:tailEnd/>
            </a:ln>
          </p:spPr>
        </p:pic>
        <p:sp>
          <p:nvSpPr>
            <p:cNvPr id="9" name="TextBox 6"/>
            <p:cNvSpPr txBox="1">
              <a:spLocks noChangeArrowheads="1"/>
            </p:cNvSpPr>
            <p:nvPr/>
          </p:nvSpPr>
          <p:spPr bwMode="auto">
            <a:xfrm>
              <a:off x="257711" y="1933232"/>
              <a:ext cx="8735769" cy="2137337"/>
            </a:xfrm>
            <a:prstGeom prst="rect">
              <a:avLst/>
            </a:prstGeom>
            <a:noFill/>
            <a:ln w="9525">
              <a:noFill/>
              <a:miter lim="800000"/>
              <a:headEnd/>
              <a:tailEnd/>
            </a:ln>
          </p:spPr>
          <p:txBody>
            <a:bodyPr wrap="square">
              <a:prstTxWarp prst="textNoShape">
                <a:avLst/>
              </a:prstTxWarp>
              <a:spAutoFit/>
            </a:bodyPr>
            <a:lstStyle/>
            <a:p>
              <a:pPr>
                <a:lnSpc>
                  <a:spcPts val="3200"/>
                </a:lnSpc>
              </a:pPr>
              <a:r>
                <a:rPr lang="en-US" sz="2400" dirty="0">
                  <a:latin typeface="Perpetua" pitchFamily="-1" charset="0"/>
                </a:rPr>
                <a:t> …is a comprehensive framework that identifies </a:t>
              </a:r>
              <a:r>
                <a:rPr lang="en-US" sz="2400" dirty="0" smtClean="0">
                  <a:latin typeface="Perpetua" pitchFamily="-1" charset="0"/>
                </a:rPr>
                <a:t>key milestones </a:t>
              </a:r>
              <a:r>
                <a:rPr lang="en-US" sz="2400" dirty="0">
                  <a:latin typeface="Perpetua" pitchFamily="-1" charset="0"/>
                </a:rPr>
                <a:t>students need to meet in order to be prepared</a:t>
              </a:r>
              <a:r>
                <a:rPr lang="en-US" sz="2400" dirty="0" smtClean="0">
                  <a:latin typeface="Perpetua" pitchFamily="-1" charset="0"/>
                </a:rPr>
                <a:t> for </a:t>
              </a:r>
              <a:r>
                <a:rPr lang="en-US" sz="2400" dirty="0">
                  <a:latin typeface="Perpetua" pitchFamily="-1" charset="0"/>
                </a:rPr>
                <a:t>the next</a:t>
              </a:r>
              <a:r>
                <a:rPr lang="en-US" sz="2400" dirty="0" smtClean="0">
                  <a:latin typeface="Perpetua" pitchFamily="-1" charset="0"/>
                </a:rPr>
                <a:t> </a:t>
              </a:r>
            </a:p>
            <a:p>
              <a:pPr>
                <a:lnSpc>
                  <a:spcPts val="3200"/>
                </a:lnSpc>
              </a:pPr>
              <a:r>
                <a:rPr lang="en-US" sz="2400" dirty="0" smtClean="0">
                  <a:latin typeface="Perpetua" pitchFamily="-1" charset="0"/>
                </a:rPr>
                <a:t>level </a:t>
              </a:r>
              <a:r>
                <a:rPr lang="en-US" sz="2400" dirty="0">
                  <a:latin typeface="Perpetua" pitchFamily="-1" charset="0"/>
                </a:rPr>
                <a:t>of study, graduate on time, and</a:t>
              </a:r>
              <a:r>
                <a:rPr lang="en-US" sz="2400" dirty="0" smtClean="0">
                  <a:latin typeface="Perpetua" pitchFamily="-1" charset="0"/>
                </a:rPr>
                <a:t> enter </a:t>
              </a:r>
            </a:p>
            <a:p>
              <a:pPr>
                <a:lnSpc>
                  <a:spcPts val="3200"/>
                </a:lnSpc>
              </a:pPr>
              <a:r>
                <a:rPr lang="en-US" sz="2400" dirty="0" smtClean="0">
                  <a:latin typeface="Perpetua" pitchFamily="-1" charset="0"/>
                </a:rPr>
                <a:t>college </a:t>
              </a:r>
              <a:r>
                <a:rPr lang="en-US" sz="2400" dirty="0">
                  <a:latin typeface="Perpetua" pitchFamily="-1" charset="0"/>
                </a:rPr>
                <a:t>or</a:t>
              </a:r>
              <a:r>
                <a:rPr lang="en-US" sz="2400" dirty="0" smtClean="0">
                  <a:latin typeface="Perpetua" pitchFamily="-1" charset="0"/>
                </a:rPr>
                <a:t> a </a:t>
              </a:r>
              <a:r>
                <a:rPr lang="en-US" sz="2400" dirty="0">
                  <a:latin typeface="Perpetua" pitchFamily="-1" charset="0"/>
                </a:rPr>
                <a:t>career with the</a:t>
              </a:r>
              <a:r>
                <a:rPr lang="en-US" sz="2400" dirty="0" smtClean="0">
                  <a:latin typeface="Perpetua" pitchFamily="-1" charset="0"/>
                </a:rPr>
                <a:t> necessary </a:t>
              </a:r>
            </a:p>
            <a:p>
              <a:pPr>
                <a:lnSpc>
                  <a:spcPts val="3200"/>
                </a:lnSpc>
              </a:pPr>
              <a:r>
                <a:rPr lang="en-US" sz="2400" dirty="0" smtClean="0">
                  <a:latin typeface="Perpetua" pitchFamily="-1" charset="0"/>
                </a:rPr>
                <a:t>skills </a:t>
              </a:r>
              <a:r>
                <a:rPr lang="en-US" sz="2400" dirty="0">
                  <a:latin typeface="Perpetua" pitchFamily="-1" charset="0"/>
                </a:rPr>
                <a:t>to be</a:t>
              </a:r>
              <a:r>
                <a:rPr lang="en-US" sz="2400" dirty="0" smtClean="0">
                  <a:latin typeface="Perpetua" pitchFamily="-1" charset="0"/>
                </a:rPr>
                <a:t> successful</a:t>
              </a:r>
              <a:r>
                <a:rPr lang="en-US" sz="2400" dirty="0">
                  <a:latin typeface="Perpetua" pitchFamily="-1" charset="0"/>
                </a:rPr>
                <a:t>.</a:t>
              </a:r>
            </a:p>
          </p:txBody>
        </p:sp>
      </p:grpSp>
    </p:spTree>
    <p:extLst>
      <p:ext uri="{BB962C8B-B14F-4D97-AF65-F5344CB8AC3E}">
        <p14:creationId xmlns:p14="http://schemas.microsoft.com/office/powerpoint/2010/main" xmlns="" val="2638298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of </a:t>
            </a:r>
            <a:r>
              <a:rPr lang="en-US" dirty="0" err="1" smtClean="0"/>
              <a:t>RtI</a:t>
            </a:r>
            <a:r>
              <a:rPr lang="en-US" dirty="0" smtClean="0"/>
              <a:t> in BPS</a:t>
            </a:r>
            <a:endParaRPr lang="en-US" dirty="0"/>
          </a:p>
        </p:txBody>
      </p:sp>
      <p:sp>
        <p:nvSpPr>
          <p:cNvPr id="3" name="Content Placeholder 2"/>
          <p:cNvSpPr>
            <a:spLocks noGrp="1"/>
          </p:cNvSpPr>
          <p:nvPr>
            <p:ph idx="1"/>
          </p:nvPr>
        </p:nvSpPr>
        <p:spPr>
          <a:xfrm>
            <a:off x="739775" y="2286000"/>
            <a:ext cx="7662864" cy="4445000"/>
          </a:xfrm>
        </p:spPr>
        <p:txBody>
          <a:bodyPr>
            <a:normAutofit/>
          </a:bodyPr>
          <a:lstStyle/>
          <a:p>
            <a:r>
              <a:rPr lang="en-US" dirty="0" smtClean="0"/>
              <a:t>2007-2008 School Year: Pilot Sites Identified</a:t>
            </a:r>
          </a:p>
          <a:p>
            <a:r>
              <a:rPr lang="en-US" dirty="0" smtClean="0"/>
              <a:t>2008-2009 School Year: ADSIS funded teachers, PBIS</a:t>
            </a:r>
          </a:p>
          <a:p>
            <a:r>
              <a:rPr lang="en-US" dirty="0" smtClean="0"/>
              <a:t>2009</a:t>
            </a:r>
            <a:r>
              <a:rPr lang="en-US" dirty="0"/>
              <a:t>-2010 School Year</a:t>
            </a:r>
            <a:r>
              <a:rPr lang="en-US" dirty="0" smtClean="0"/>
              <a:t>: MN Reading Corp</a:t>
            </a:r>
          </a:p>
          <a:p>
            <a:r>
              <a:rPr lang="en-US" dirty="0" smtClean="0"/>
              <a:t>2010-2011 </a:t>
            </a:r>
            <a:r>
              <a:rPr lang="en-US" dirty="0"/>
              <a:t>School Year</a:t>
            </a:r>
            <a:r>
              <a:rPr lang="en-US" dirty="0" smtClean="0"/>
              <a:t>: </a:t>
            </a:r>
            <a:r>
              <a:rPr lang="en-US" dirty="0"/>
              <a:t>Additional </a:t>
            </a:r>
            <a:r>
              <a:rPr lang="en-US" dirty="0" smtClean="0"/>
              <a:t>sites added</a:t>
            </a:r>
          </a:p>
          <a:p>
            <a:r>
              <a:rPr lang="en-US" dirty="0" smtClean="0"/>
              <a:t>2011</a:t>
            </a:r>
            <a:r>
              <a:rPr lang="en-US" dirty="0"/>
              <a:t>-2012 School </a:t>
            </a:r>
            <a:r>
              <a:rPr lang="en-US" dirty="0" smtClean="0"/>
              <a:t>Year: </a:t>
            </a:r>
            <a:r>
              <a:rPr lang="en-US" dirty="0"/>
              <a:t>D</a:t>
            </a:r>
            <a:r>
              <a:rPr lang="en-US" dirty="0" smtClean="0"/>
              <a:t>eeper </a:t>
            </a:r>
            <a:r>
              <a:rPr lang="en-US" dirty="0"/>
              <a:t>implementation </a:t>
            </a:r>
            <a:endParaRPr lang="en-US" dirty="0" smtClean="0"/>
          </a:p>
          <a:p>
            <a:r>
              <a:rPr lang="en-US" dirty="0" smtClean="0"/>
              <a:t>2012-2013 </a:t>
            </a:r>
            <a:r>
              <a:rPr lang="en-US" dirty="0"/>
              <a:t>School Year</a:t>
            </a:r>
            <a:r>
              <a:rPr lang="en-US" dirty="0" smtClean="0"/>
              <a:t>: Audit of RTI implementation at each site</a:t>
            </a:r>
            <a:endParaRPr lang="en-US" dirty="0"/>
          </a:p>
          <a:p>
            <a:pPr marL="0" indent="0">
              <a:buNone/>
            </a:pPr>
            <a:endParaRPr lang="en-US" dirty="0" smtClean="0"/>
          </a:p>
          <a:p>
            <a:pPr marL="349250" lvl="1" indent="0">
              <a:buNone/>
            </a:pPr>
            <a:endParaRPr lang="en-US" dirty="0"/>
          </a:p>
        </p:txBody>
      </p:sp>
    </p:spTree>
    <p:extLst>
      <p:ext uri="{BB962C8B-B14F-4D97-AF65-F5344CB8AC3E}">
        <p14:creationId xmlns:p14="http://schemas.microsoft.com/office/powerpoint/2010/main" xmlns="" val="2848619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Box 8"/>
          <p:cNvSpPr txBox="1">
            <a:spLocks noChangeArrowheads="1"/>
          </p:cNvSpPr>
          <p:nvPr/>
        </p:nvSpPr>
        <p:spPr bwMode="auto">
          <a:xfrm>
            <a:off x="-31750" y="5318125"/>
            <a:ext cx="1639888"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2000"/>
              <a:t>Tiered</a:t>
            </a:r>
          </a:p>
          <a:p>
            <a:pPr algn="ctr" eaLnBrk="1" hangingPunct="1"/>
            <a:r>
              <a:rPr lang="en-US" sz="2000"/>
              <a:t>Academic</a:t>
            </a:r>
          </a:p>
          <a:p>
            <a:pPr algn="ctr" eaLnBrk="1" hangingPunct="1"/>
            <a:r>
              <a:rPr lang="en-US" sz="2000"/>
              <a:t>Interventions</a:t>
            </a:r>
          </a:p>
        </p:txBody>
      </p:sp>
      <p:grpSp>
        <p:nvGrpSpPr>
          <p:cNvPr id="13314" name="Group 2067"/>
          <p:cNvGrpSpPr>
            <a:grpSpLocks/>
          </p:cNvGrpSpPr>
          <p:nvPr/>
        </p:nvGrpSpPr>
        <p:grpSpPr bwMode="auto">
          <a:xfrm>
            <a:off x="366713" y="3168650"/>
            <a:ext cx="617537" cy="1954213"/>
            <a:chOff x="684213" y="3168650"/>
            <a:chExt cx="617537" cy="1954213"/>
          </a:xfrm>
        </p:grpSpPr>
        <p:sp>
          <p:nvSpPr>
            <p:cNvPr id="4" name="Right Triangle 3"/>
            <p:cNvSpPr/>
            <p:nvPr/>
          </p:nvSpPr>
          <p:spPr bwMode="auto">
            <a:xfrm flipH="1">
              <a:off x="684213" y="3168650"/>
              <a:ext cx="617537" cy="1954213"/>
            </a:xfrm>
            <a:prstGeom prst="rtTriangle">
              <a:avLst/>
            </a:prstGeom>
            <a:solidFill>
              <a:schemeClr val="tx2">
                <a:lumMod val="60000"/>
                <a:lumOff val="4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5"/>
            <p:cNvCxnSpPr/>
            <p:nvPr/>
          </p:nvCxnSpPr>
          <p:spPr bwMode="auto">
            <a:xfrm>
              <a:off x="1058863" y="3949700"/>
              <a:ext cx="242887" cy="0"/>
            </a:xfrm>
            <a:prstGeom prst="line">
              <a:avLst/>
            </a:prstGeom>
          </p:spPr>
          <p:style>
            <a:lnRef idx="2">
              <a:schemeClr val="accent1"/>
            </a:lnRef>
            <a:fillRef idx="0">
              <a:schemeClr val="accent1"/>
            </a:fillRef>
            <a:effectRef idx="1">
              <a:schemeClr val="accent1"/>
            </a:effectRef>
            <a:fontRef idx="minor">
              <a:schemeClr val="tx1"/>
            </a:fontRef>
          </p:style>
        </p:cxnSp>
        <p:sp>
          <p:nvSpPr>
            <p:cNvPr id="46" name="Right Triangle 45"/>
            <p:cNvSpPr/>
            <p:nvPr/>
          </p:nvSpPr>
          <p:spPr>
            <a:xfrm flipH="1">
              <a:off x="1058863" y="3216275"/>
              <a:ext cx="242887" cy="787400"/>
            </a:xfrm>
            <a:prstGeom prst="rtTriangle">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48" name="Right Triangle 47"/>
            <p:cNvSpPr/>
            <p:nvPr/>
          </p:nvSpPr>
          <p:spPr>
            <a:xfrm flipH="1">
              <a:off x="1143000" y="3216275"/>
              <a:ext cx="158750" cy="446088"/>
            </a:xfrm>
            <a:prstGeom prst="rtTriangl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grpSp>
        <p:nvGrpSpPr>
          <p:cNvPr id="2071" name="Group 2070"/>
          <p:cNvGrpSpPr>
            <a:grpSpLocks/>
          </p:cNvGrpSpPr>
          <p:nvPr/>
        </p:nvGrpSpPr>
        <p:grpSpPr bwMode="auto">
          <a:xfrm>
            <a:off x="2600325" y="3232150"/>
            <a:ext cx="571500" cy="1954213"/>
            <a:chOff x="2181225" y="3173413"/>
            <a:chExt cx="571500" cy="1954212"/>
          </a:xfrm>
        </p:grpSpPr>
        <p:sp>
          <p:nvSpPr>
            <p:cNvPr id="22" name="Right Triangle 21"/>
            <p:cNvSpPr/>
            <p:nvPr/>
          </p:nvSpPr>
          <p:spPr bwMode="auto">
            <a:xfrm flipH="1">
              <a:off x="2181225" y="3173413"/>
              <a:ext cx="555625" cy="1954212"/>
            </a:xfrm>
            <a:prstGeom prst="rtTriangle">
              <a:avLst/>
            </a:prstGeom>
            <a:solidFill>
              <a:schemeClr val="tx2">
                <a:lumMod val="60000"/>
                <a:lumOff val="4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0" name="Right Triangle 49"/>
            <p:cNvSpPr/>
            <p:nvPr/>
          </p:nvSpPr>
          <p:spPr>
            <a:xfrm flipH="1">
              <a:off x="2493963" y="3216276"/>
              <a:ext cx="242887" cy="787400"/>
            </a:xfrm>
            <a:prstGeom prst="rtTriangle">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1" name="Right Triangle 50"/>
            <p:cNvSpPr/>
            <p:nvPr/>
          </p:nvSpPr>
          <p:spPr>
            <a:xfrm flipH="1">
              <a:off x="2593975" y="3187701"/>
              <a:ext cx="158750" cy="446087"/>
            </a:xfrm>
            <a:prstGeom prst="rtTriangl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grpSp>
        <p:nvGrpSpPr>
          <p:cNvPr id="33" name="Group 32"/>
          <p:cNvGrpSpPr>
            <a:grpSpLocks/>
          </p:cNvGrpSpPr>
          <p:nvPr/>
        </p:nvGrpSpPr>
        <p:grpSpPr bwMode="auto">
          <a:xfrm>
            <a:off x="3905250" y="2921000"/>
            <a:ext cx="5199063" cy="3724275"/>
            <a:chOff x="3857625" y="2921000"/>
            <a:chExt cx="5199326" cy="3724190"/>
          </a:xfrm>
        </p:grpSpPr>
        <p:sp>
          <p:nvSpPr>
            <p:cNvPr id="13338" name="TextBox 81"/>
            <p:cNvSpPr txBox="1">
              <a:spLocks noChangeArrowheads="1"/>
            </p:cNvSpPr>
            <p:nvPr/>
          </p:nvSpPr>
          <p:spPr bwMode="auto">
            <a:xfrm>
              <a:off x="6847757" y="5321751"/>
              <a:ext cx="1800225" cy="13234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2000"/>
                <a:t>Tiered Classroom Based Interventions</a:t>
              </a:r>
            </a:p>
          </p:txBody>
        </p:sp>
        <p:grpSp>
          <p:nvGrpSpPr>
            <p:cNvPr id="13339" name="Group 2053"/>
            <p:cNvGrpSpPr>
              <a:grpSpLocks/>
            </p:cNvGrpSpPr>
            <p:nvPr/>
          </p:nvGrpSpPr>
          <p:grpSpPr bwMode="auto">
            <a:xfrm>
              <a:off x="7788744" y="3042442"/>
              <a:ext cx="1268207" cy="2423770"/>
              <a:chOff x="5345319" y="3076918"/>
              <a:chExt cx="1268207" cy="2423770"/>
            </a:xfrm>
          </p:grpSpPr>
          <p:sp>
            <p:nvSpPr>
              <p:cNvPr id="57" name="Right Triangle 56"/>
              <p:cNvSpPr/>
              <p:nvPr/>
            </p:nvSpPr>
            <p:spPr bwMode="auto">
              <a:xfrm rot="20693643">
                <a:off x="5587949" y="3077711"/>
                <a:ext cx="549303" cy="2254199"/>
              </a:xfrm>
              <a:prstGeom prst="rtTriangle">
                <a:avLst/>
              </a:prstGeom>
              <a:solidFill>
                <a:srgbClr val="558ED5"/>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Rectangle 16"/>
              <p:cNvSpPr/>
              <p:nvPr/>
            </p:nvSpPr>
            <p:spPr>
              <a:xfrm>
                <a:off x="5746707" y="5166814"/>
                <a:ext cx="866819" cy="33336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25" name="Straight Connector 24"/>
              <p:cNvCxnSpPr/>
              <p:nvPr/>
            </p:nvCxnSpPr>
            <p:spPr>
              <a:xfrm>
                <a:off x="5841962" y="5150939"/>
                <a:ext cx="547715" cy="0"/>
              </a:xfrm>
              <a:prstGeom prst="line">
                <a:avLst/>
              </a:prstGeom>
              <a:ln w="9525"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051" name="Right Triangle 2050"/>
              <p:cNvSpPr/>
              <p:nvPr/>
            </p:nvSpPr>
            <p:spPr>
              <a:xfrm>
                <a:off x="5345049" y="3233282"/>
                <a:ext cx="446111" cy="803257"/>
              </a:xfrm>
              <a:prstGeom prst="rtTriangle">
                <a:avLst/>
              </a:prstGeom>
              <a:solidFill>
                <a:srgbClr val="FFFFFF"/>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00" name="Right Triangle 99"/>
              <p:cNvSpPr/>
              <p:nvPr/>
            </p:nvSpPr>
            <p:spPr>
              <a:xfrm>
                <a:off x="5345049" y="3226933"/>
                <a:ext cx="236550" cy="431790"/>
              </a:xfrm>
              <a:prstGeom prst="rtTriangl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grpSp>
          <p:nvGrpSpPr>
            <p:cNvPr id="13340" name="Group 108"/>
            <p:cNvGrpSpPr>
              <a:grpSpLocks/>
            </p:cNvGrpSpPr>
            <p:nvPr/>
          </p:nvGrpSpPr>
          <p:grpSpPr bwMode="auto">
            <a:xfrm flipH="1">
              <a:off x="6461343" y="3040856"/>
              <a:ext cx="1305324" cy="2423770"/>
              <a:chOff x="5345319" y="3076918"/>
              <a:chExt cx="1268207" cy="2423770"/>
            </a:xfrm>
          </p:grpSpPr>
          <p:sp>
            <p:nvSpPr>
              <p:cNvPr id="110" name="Right Triangle 109"/>
              <p:cNvSpPr/>
              <p:nvPr/>
            </p:nvSpPr>
            <p:spPr bwMode="auto">
              <a:xfrm rot="20693643">
                <a:off x="5589431" y="3077709"/>
                <a:ext cx="547565" cy="2254199"/>
              </a:xfrm>
              <a:prstGeom prst="rtTriangle">
                <a:avLst/>
              </a:prstGeom>
              <a:solidFill>
                <a:srgbClr val="558ED5"/>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1" name="Rectangle 110"/>
              <p:cNvSpPr/>
              <p:nvPr/>
            </p:nvSpPr>
            <p:spPr>
              <a:xfrm>
                <a:off x="5746760" y="5166812"/>
                <a:ext cx="866850" cy="33336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112" name="Straight Connector 111"/>
              <p:cNvCxnSpPr/>
              <p:nvPr/>
            </p:nvCxnSpPr>
            <p:spPr>
              <a:xfrm>
                <a:off x="5842391" y="5150937"/>
                <a:ext cx="547565" cy="0"/>
              </a:xfrm>
              <a:prstGeom prst="line">
                <a:avLst/>
              </a:prstGeom>
              <a:ln w="9525"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13" name="Right Triangle 112"/>
              <p:cNvSpPr/>
              <p:nvPr/>
            </p:nvSpPr>
            <p:spPr>
              <a:xfrm>
                <a:off x="5345726" y="3233280"/>
                <a:ext cx="445764" cy="803257"/>
              </a:xfrm>
              <a:prstGeom prst="rtTriangle">
                <a:avLst/>
              </a:prstGeom>
              <a:solidFill>
                <a:srgbClr val="FFFFFF"/>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14" name="Right Triangle 113"/>
              <p:cNvSpPr/>
              <p:nvPr/>
            </p:nvSpPr>
            <p:spPr>
              <a:xfrm>
                <a:off x="5345726" y="3226931"/>
                <a:ext cx="235992" cy="431790"/>
              </a:xfrm>
              <a:prstGeom prst="rtTriangl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grpSp>
          <p:nvGrpSpPr>
            <p:cNvPr id="13341" name="Group 2066"/>
            <p:cNvGrpSpPr>
              <a:grpSpLocks/>
            </p:cNvGrpSpPr>
            <p:nvPr/>
          </p:nvGrpSpPr>
          <p:grpSpPr bwMode="auto">
            <a:xfrm>
              <a:off x="3861231" y="2921000"/>
              <a:ext cx="2345913" cy="606927"/>
              <a:chOff x="3294062" y="2869700"/>
              <a:chExt cx="1919463" cy="606927"/>
            </a:xfrm>
          </p:grpSpPr>
          <p:sp>
            <p:nvSpPr>
              <p:cNvPr id="2057" name="Rectangle 2056"/>
              <p:cNvSpPr/>
              <p:nvPr/>
            </p:nvSpPr>
            <p:spPr>
              <a:xfrm>
                <a:off x="3293709" y="2869700"/>
                <a:ext cx="1615935" cy="606411"/>
              </a:xfrm>
              <a:prstGeom prst="rect">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anchor="ctr"/>
              <a:lstStyle/>
              <a:p>
                <a:pPr>
                  <a:defRPr/>
                </a:pPr>
                <a:r>
                  <a:rPr lang="en-US" sz="1600" dirty="0"/>
                  <a:t>Systems for care and treatment for few</a:t>
                </a:r>
              </a:p>
            </p:txBody>
          </p:sp>
          <p:sp>
            <p:nvSpPr>
              <p:cNvPr id="2059" name="Isosceles Triangle 2058"/>
              <p:cNvSpPr/>
              <p:nvPr/>
            </p:nvSpPr>
            <p:spPr>
              <a:xfrm rot="5400000">
                <a:off x="4741533" y="3004038"/>
                <a:ext cx="606411" cy="337736"/>
              </a:xfrm>
              <a:prstGeom prst="triangle">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600"/>
              </a:p>
            </p:txBody>
          </p:sp>
        </p:grpSp>
        <p:grpSp>
          <p:nvGrpSpPr>
            <p:cNvPr id="13342" name="Group 125"/>
            <p:cNvGrpSpPr>
              <a:grpSpLocks/>
            </p:cNvGrpSpPr>
            <p:nvPr/>
          </p:nvGrpSpPr>
          <p:grpSpPr bwMode="auto">
            <a:xfrm>
              <a:off x="3857625" y="3610681"/>
              <a:ext cx="2603718" cy="564946"/>
              <a:chOff x="2716089" y="3044531"/>
              <a:chExt cx="2551931" cy="564946"/>
            </a:xfrm>
          </p:grpSpPr>
          <p:sp>
            <p:nvSpPr>
              <p:cNvPr id="127" name="Rectangle 126"/>
              <p:cNvSpPr/>
              <p:nvPr/>
            </p:nvSpPr>
            <p:spPr>
              <a:xfrm>
                <a:off x="2716089" y="3043809"/>
                <a:ext cx="2225086" cy="558787"/>
              </a:xfrm>
              <a:prstGeom prst="rect">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anchor="ctr"/>
              <a:lstStyle/>
              <a:p>
                <a:pPr>
                  <a:defRPr/>
                </a:pPr>
                <a:r>
                  <a:rPr lang="en-US" sz="1600" dirty="0"/>
                  <a:t>Systems for early interventions for SOME</a:t>
                </a:r>
              </a:p>
            </p:txBody>
          </p:sp>
          <p:sp>
            <p:nvSpPr>
              <p:cNvPr id="128" name="Isosceles Triangle 127"/>
              <p:cNvSpPr/>
              <p:nvPr/>
            </p:nvSpPr>
            <p:spPr>
              <a:xfrm rot="5400000">
                <a:off x="4818223" y="3159233"/>
                <a:ext cx="552437" cy="346988"/>
              </a:xfrm>
              <a:prstGeom prst="triangle">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grpSp>
        <p:grpSp>
          <p:nvGrpSpPr>
            <p:cNvPr id="13343" name="Group 2077"/>
            <p:cNvGrpSpPr>
              <a:grpSpLocks/>
            </p:cNvGrpSpPr>
            <p:nvPr/>
          </p:nvGrpSpPr>
          <p:grpSpPr bwMode="auto">
            <a:xfrm>
              <a:off x="3857625" y="4237039"/>
              <a:ext cx="2880528" cy="828675"/>
              <a:chOff x="3667125" y="4141789"/>
              <a:chExt cx="2880528" cy="828675"/>
            </a:xfrm>
          </p:grpSpPr>
          <p:sp>
            <p:nvSpPr>
              <p:cNvPr id="135" name="Rectangle 134"/>
              <p:cNvSpPr/>
              <p:nvPr/>
            </p:nvSpPr>
            <p:spPr>
              <a:xfrm>
                <a:off x="3667125" y="4159220"/>
                <a:ext cx="2413122" cy="793732"/>
              </a:xfrm>
              <a:prstGeom prst="rect">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anchor="ctr"/>
              <a:lstStyle/>
              <a:p>
                <a:pPr>
                  <a:defRPr/>
                </a:pPr>
                <a:r>
                  <a:rPr lang="en-US" sz="1600" dirty="0"/>
                  <a:t>Systems for promoting healthy development and preventing issues for ALL</a:t>
                </a:r>
              </a:p>
            </p:txBody>
          </p:sp>
          <p:sp>
            <p:nvSpPr>
              <p:cNvPr id="136" name="Isosceles Triangle 135"/>
              <p:cNvSpPr/>
              <p:nvPr/>
            </p:nvSpPr>
            <p:spPr>
              <a:xfrm rot="5400000">
                <a:off x="5886593" y="4310011"/>
                <a:ext cx="828656" cy="492150"/>
              </a:xfrm>
              <a:prstGeom prst="triangle">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grpSp>
      <p:sp>
        <p:nvSpPr>
          <p:cNvPr id="2073" name="Left Arrow 2072"/>
          <p:cNvSpPr/>
          <p:nvPr/>
        </p:nvSpPr>
        <p:spPr>
          <a:xfrm>
            <a:off x="1157288" y="3095625"/>
            <a:ext cx="1228725" cy="492125"/>
          </a:xfrm>
          <a:prstGeom prst="leftArrow">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t>For Few</a:t>
            </a:r>
          </a:p>
        </p:txBody>
      </p:sp>
      <p:sp>
        <p:nvSpPr>
          <p:cNvPr id="139" name="Left Arrow 138"/>
          <p:cNvSpPr/>
          <p:nvPr/>
        </p:nvSpPr>
        <p:spPr>
          <a:xfrm>
            <a:off x="1171575" y="3619500"/>
            <a:ext cx="1228725" cy="492125"/>
          </a:xfrm>
          <a:prstGeom prst="leftArrow">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t>For Some</a:t>
            </a:r>
          </a:p>
        </p:txBody>
      </p:sp>
      <p:sp>
        <p:nvSpPr>
          <p:cNvPr id="141" name="Left Arrow 140"/>
          <p:cNvSpPr/>
          <p:nvPr/>
        </p:nvSpPr>
        <p:spPr>
          <a:xfrm>
            <a:off x="1171575" y="4159250"/>
            <a:ext cx="1228725" cy="666750"/>
          </a:xfrm>
          <a:prstGeom prst="leftArrow">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t>For All</a:t>
            </a:r>
          </a:p>
        </p:txBody>
      </p:sp>
      <p:grpSp>
        <p:nvGrpSpPr>
          <p:cNvPr id="2077" name="Group 2076"/>
          <p:cNvGrpSpPr>
            <a:grpSpLocks/>
          </p:cNvGrpSpPr>
          <p:nvPr/>
        </p:nvGrpSpPr>
        <p:grpSpPr bwMode="auto">
          <a:xfrm>
            <a:off x="2311400" y="3127375"/>
            <a:ext cx="1639888" cy="3530600"/>
            <a:chOff x="2263775" y="3128100"/>
            <a:chExt cx="1639888" cy="3529339"/>
          </a:xfrm>
        </p:grpSpPr>
        <p:sp>
          <p:nvSpPr>
            <p:cNvPr id="13329" name="TextBox 32"/>
            <p:cNvSpPr txBox="1">
              <a:spLocks noChangeArrowheads="1"/>
            </p:cNvSpPr>
            <p:nvPr/>
          </p:nvSpPr>
          <p:spPr bwMode="auto">
            <a:xfrm>
              <a:off x="2263775" y="5334000"/>
              <a:ext cx="1639888" cy="13234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2000"/>
                <a:t>Tiered</a:t>
              </a:r>
            </a:p>
            <a:p>
              <a:pPr algn="ctr" eaLnBrk="1" hangingPunct="1"/>
              <a:r>
                <a:rPr lang="en-US" sz="2000"/>
                <a:t>Academic &amp; Behavior</a:t>
              </a:r>
            </a:p>
            <a:p>
              <a:pPr algn="ctr" eaLnBrk="1" hangingPunct="1"/>
              <a:r>
                <a:rPr lang="en-US" sz="2000"/>
                <a:t>Interventions</a:t>
              </a:r>
            </a:p>
          </p:txBody>
        </p:sp>
        <p:grpSp>
          <p:nvGrpSpPr>
            <p:cNvPr id="13330" name="Group 2075"/>
            <p:cNvGrpSpPr>
              <a:grpSpLocks/>
            </p:cNvGrpSpPr>
            <p:nvPr/>
          </p:nvGrpSpPr>
          <p:grpSpPr bwMode="auto">
            <a:xfrm>
              <a:off x="2336795" y="3128100"/>
              <a:ext cx="1330330" cy="2063300"/>
              <a:chOff x="2336796" y="3096075"/>
              <a:chExt cx="1330330" cy="2063300"/>
            </a:xfrm>
          </p:grpSpPr>
          <p:grpSp>
            <p:nvGrpSpPr>
              <p:cNvPr id="13331" name="Group 2071"/>
              <p:cNvGrpSpPr>
                <a:grpSpLocks/>
              </p:cNvGrpSpPr>
              <p:nvPr/>
            </p:nvGrpSpPr>
            <p:grpSpPr bwMode="auto">
              <a:xfrm>
                <a:off x="3101975" y="3205163"/>
                <a:ext cx="565151" cy="1954212"/>
                <a:chOff x="2736850" y="3173413"/>
                <a:chExt cx="565151" cy="1954212"/>
              </a:xfrm>
            </p:grpSpPr>
            <p:sp>
              <p:nvSpPr>
                <p:cNvPr id="30" name="Right Triangle 29"/>
                <p:cNvSpPr/>
                <p:nvPr/>
              </p:nvSpPr>
              <p:spPr bwMode="auto">
                <a:xfrm>
                  <a:off x="2754314" y="3173824"/>
                  <a:ext cx="547687" cy="1953514"/>
                </a:xfrm>
                <a:prstGeom prst="rtTriangle">
                  <a:avLst/>
                </a:prstGeom>
                <a:solidFill>
                  <a:srgbClr val="558ED5"/>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Right Triangle 53"/>
                <p:cNvSpPr/>
                <p:nvPr/>
              </p:nvSpPr>
              <p:spPr>
                <a:xfrm>
                  <a:off x="2736851" y="3188106"/>
                  <a:ext cx="239713" cy="815684"/>
                </a:xfrm>
                <a:prstGeom prst="rtTriangle">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55" name="Right Triangle 54"/>
                <p:cNvSpPr/>
                <p:nvPr/>
              </p:nvSpPr>
              <p:spPr>
                <a:xfrm>
                  <a:off x="2754314" y="3207149"/>
                  <a:ext cx="142875" cy="422124"/>
                </a:xfrm>
                <a:prstGeom prst="rtTriangl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sp>
            <p:nvSpPr>
              <p:cNvPr id="2075" name="Isosceles Triangle 2074"/>
              <p:cNvSpPr/>
              <p:nvPr/>
            </p:nvSpPr>
            <p:spPr>
              <a:xfrm rot="5400000">
                <a:off x="2193220" y="3241244"/>
                <a:ext cx="491949" cy="201612"/>
              </a:xfrm>
              <a:prstGeom prst="triangle">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40" name="Isosceles Triangle 139"/>
              <p:cNvSpPr/>
              <p:nvPr/>
            </p:nvSpPr>
            <p:spPr>
              <a:xfrm rot="5400000">
                <a:off x="2191633" y="3774453"/>
                <a:ext cx="491949" cy="201613"/>
              </a:xfrm>
              <a:prstGeom prst="triangle">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42" name="Isosceles Triangle 141"/>
              <p:cNvSpPr/>
              <p:nvPr/>
            </p:nvSpPr>
            <p:spPr>
              <a:xfrm rot="5400000">
                <a:off x="2207508" y="4367966"/>
                <a:ext cx="491949" cy="201613"/>
              </a:xfrm>
              <a:prstGeom prst="triangle">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grpSp>
      <p:sp>
        <p:nvSpPr>
          <p:cNvPr id="2079" name="Right Arrow 2078"/>
          <p:cNvSpPr/>
          <p:nvPr/>
        </p:nvSpPr>
        <p:spPr>
          <a:xfrm>
            <a:off x="1381125" y="968375"/>
            <a:ext cx="6142038" cy="1333500"/>
          </a:xfrm>
          <a:prstGeom prst="right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000" dirty="0"/>
              <a:t>RESPONSE TO INTERVENTIONS EVOLVING TO LEARNING SUPPORT</a:t>
            </a:r>
          </a:p>
        </p:txBody>
      </p:sp>
      <p:grpSp>
        <p:nvGrpSpPr>
          <p:cNvPr id="148" name="Group 147"/>
          <p:cNvGrpSpPr>
            <a:grpSpLocks/>
          </p:cNvGrpSpPr>
          <p:nvPr/>
        </p:nvGrpSpPr>
        <p:grpSpPr bwMode="auto">
          <a:xfrm>
            <a:off x="7250113" y="3167063"/>
            <a:ext cx="1095375" cy="1954212"/>
            <a:chOff x="6788013" y="3624263"/>
            <a:chExt cx="1095649" cy="1954212"/>
          </a:xfrm>
        </p:grpSpPr>
        <p:sp>
          <p:nvSpPr>
            <p:cNvPr id="149" name="Right Triangle 148"/>
            <p:cNvSpPr/>
            <p:nvPr/>
          </p:nvSpPr>
          <p:spPr bwMode="auto">
            <a:xfrm flipH="1">
              <a:off x="6788013" y="3624263"/>
              <a:ext cx="555764" cy="1954212"/>
            </a:xfrm>
            <a:prstGeom prst="rtTriangle">
              <a:avLst/>
            </a:prstGeom>
            <a:solidFill>
              <a:schemeClr val="tx2">
                <a:lumMod val="60000"/>
                <a:lumOff val="4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0" name="Right Triangle 149"/>
            <p:cNvSpPr/>
            <p:nvPr/>
          </p:nvSpPr>
          <p:spPr>
            <a:xfrm flipH="1">
              <a:off x="7100828" y="3667125"/>
              <a:ext cx="242949" cy="787400"/>
            </a:xfrm>
            <a:prstGeom prst="rtTriangle">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1" name="Right Triangle 150"/>
            <p:cNvSpPr/>
            <p:nvPr/>
          </p:nvSpPr>
          <p:spPr>
            <a:xfrm flipH="1">
              <a:off x="7200866" y="3638550"/>
              <a:ext cx="158790" cy="446088"/>
            </a:xfrm>
            <a:prstGeom prst="rtTriangl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2" name="Right Triangle 151"/>
            <p:cNvSpPr/>
            <p:nvPr/>
          </p:nvSpPr>
          <p:spPr>
            <a:xfrm>
              <a:off x="7362832" y="3629025"/>
              <a:ext cx="520830" cy="1949450"/>
            </a:xfrm>
            <a:prstGeom prst="rtTriangle">
              <a:avLst/>
            </a:prstGeom>
            <a:solidFill>
              <a:schemeClr val="tx2">
                <a:lumMod val="60000"/>
                <a:lumOff val="40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 name="Right Triangle 152"/>
            <p:cNvSpPr/>
            <p:nvPr/>
          </p:nvSpPr>
          <p:spPr>
            <a:xfrm>
              <a:off x="7369183" y="3648075"/>
              <a:ext cx="239772" cy="815975"/>
            </a:xfrm>
            <a:prstGeom prst="rtTriangle">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154" name="Right Triangle 153"/>
            <p:cNvSpPr/>
            <p:nvPr/>
          </p:nvSpPr>
          <p:spPr>
            <a:xfrm>
              <a:off x="7385062" y="3668713"/>
              <a:ext cx="142911" cy="422275"/>
            </a:xfrm>
            <a:prstGeom prst="rtTriangl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071"/>
                                        </p:tgtEl>
                                        <p:attrNameLst>
                                          <p:attrName>style.visibility</p:attrName>
                                        </p:attrNameLst>
                                      </p:cBhvr>
                                      <p:to>
                                        <p:strVal val="visible"/>
                                      </p:to>
                                    </p:set>
                                    <p:animEffect transition="in" filter="wipe(down)">
                                      <p:cBhvr>
                                        <p:cTn id="7" dur="500"/>
                                        <p:tgtEl>
                                          <p:spTgt spid="20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077"/>
                                        </p:tgtEl>
                                        <p:attrNameLst>
                                          <p:attrName>style.visibility</p:attrName>
                                        </p:attrNameLst>
                                      </p:cBhvr>
                                      <p:to>
                                        <p:strVal val="visible"/>
                                      </p:to>
                                    </p:set>
                                    <p:animEffect transition="in" filter="wipe(left)">
                                      <p:cBhvr>
                                        <p:cTn id="12" dur="500"/>
                                        <p:tgtEl>
                                          <p:spTgt spid="207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148"/>
                                        </p:tgtEl>
                                        <p:attrNameLst>
                                          <p:attrName>style.visibility</p:attrName>
                                        </p:attrNameLst>
                                      </p:cBhvr>
                                      <p:to>
                                        <p:strVal val="visible"/>
                                      </p:to>
                                    </p:set>
                                    <p:animEffect transition="in" filter="wipe(down)">
                                      <p:cBhvr>
                                        <p:cTn id="17" dur="500"/>
                                        <p:tgtEl>
                                          <p:spTgt spid="14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wipe(left)">
                                      <p:cBhvr>
                                        <p:cTn id="2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81"/>
          <p:cNvSpPr txBox="1">
            <a:spLocks noChangeArrowheads="1"/>
          </p:cNvSpPr>
          <p:nvPr/>
        </p:nvSpPr>
        <p:spPr bwMode="auto">
          <a:xfrm>
            <a:off x="2927350" y="6116638"/>
            <a:ext cx="5883275" cy="461962"/>
          </a:xfrm>
          <a:prstGeom prst="rect">
            <a:avLst/>
          </a:prstGeom>
          <a:solidFill>
            <a:srgbClr val="008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a:solidFill>
                  <a:schemeClr val="bg1"/>
                </a:solidFill>
              </a:rPr>
              <a:t>Full Continuum of interventions in all areas</a:t>
            </a:r>
          </a:p>
        </p:txBody>
      </p:sp>
      <p:grpSp>
        <p:nvGrpSpPr>
          <p:cNvPr id="242" name="Group 241"/>
          <p:cNvGrpSpPr>
            <a:grpSpLocks/>
          </p:cNvGrpSpPr>
          <p:nvPr/>
        </p:nvGrpSpPr>
        <p:grpSpPr bwMode="auto">
          <a:xfrm>
            <a:off x="3719513" y="2665413"/>
            <a:ext cx="2495550" cy="3098800"/>
            <a:chOff x="3719592" y="2665285"/>
            <a:chExt cx="2495993" cy="3098430"/>
          </a:xfrm>
        </p:grpSpPr>
        <p:sp>
          <p:nvSpPr>
            <p:cNvPr id="14386" name="TextBox 231"/>
            <p:cNvSpPr txBox="1">
              <a:spLocks noChangeArrowheads="1"/>
            </p:cNvSpPr>
            <p:nvPr/>
          </p:nvSpPr>
          <p:spPr bwMode="auto">
            <a:xfrm rot="3537142">
              <a:off x="2835293" y="4233085"/>
              <a:ext cx="2414929"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a:t>Student and Family Interventions</a:t>
              </a:r>
            </a:p>
          </p:txBody>
        </p:sp>
        <p:grpSp>
          <p:nvGrpSpPr>
            <p:cNvPr id="14387" name="Group 189"/>
            <p:cNvGrpSpPr>
              <a:grpSpLocks/>
            </p:cNvGrpSpPr>
            <p:nvPr/>
          </p:nvGrpSpPr>
          <p:grpSpPr bwMode="auto">
            <a:xfrm rot="3583209">
              <a:off x="4082793" y="2838099"/>
              <a:ext cx="2305606" cy="1959978"/>
              <a:chOff x="6237880" y="2395966"/>
              <a:chExt cx="2305606" cy="1959978"/>
            </a:xfrm>
          </p:grpSpPr>
          <p:sp>
            <p:nvSpPr>
              <p:cNvPr id="191" name="Isosceles Triangle 190"/>
              <p:cNvSpPr/>
              <p:nvPr/>
            </p:nvSpPr>
            <p:spPr>
              <a:xfrm>
                <a:off x="6237414" y="2435141"/>
                <a:ext cx="2306362" cy="1921216"/>
              </a:xfrm>
              <a:prstGeom prst="triangl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92" name="Isosceles Triangle 191"/>
              <p:cNvSpPr/>
              <p:nvPr/>
            </p:nvSpPr>
            <p:spPr>
              <a:xfrm>
                <a:off x="6887224" y="2396810"/>
                <a:ext cx="1012704" cy="831998"/>
              </a:xfrm>
              <a:prstGeom prst="triangle">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93" name="Isosceles Triangle 192"/>
              <p:cNvSpPr/>
              <p:nvPr/>
            </p:nvSpPr>
            <p:spPr>
              <a:xfrm>
                <a:off x="7079445" y="2438454"/>
                <a:ext cx="623814" cy="444579"/>
              </a:xfrm>
              <a:prstGeom prst="triangl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grpSp>
      <p:grpSp>
        <p:nvGrpSpPr>
          <p:cNvPr id="246" name="Group 245"/>
          <p:cNvGrpSpPr>
            <a:grpSpLocks/>
          </p:cNvGrpSpPr>
          <p:nvPr/>
        </p:nvGrpSpPr>
        <p:grpSpPr bwMode="auto">
          <a:xfrm>
            <a:off x="5943600" y="2678113"/>
            <a:ext cx="2506663" cy="2847975"/>
            <a:chOff x="5943729" y="2678824"/>
            <a:chExt cx="2506023" cy="2847421"/>
          </a:xfrm>
        </p:grpSpPr>
        <p:sp>
          <p:nvSpPr>
            <p:cNvPr id="14381" name="TextBox 232"/>
            <p:cNvSpPr txBox="1">
              <a:spLocks noChangeArrowheads="1"/>
            </p:cNvSpPr>
            <p:nvPr/>
          </p:nvSpPr>
          <p:spPr bwMode="auto">
            <a:xfrm rot="-3613046">
              <a:off x="7091704" y="4168197"/>
              <a:ext cx="206976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a:t>Support for Transitions</a:t>
              </a:r>
            </a:p>
          </p:txBody>
        </p:sp>
        <p:grpSp>
          <p:nvGrpSpPr>
            <p:cNvPr id="14382" name="Group 193"/>
            <p:cNvGrpSpPr>
              <a:grpSpLocks/>
            </p:cNvGrpSpPr>
            <p:nvPr/>
          </p:nvGrpSpPr>
          <p:grpSpPr bwMode="auto">
            <a:xfrm rot="-3573871">
              <a:off x="5770915" y="2851638"/>
              <a:ext cx="2305606" cy="1959978"/>
              <a:chOff x="6237880" y="2395966"/>
              <a:chExt cx="2305606" cy="1959978"/>
            </a:xfrm>
          </p:grpSpPr>
          <p:sp>
            <p:nvSpPr>
              <p:cNvPr id="195" name="Isosceles Triangle 194"/>
              <p:cNvSpPr/>
              <p:nvPr/>
            </p:nvSpPr>
            <p:spPr>
              <a:xfrm>
                <a:off x="6237189" y="2433660"/>
                <a:ext cx="2306188" cy="1921972"/>
              </a:xfrm>
              <a:prstGeom prst="triangl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96" name="Isosceles Triangle 195"/>
              <p:cNvSpPr/>
              <p:nvPr/>
            </p:nvSpPr>
            <p:spPr>
              <a:xfrm>
                <a:off x="6886488" y="2394878"/>
                <a:ext cx="1012628" cy="833224"/>
              </a:xfrm>
              <a:prstGeom prst="triangle">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97" name="Isosceles Triangle 196"/>
              <p:cNvSpPr/>
              <p:nvPr/>
            </p:nvSpPr>
            <p:spPr>
              <a:xfrm>
                <a:off x="7080958" y="2437411"/>
                <a:ext cx="623766" cy="444386"/>
              </a:xfrm>
              <a:prstGeom prst="triangl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grpSp>
      <p:grpSp>
        <p:nvGrpSpPr>
          <p:cNvPr id="241" name="Group 240"/>
          <p:cNvGrpSpPr>
            <a:grpSpLocks/>
          </p:cNvGrpSpPr>
          <p:nvPr/>
        </p:nvGrpSpPr>
        <p:grpSpPr bwMode="auto">
          <a:xfrm>
            <a:off x="4767263" y="3228975"/>
            <a:ext cx="2595562" cy="2851150"/>
            <a:chOff x="4767636" y="3229184"/>
            <a:chExt cx="2595608" cy="2851386"/>
          </a:xfrm>
        </p:grpSpPr>
        <p:grpSp>
          <p:nvGrpSpPr>
            <p:cNvPr id="14360" name="Group 166"/>
            <p:cNvGrpSpPr>
              <a:grpSpLocks/>
            </p:cNvGrpSpPr>
            <p:nvPr/>
          </p:nvGrpSpPr>
          <p:grpSpPr bwMode="auto">
            <a:xfrm>
              <a:off x="4767636" y="3229184"/>
              <a:ext cx="2595608" cy="2425356"/>
              <a:chOff x="3250938" y="3065169"/>
              <a:chExt cx="2595608" cy="2425356"/>
            </a:xfrm>
          </p:grpSpPr>
          <p:grpSp>
            <p:nvGrpSpPr>
              <p:cNvPr id="14362" name="Group 167"/>
              <p:cNvGrpSpPr>
                <a:grpSpLocks/>
              </p:cNvGrpSpPr>
              <p:nvPr/>
            </p:nvGrpSpPr>
            <p:grpSpPr bwMode="auto">
              <a:xfrm>
                <a:off x="4578339" y="3066755"/>
                <a:ext cx="1268207" cy="2423770"/>
                <a:chOff x="5345319" y="3076918"/>
                <a:chExt cx="1268207" cy="2423770"/>
              </a:xfrm>
            </p:grpSpPr>
            <p:sp>
              <p:nvSpPr>
                <p:cNvPr id="182" name="Right Triangle 181"/>
                <p:cNvSpPr/>
                <p:nvPr/>
              </p:nvSpPr>
              <p:spPr bwMode="auto">
                <a:xfrm rot="20693643">
                  <a:off x="5587983" y="3076920"/>
                  <a:ext cx="549285" cy="2256024"/>
                </a:xfrm>
                <a:prstGeom prst="rtTriangle">
                  <a:avLst/>
                </a:prstGeom>
                <a:solidFill>
                  <a:srgbClr val="558ED5"/>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3" name="Rectangle 182"/>
                <p:cNvSpPr/>
                <p:nvPr/>
              </p:nvSpPr>
              <p:spPr>
                <a:xfrm>
                  <a:off x="5746736" y="5167830"/>
                  <a:ext cx="866790" cy="33340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184" name="Straight Connector 183"/>
                <p:cNvCxnSpPr/>
                <p:nvPr/>
              </p:nvCxnSpPr>
              <p:spPr>
                <a:xfrm>
                  <a:off x="5841988" y="5151954"/>
                  <a:ext cx="547698" cy="0"/>
                </a:xfrm>
                <a:prstGeom prst="line">
                  <a:avLst/>
                </a:prstGeom>
                <a:ln w="9525"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85" name="Right Triangle 184"/>
                <p:cNvSpPr/>
                <p:nvPr/>
              </p:nvSpPr>
              <p:spPr>
                <a:xfrm>
                  <a:off x="5345092" y="3232508"/>
                  <a:ext cx="446095" cy="804929"/>
                </a:xfrm>
                <a:prstGeom prst="rtTriangle">
                  <a:avLst/>
                </a:prstGeom>
                <a:solidFill>
                  <a:srgbClr val="FFFFFF"/>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86" name="Right Triangle 185"/>
                <p:cNvSpPr/>
                <p:nvPr/>
              </p:nvSpPr>
              <p:spPr>
                <a:xfrm>
                  <a:off x="5345092" y="3226157"/>
                  <a:ext cx="236541" cy="431836"/>
                </a:xfrm>
                <a:prstGeom prst="rtTriangl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grpSp>
            <p:nvGrpSpPr>
              <p:cNvPr id="14363" name="Group 168"/>
              <p:cNvGrpSpPr>
                <a:grpSpLocks/>
              </p:cNvGrpSpPr>
              <p:nvPr/>
            </p:nvGrpSpPr>
            <p:grpSpPr bwMode="auto">
              <a:xfrm flipH="1">
                <a:off x="3250938" y="3065169"/>
                <a:ext cx="1305324" cy="2423770"/>
                <a:chOff x="5345319" y="3076918"/>
                <a:chExt cx="1268207" cy="2423770"/>
              </a:xfrm>
            </p:grpSpPr>
            <p:sp>
              <p:nvSpPr>
                <p:cNvPr id="177" name="Right Triangle 176"/>
                <p:cNvSpPr/>
                <p:nvPr/>
              </p:nvSpPr>
              <p:spPr bwMode="auto">
                <a:xfrm rot="20693643">
                  <a:off x="5589381" y="3076918"/>
                  <a:ext cx="547548" cy="2256025"/>
                </a:xfrm>
                <a:prstGeom prst="rtTriangle">
                  <a:avLst/>
                </a:prstGeom>
                <a:solidFill>
                  <a:srgbClr val="558ED5"/>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8" name="Rectangle 177"/>
                <p:cNvSpPr/>
                <p:nvPr/>
              </p:nvSpPr>
              <p:spPr>
                <a:xfrm>
                  <a:off x="5746705" y="5167829"/>
                  <a:ext cx="866821" cy="33340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179" name="Straight Connector 178"/>
                <p:cNvCxnSpPr/>
                <p:nvPr/>
              </p:nvCxnSpPr>
              <p:spPr>
                <a:xfrm>
                  <a:off x="5842333" y="5151953"/>
                  <a:ext cx="547548" cy="0"/>
                </a:xfrm>
                <a:prstGeom prst="line">
                  <a:avLst/>
                </a:prstGeom>
                <a:ln w="9525"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80" name="Right Triangle 179"/>
                <p:cNvSpPr/>
                <p:nvPr/>
              </p:nvSpPr>
              <p:spPr>
                <a:xfrm>
                  <a:off x="5345684" y="3232506"/>
                  <a:ext cx="445750" cy="804930"/>
                </a:xfrm>
                <a:prstGeom prst="rtTriangle">
                  <a:avLst/>
                </a:prstGeom>
                <a:solidFill>
                  <a:srgbClr val="FFFFFF"/>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81" name="Right Triangle 180"/>
                <p:cNvSpPr/>
                <p:nvPr/>
              </p:nvSpPr>
              <p:spPr>
                <a:xfrm>
                  <a:off x="5345684" y="3226155"/>
                  <a:ext cx="235986" cy="431836"/>
                </a:xfrm>
                <a:prstGeom prst="rtTriangl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grpSp>
            <p:nvGrpSpPr>
              <p:cNvPr id="14364" name="Group 169"/>
              <p:cNvGrpSpPr>
                <a:grpSpLocks/>
              </p:cNvGrpSpPr>
              <p:nvPr/>
            </p:nvGrpSpPr>
            <p:grpSpPr bwMode="auto">
              <a:xfrm>
                <a:off x="3992148" y="3191082"/>
                <a:ext cx="1095649" cy="1954212"/>
                <a:chOff x="6788013" y="3624263"/>
                <a:chExt cx="1095649" cy="1954212"/>
              </a:xfrm>
            </p:grpSpPr>
            <p:sp>
              <p:nvSpPr>
                <p:cNvPr id="171" name="Right Triangle 170"/>
                <p:cNvSpPr/>
                <p:nvPr/>
              </p:nvSpPr>
              <p:spPr bwMode="auto">
                <a:xfrm flipH="1">
                  <a:off x="6788178" y="3623773"/>
                  <a:ext cx="555635" cy="1955962"/>
                </a:xfrm>
                <a:prstGeom prst="rtTriangle">
                  <a:avLst/>
                </a:prstGeom>
                <a:solidFill>
                  <a:schemeClr val="tx2">
                    <a:lumMod val="60000"/>
                    <a:lumOff val="4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2" name="Right Triangle 171"/>
                <p:cNvSpPr/>
                <p:nvPr/>
              </p:nvSpPr>
              <p:spPr>
                <a:xfrm flipH="1">
                  <a:off x="7100921" y="3666639"/>
                  <a:ext cx="242891" cy="787465"/>
                </a:xfrm>
                <a:prstGeom prst="rtTriangle">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73" name="Right Triangle 172"/>
                <p:cNvSpPr/>
                <p:nvPr/>
              </p:nvSpPr>
              <p:spPr>
                <a:xfrm flipH="1">
                  <a:off x="7200935" y="3638061"/>
                  <a:ext cx="158753" cy="446125"/>
                </a:xfrm>
                <a:prstGeom prst="rtTriangl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74" name="Right Triangle 173"/>
                <p:cNvSpPr/>
                <p:nvPr/>
              </p:nvSpPr>
              <p:spPr>
                <a:xfrm>
                  <a:off x="7362863" y="3628535"/>
                  <a:ext cx="520709" cy="1951200"/>
                </a:xfrm>
                <a:prstGeom prst="rtTriangle">
                  <a:avLst/>
                </a:prstGeom>
                <a:solidFill>
                  <a:schemeClr val="tx2">
                    <a:lumMod val="60000"/>
                    <a:lumOff val="40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75" name="Right Triangle 174"/>
                <p:cNvSpPr/>
                <p:nvPr/>
              </p:nvSpPr>
              <p:spPr>
                <a:xfrm>
                  <a:off x="7369213" y="3647587"/>
                  <a:ext cx="239717" cy="816043"/>
                </a:xfrm>
                <a:prstGeom prst="rtTriangle">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176" name="Right Triangle 175"/>
                <p:cNvSpPr/>
                <p:nvPr/>
              </p:nvSpPr>
              <p:spPr>
                <a:xfrm>
                  <a:off x="7385088" y="3668227"/>
                  <a:ext cx="142877" cy="422310"/>
                </a:xfrm>
                <a:prstGeom prst="rtTriangl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grpSp>
        <p:sp>
          <p:nvSpPr>
            <p:cNvPr id="14361" name="TextBox 233"/>
            <p:cNvSpPr txBox="1">
              <a:spLocks noChangeArrowheads="1"/>
            </p:cNvSpPr>
            <p:nvPr/>
          </p:nvSpPr>
          <p:spPr bwMode="auto">
            <a:xfrm>
              <a:off x="5069350" y="5434239"/>
              <a:ext cx="206976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a:t>Classroom-Based Approaches</a:t>
              </a:r>
            </a:p>
          </p:txBody>
        </p:sp>
      </p:grpSp>
      <p:sp>
        <p:nvSpPr>
          <p:cNvPr id="235" name="Right Arrow 234"/>
          <p:cNvSpPr/>
          <p:nvPr/>
        </p:nvSpPr>
        <p:spPr>
          <a:xfrm>
            <a:off x="119063" y="1779587"/>
            <a:ext cx="3024187" cy="3111163"/>
          </a:xfrm>
          <a:prstGeom prst="right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000" dirty="0"/>
              <a:t>RESPONSE TO INTERVENTIONS EVOLVING TO LEARNING SUPPORT</a:t>
            </a:r>
          </a:p>
        </p:txBody>
      </p:sp>
      <p:grpSp>
        <p:nvGrpSpPr>
          <p:cNvPr id="244" name="Group 243"/>
          <p:cNvGrpSpPr>
            <a:grpSpLocks/>
          </p:cNvGrpSpPr>
          <p:nvPr/>
        </p:nvGrpSpPr>
        <p:grpSpPr bwMode="auto">
          <a:xfrm>
            <a:off x="4941888" y="458788"/>
            <a:ext cx="2295525" cy="2811462"/>
            <a:chOff x="4942376" y="459014"/>
            <a:chExt cx="2294987" cy="2811265"/>
          </a:xfrm>
        </p:grpSpPr>
        <p:grpSp>
          <p:nvGrpSpPr>
            <p:cNvPr id="14355" name="Group 227"/>
            <p:cNvGrpSpPr>
              <a:grpSpLocks/>
            </p:cNvGrpSpPr>
            <p:nvPr/>
          </p:nvGrpSpPr>
          <p:grpSpPr bwMode="auto">
            <a:xfrm flipV="1">
              <a:off x="4942376" y="1310301"/>
              <a:ext cx="2294987" cy="1959978"/>
              <a:chOff x="6237879" y="2395966"/>
              <a:chExt cx="2305606" cy="1959978"/>
            </a:xfrm>
          </p:grpSpPr>
          <p:sp>
            <p:nvSpPr>
              <p:cNvPr id="229" name="Isosceles Triangle 228"/>
              <p:cNvSpPr/>
              <p:nvPr/>
            </p:nvSpPr>
            <p:spPr>
              <a:xfrm>
                <a:off x="6237879" y="2434063"/>
                <a:ext cx="2305606" cy="1922328"/>
              </a:xfrm>
              <a:prstGeom prst="triangl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30" name="Isosceles Triangle 229"/>
              <p:cNvSpPr/>
              <p:nvPr/>
            </p:nvSpPr>
            <p:spPr>
              <a:xfrm>
                <a:off x="6888423" y="2395966"/>
                <a:ext cx="1012489" cy="833379"/>
              </a:xfrm>
              <a:prstGeom prst="triangle">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31" name="Isosceles Triangle 230"/>
              <p:cNvSpPr/>
              <p:nvPr/>
            </p:nvSpPr>
            <p:spPr>
              <a:xfrm>
                <a:off x="7081354" y="2438825"/>
                <a:ext cx="623439" cy="444469"/>
              </a:xfrm>
              <a:prstGeom prst="triangl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sp>
          <p:nvSpPr>
            <p:cNvPr id="14356" name="TextBox 235"/>
            <p:cNvSpPr txBox="1">
              <a:spLocks noChangeArrowheads="1"/>
            </p:cNvSpPr>
            <p:nvPr/>
          </p:nvSpPr>
          <p:spPr bwMode="auto">
            <a:xfrm>
              <a:off x="4985672" y="459014"/>
              <a:ext cx="206976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a:t>Community Supports</a:t>
              </a:r>
            </a:p>
          </p:txBody>
        </p:sp>
      </p:grpSp>
      <p:grpSp>
        <p:nvGrpSpPr>
          <p:cNvPr id="243" name="Group 242"/>
          <p:cNvGrpSpPr>
            <a:grpSpLocks/>
          </p:cNvGrpSpPr>
          <p:nvPr/>
        </p:nvGrpSpPr>
        <p:grpSpPr bwMode="auto">
          <a:xfrm>
            <a:off x="3621088" y="1125538"/>
            <a:ext cx="2589212" cy="2833687"/>
            <a:chOff x="3621560" y="1126231"/>
            <a:chExt cx="2589045" cy="2832518"/>
          </a:xfrm>
        </p:grpSpPr>
        <p:grpSp>
          <p:nvGrpSpPr>
            <p:cNvPr id="14350" name="Group 200"/>
            <p:cNvGrpSpPr>
              <a:grpSpLocks/>
            </p:cNvGrpSpPr>
            <p:nvPr/>
          </p:nvGrpSpPr>
          <p:grpSpPr bwMode="auto">
            <a:xfrm rot="18016791" flipV="1">
              <a:off x="4083122" y="1831266"/>
              <a:ext cx="2294987" cy="1959979"/>
              <a:chOff x="6237879" y="2395965"/>
              <a:chExt cx="2305606" cy="1959979"/>
            </a:xfrm>
          </p:grpSpPr>
          <p:sp>
            <p:nvSpPr>
              <p:cNvPr id="206" name="Isosceles Triangle 205"/>
              <p:cNvSpPr/>
              <p:nvPr/>
            </p:nvSpPr>
            <p:spPr>
              <a:xfrm>
                <a:off x="6238585" y="2435560"/>
                <a:ext cx="2305195" cy="1922339"/>
              </a:xfrm>
              <a:prstGeom prst="triangl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07" name="Isosceles Triangle 206"/>
              <p:cNvSpPr/>
              <p:nvPr/>
            </p:nvSpPr>
            <p:spPr>
              <a:xfrm>
                <a:off x="6890203" y="2396668"/>
                <a:ext cx="1012309" cy="833384"/>
              </a:xfrm>
              <a:prstGeom prst="triangle">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08" name="Isosceles Triangle 207"/>
              <p:cNvSpPr/>
              <p:nvPr/>
            </p:nvSpPr>
            <p:spPr>
              <a:xfrm>
                <a:off x="7082746" y="2440182"/>
                <a:ext cx="623328" cy="444471"/>
              </a:xfrm>
              <a:prstGeom prst="triangl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sp>
          <p:nvSpPr>
            <p:cNvPr id="14351" name="TextBox 236"/>
            <p:cNvSpPr txBox="1">
              <a:spLocks noChangeArrowheads="1"/>
            </p:cNvSpPr>
            <p:nvPr/>
          </p:nvSpPr>
          <p:spPr bwMode="auto">
            <a:xfrm rot="-3534952">
              <a:off x="2928206" y="1819585"/>
              <a:ext cx="2033039"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a:t>Crisis Assistance and Prevention</a:t>
              </a:r>
            </a:p>
          </p:txBody>
        </p:sp>
      </p:grpSp>
      <p:grpSp>
        <p:nvGrpSpPr>
          <p:cNvPr id="245" name="Group 244"/>
          <p:cNvGrpSpPr>
            <a:grpSpLocks/>
          </p:cNvGrpSpPr>
          <p:nvPr/>
        </p:nvGrpSpPr>
        <p:grpSpPr bwMode="auto">
          <a:xfrm>
            <a:off x="5970588" y="1062038"/>
            <a:ext cx="2516187" cy="2898775"/>
            <a:chOff x="5970499" y="1061799"/>
            <a:chExt cx="2516231" cy="2899347"/>
          </a:xfrm>
        </p:grpSpPr>
        <p:grpSp>
          <p:nvGrpSpPr>
            <p:cNvPr id="14345" name="Group 201"/>
            <p:cNvGrpSpPr>
              <a:grpSpLocks/>
            </p:cNvGrpSpPr>
            <p:nvPr/>
          </p:nvGrpSpPr>
          <p:grpSpPr bwMode="auto">
            <a:xfrm rot="3573871" flipV="1">
              <a:off x="5802994" y="1833664"/>
              <a:ext cx="2294987" cy="1959978"/>
              <a:chOff x="6237880" y="2395966"/>
              <a:chExt cx="2305606" cy="1959978"/>
            </a:xfrm>
          </p:grpSpPr>
          <p:sp>
            <p:nvSpPr>
              <p:cNvPr id="203" name="Isosceles Triangle 202"/>
              <p:cNvSpPr/>
              <p:nvPr/>
            </p:nvSpPr>
            <p:spPr>
              <a:xfrm>
                <a:off x="6237048" y="2434140"/>
                <a:ext cx="2305006" cy="1922495"/>
              </a:xfrm>
              <a:prstGeom prst="triangl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04" name="Isosceles Triangle 203"/>
              <p:cNvSpPr/>
              <p:nvPr/>
            </p:nvSpPr>
            <p:spPr>
              <a:xfrm>
                <a:off x="6888491" y="2395510"/>
                <a:ext cx="1012926" cy="833451"/>
              </a:xfrm>
              <a:prstGeom prst="triangle">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05" name="Isosceles Triangle 204"/>
              <p:cNvSpPr/>
              <p:nvPr/>
            </p:nvSpPr>
            <p:spPr>
              <a:xfrm>
                <a:off x="7079702" y="2440066"/>
                <a:ext cx="623707" cy="444508"/>
              </a:xfrm>
              <a:prstGeom prst="triangle">
                <a:avLst/>
              </a:prstGeom>
              <a:solidFill>
                <a:srgbClr val="FF0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sp>
          <p:nvSpPr>
            <p:cNvPr id="14346" name="TextBox 237"/>
            <p:cNvSpPr txBox="1">
              <a:spLocks noChangeArrowheads="1"/>
            </p:cNvSpPr>
            <p:nvPr/>
          </p:nvSpPr>
          <p:spPr bwMode="auto">
            <a:xfrm rot="3541135">
              <a:off x="7147045" y="1755153"/>
              <a:ext cx="2033039"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a:t>Family Engagement in Learning</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
                                        </p:tgtEl>
                                        <p:attrNameLst>
                                          <p:attrName>style.visibility</p:attrName>
                                        </p:attrNameLst>
                                      </p:cBhvr>
                                      <p:to>
                                        <p:strVal val="visible"/>
                                      </p:to>
                                    </p:set>
                                    <p:animEffect transition="in" filter="wipe(left)">
                                      <p:cBhvr>
                                        <p:cTn id="7" dur="500"/>
                                        <p:tgtEl>
                                          <p:spTgt spid="2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41"/>
                                        </p:tgtEl>
                                        <p:attrNameLst>
                                          <p:attrName>style.visibility</p:attrName>
                                        </p:attrNameLst>
                                      </p:cBhvr>
                                      <p:to>
                                        <p:strVal val="visible"/>
                                      </p:to>
                                    </p:set>
                                    <p:animEffect transition="in" filter="wipe(down)">
                                      <p:cBhvr>
                                        <p:cTn id="12" dur="500"/>
                                        <p:tgtEl>
                                          <p:spTgt spid="2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42"/>
                                        </p:tgtEl>
                                        <p:attrNameLst>
                                          <p:attrName>style.visibility</p:attrName>
                                        </p:attrNameLst>
                                      </p:cBhvr>
                                      <p:to>
                                        <p:strVal val="visible"/>
                                      </p:to>
                                    </p:set>
                                    <p:animEffect transition="in" filter="wipe(down)">
                                      <p:cBhvr>
                                        <p:cTn id="17" dur="500"/>
                                        <p:tgtEl>
                                          <p:spTgt spid="24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243"/>
                                        </p:tgtEl>
                                        <p:attrNameLst>
                                          <p:attrName>style.visibility</p:attrName>
                                        </p:attrNameLst>
                                      </p:cBhvr>
                                      <p:to>
                                        <p:strVal val="visible"/>
                                      </p:to>
                                    </p:set>
                                    <p:animEffect transition="in" filter="wipe(down)">
                                      <p:cBhvr>
                                        <p:cTn id="22" dur="500"/>
                                        <p:tgtEl>
                                          <p:spTgt spid="24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244"/>
                                        </p:tgtEl>
                                        <p:attrNameLst>
                                          <p:attrName>style.visibility</p:attrName>
                                        </p:attrNameLst>
                                      </p:cBhvr>
                                      <p:to>
                                        <p:strVal val="visible"/>
                                      </p:to>
                                    </p:set>
                                    <p:animEffect transition="in" filter="wipe(down)">
                                      <p:cBhvr>
                                        <p:cTn id="27" dur="500"/>
                                        <p:tgtEl>
                                          <p:spTgt spid="24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245"/>
                                        </p:tgtEl>
                                        <p:attrNameLst>
                                          <p:attrName>style.visibility</p:attrName>
                                        </p:attrNameLst>
                                      </p:cBhvr>
                                      <p:to>
                                        <p:strVal val="visible"/>
                                      </p:to>
                                    </p:set>
                                    <p:animEffect transition="in" filter="wipe(down)">
                                      <p:cBhvr>
                                        <p:cTn id="32" dur="500"/>
                                        <p:tgtEl>
                                          <p:spTgt spid="24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246"/>
                                        </p:tgtEl>
                                        <p:attrNameLst>
                                          <p:attrName>style.visibility</p:attrName>
                                        </p:attrNameLst>
                                      </p:cBhvr>
                                      <p:to>
                                        <p:strVal val="visible"/>
                                      </p:to>
                                    </p:set>
                                    <p:animEffect transition="in" filter="wipe(down)">
                                      <p:cBhvr>
                                        <p:cTn id="37" dur="500"/>
                                        <p:tgtEl>
                                          <p:spTgt spid="24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wipe(left)">
                                      <p:cBhvr>
                                        <p:cTn id="4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3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Supports</a:t>
            </a:r>
            <a:endParaRPr lang="en-US" dirty="0"/>
          </a:p>
        </p:txBody>
      </p:sp>
      <p:sp>
        <p:nvSpPr>
          <p:cNvPr id="3" name="Content Placeholder 2"/>
          <p:cNvSpPr>
            <a:spLocks noGrp="1"/>
          </p:cNvSpPr>
          <p:nvPr>
            <p:ph idx="1"/>
          </p:nvPr>
        </p:nvSpPr>
        <p:spPr/>
        <p:txBody>
          <a:bodyPr/>
          <a:lstStyle/>
          <a:p>
            <a:r>
              <a:rPr lang="en-US" sz="2800" b="1" dirty="0"/>
              <a:t>LEARNING SUPPORTS is a framework of systems and structures that </a:t>
            </a:r>
            <a:r>
              <a:rPr lang="en-US" sz="2800" b="1" i="1" dirty="0"/>
              <a:t>aligns</a:t>
            </a:r>
            <a:r>
              <a:rPr lang="en-US" sz="2800" b="1" i="1" u="sng" dirty="0"/>
              <a:t> resources and support</a:t>
            </a:r>
            <a:r>
              <a:rPr lang="en-US" sz="2800" b="1" i="1" dirty="0"/>
              <a:t> to respond to </a:t>
            </a:r>
            <a:r>
              <a:rPr lang="en-US" sz="2800" b="1" i="1" u="sng" dirty="0"/>
              <a:t>student need</a:t>
            </a:r>
            <a:r>
              <a:rPr lang="en-US" sz="2800" b="1" dirty="0"/>
              <a:t> in order to </a:t>
            </a:r>
            <a:r>
              <a:rPr lang="en-US" sz="2800" b="1" dirty="0" smtClean="0"/>
              <a:t>ensure success along </a:t>
            </a:r>
            <a:r>
              <a:rPr lang="en-US" sz="2800" b="1" smtClean="0"/>
              <a:t>the pathways.</a:t>
            </a:r>
            <a:endParaRPr lang="en-US" sz="2800" dirty="0"/>
          </a:p>
          <a:p>
            <a:endParaRPr lang="en-US" dirty="0"/>
          </a:p>
        </p:txBody>
      </p:sp>
    </p:spTree>
    <p:extLst>
      <p:ext uri="{BB962C8B-B14F-4D97-AF65-F5344CB8AC3E}">
        <p14:creationId xmlns:p14="http://schemas.microsoft.com/office/powerpoint/2010/main" xmlns="" val="2151689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work:</a:t>
            </a:r>
            <a:endParaRPr lang="en-US" dirty="0"/>
          </a:p>
        </p:txBody>
      </p:sp>
      <p:sp>
        <p:nvSpPr>
          <p:cNvPr id="3" name="Content Placeholder 2"/>
          <p:cNvSpPr>
            <a:spLocks noGrp="1"/>
          </p:cNvSpPr>
          <p:nvPr>
            <p:ph idx="1"/>
          </p:nvPr>
        </p:nvSpPr>
        <p:spPr/>
        <p:txBody>
          <a:bodyPr>
            <a:normAutofit/>
          </a:bodyPr>
          <a:lstStyle/>
          <a:p>
            <a:r>
              <a:rPr lang="en-US" sz="3200" b="1" dirty="0"/>
              <a:t>i</a:t>
            </a:r>
            <a:r>
              <a:rPr lang="en-US" sz="3200" b="1" dirty="0" smtClean="0"/>
              <a:t>s to </a:t>
            </a:r>
            <a:r>
              <a:rPr lang="en-US" sz="3200" b="1" dirty="0"/>
              <a:t>facilitate the process of building, maintaining, monitoring, and adjusting the framework to best </a:t>
            </a:r>
            <a:r>
              <a:rPr lang="en-US" sz="3200" b="1" u="sng" dirty="0"/>
              <a:t>address student barriers to learning and engagement</a:t>
            </a:r>
            <a:r>
              <a:rPr lang="en-US" sz="3200" b="1" dirty="0"/>
              <a:t>.</a:t>
            </a:r>
            <a:endParaRPr lang="en-US" sz="3200" dirty="0"/>
          </a:p>
          <a:p>
            <a:endParaRPr lang="en-US" sz="3200" dirty="0"/>
          </a:p>
        </p:txBody>
      </p:sp>
    </p:spTree>
    <p:extLst>
      <p:ext uri="{BB962C8B-B14F-4D97-AF65-F5344CB8AC3E}">
        <p14:creationId xmlns:p14="http://schemas.microsoft.com/office/powerpoint/2010/main" xmlns="" val="26721701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This is accomplished by:</a:t>
            </a:r>
            <a:r>
              <a:rPr lang="en-US" dirty="0"/>
              <a:t/>
            </a:r>
            <a:br>
              <a:rPr lang="en-US" dirty="0"/>
            </a:br>
            <a:endParaRPr lang="en-US" dirty="0"/>
          </a:p>
        </p:txBody>
      </p:sp>
      <p:sp>
        <p:nvSpPr>
          <p:cNvPr id="3" name="Content Placeholder 2"/>
          <p:cNvSpPr>
            <a:spLocks noGrp="1"/>
          </p:cNvSpPr>
          <p:nvPr>
            <p:ph idx="1"/>
          </p:nvPr>
        </p:nvSpPr>
        <p:spPr/>
        <p:txBody>
          <a:bodyPr>
            <a:noAutofit/>
          </a:bodyPr>
          <a:lstStyle/>
          <a:p>
            <a:pPr lvl="0"/>
            <a:r>
              <a:rPr lang="en-US" sz="2800" b="1" dirty="0" smtClean="0"/>
              <a:t>Building </a:t>
            </a:r>
            <a:r>
              <a:rPr lang="en-US" sz="2800" b="1" dirty="0"/>
              <a:t>on what’s going well</a:t>
            </a:r>
            <a:endParaRPr lang="en-US" sz="2800" dirty="0"/>
          </a:p>
          <a:p>
            <a:pPr lvl="0"/>
            <a:r>
              <a:rPr lang="en-US" sz="2800" b="1" dirty="0"/>
              <a:t>Enhancing capacity for promoting promising practices</a:t>
            </a:r>
            <a:endParaRPr lang="en-US" sz="2800" dirty="0"/>
          </a:p>
          <a:p>
            <a:pPr lvl="0"/>
            <a:r>
              <a:rPr lang="en-US" sz="2800" b="1" dirty="0"/>
              <a:t>Escaping old ideas that limit student success</a:t>
            </a:r>
            <a:endParaRPr lang="en-US" sz="2800" dirty="0"/>
          </a:p>
          <a:p>
            <a:pPr lvl="0"/>
            <a:r>
              <a:rPr lang="en-US" sz="2800" b="1" dirty="0"/>
              <a:t>Establishing new approaches that are effective, sustained and replicated</a:t>
            </a:r>
            <a:endParaRPr lang="en-US" sz="2800" dirty="0"/>
          </a:p>
        </p:txBody>
      </p:sp>
    </p:spTree>
    <p:extLst>
      <p:ext uri="{BB962C8B-B14F-4D97-AF65-F5344CB8AC3E}">
        <p14:creationId xmlns:p14="http://schemas.microsoft.com/office/powerpoint/2010/main" xmlns="" val="15001933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nesis">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s">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Genesis.thmx</Template>
  <TotalTime>162</TotalTime>
  <Words>805</Words>
  <Application>Microsoft Office PowerPoint</Application>
  <PresentationFormat>On-screen Show (4:3)</PresentationFormat>
  <Paragraphs>113</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Genesis</vt:lpstr>
      <vt:lpstr>Learning Supports</vt:lpstr>
      <vt:lpstr>Purpose </vt:lpstr>
      <vt:lpstr>Pathways to Graduation </vt:lpstr>
      <vt:lpstr>Evolution of RtI in BPS</vt:lpstr>
      <vt:lpstr>Slide 5</vt:lpstr>
      <vt:lpstr>Slide 6</vt:lpstr>
      <vt:lpstr>Learning Supports</vt:lpstr>
      <vt:lpstr>Our work:</vt:lpstr>
      <vt:lpstr>This is accomplished by: </vt:lpstr>
      <vt:lpstr>Learning Supports…</vt:lpstr>
      <vt:lpstr>Slide 11</vt:lpstr>
      <vt:lpstr>Slide 12</vt:lpstr>
      <vt:lpstr>What are the barriers?</vt:lpstr>
      <vt:lpstr>Slide 14</vt:lpstr>
      <vt:lpstr>Next Steps</vt:lpstr>
      <vt:lpstr>Classroom-Based Approaches </vt:lpstr>
      <vt:lpstr>Support for Transitions </vt:lpstr>
      <vt:lpstr>Family Engagement in Learning </vt:lpstr>
      <vt:lpstr>Community Support </vt:lpstr>
      <vt:lpstr>Crisis Assistance and Prevention </vt:lpstr>
      <vt:lpstr>Student and Family Interventions </vt:lpstr>
    </vt:vector>
  </TitlesOfParts>
  <Company>ISD 271</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Supports</dc:title>
  <dc:creator>Jeanna Miller</dc:creator>
  <cp:lastModifiedBy>howard</cp:lastModifiedBy>
  <cp:revision>23</cp:revision>
  <cp:lastPrinted>2013-08-12T19:07:23Z</cp:lastPrinted>
  <dcterms:created xsi:type="dcterms:W3CDTF">2013-08-06T19:53:09Z</dcterms:created>
  <dcterms:modified xsi:type="dcterms:W3CDTF">2013-09-03T16:06:26Z</dcterms:modified>
</cp:coreProperties>
</file>