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ppt/tags/tag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9.xml" ContentType="application/vnd.openxmlformats-officedocument.presentationml.tags+xml"/>
  <Override PartName="/ppt/notesSlides/notesSlide45.xml" ContentType="application/vnd.openxmlformats-officedocument.presentationml.notesSlide+xml"/>
  <Override PartName="/ppt/tags/tag10.xml" ContentType="application/vnd.openxmlformats-officedocument.presentationml.tags+xml"/>
  <Override PartName="/ppt/notesSlides/notesSlide46.xml" ContentType="application/vnd.openxmlformats-officedocument.presentationml.notesSlide+xml"/>
  <Override PartName="/ppt/tags/tag11.xml" ContentType="application/vnd.openxmlformats-officedocument.presentationml.tags+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tags/tag13.xml" ContentType="application/vnd.openxmlformats-officedocument.presentationml.tags+xml"/>
  <Override PartName="/ppt/notesSlides/notesSlide49.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tags/tag15.xml" ContentType="application/vnd.openxmlformats-officedocument.presentationml.tags+xml"/>
  <Override PartName="/ppt/notesSlides/notesSlide5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ppt/tags/tag17.xml" ContentType="application/vnd.openxmlformats-officedocument.presentationml.tags+xml"/>
  <Override PartName="/ppt/notesSlides/notesSlide53.xml" ContentType="application/vnd.openxmlformats-officedocument.presentationml.notesSlide+xml"/>
  <Override PartName="/ppt/tags/tag18.xml" ContentType="application/vnd.openxmlformats-officedocument.presentationml.tags+xml"/>
  <Override PartName="/ppt/notesSlides/notesSlide54.xml" ContentType="application/vnd.openxmlformats-officedocument.presentationml.notesSlide+xml"/>
  <Override PartName="/ppt/tags/tag19.xml" ContentType="application/vnd.openxmlformats-officedocument.presentationml.tags+xml"/>
  <Override PartName="/ppt/notesSlides/notesSlide55.xml" ContentType="application/vnd.openxmlformats-officedocument.presentationml.notesSlide+xml"/>
  <Override PartName="/ppt/tags/tag20.xml" ContentType="application/vnd.openxmlformats-officedocument.presentationml.tags+xml"/>
  <Override PartName="/ppt/notesSlides/notesSlide56.xml" ContentType="application/vnd.openxmlformats-officedocument.presentationml.notesSlide+xml"/>
  <Override PartName="/ppt/tags/tag21.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2.xml" ContentType="application/vnd.openxmlformats-officedocument.presentationml.tags+xml"/>
  <Override PartName="/ppt/notesSlides/notesSlide63.xml" ContentType="application/vnd.openxmlformats-officedocument.presentationml.notesSlide+xml"/>
  <Override PartName="/ppt/tags/tag23.xml" ContentType="application/vnd.openxmlformats-officedocument.presentationml.tags+xml"/>
  <Override PartName="/ppt/notesSlides/notesSlide64.xml" ContentType="application/vnd.openxmlformats-officedocument.presentationml.notesSlide+xml"/>
  <Override PartName="/ppt/tags/tag24.xml" ContentType="application/vnd.openxmlformats-officedocument.presentationml.tags+xml"/>
  <Override PartName="/ppt/notesSlides/notesSlide65.xml" ContentType="application/vnd.openxmlformats-officedocument.presentationml.notesSlide+xml"/>
  <Override PartName="/ppt/tags/tag25.xml" ContentType="application/vnd.openxmlformats-officedocument.presentationml.tags+xml"/>
  <Override PartName="/ppt/notesSlides/notesSlide66.xml" ContentType="application/vnd.openxmlformats-officedocument.presentationml.notesSlide+xml"/>
  <Override PartName="/ppt/tags/tag26.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4.xml" ContentType="application/vnd.openxmlformats-officedocument.presentationml.notesSlide+xml"/>
  <Override PartName="/ppt/charts/chart2.xml" ContentType="application/vnd.openxmlformats-officedocument.drawingml.chart+xml"/>
  <Override PartName="/ppt/notesSlides/notesSlide7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95"/>
  </p:notesMasterIdLst>
  <p:sldIdLst>
    <p:sldId id="371" r:id="rId2"/>
    <p:sldId id="642" r:id="rId3"/>
    <p:sldId id="343" r:id="rId4"/>
    <p:sldId id="308" r:id="rId5"/>
    <p:sldId id="309" r:id="rId6"/>
    <p:sldId id="426" r:id="rId7"/>
    <p:sldId id="622" r:id="rId8"/>
    <p:sldId id="448" r:id="rId9"/>
    <p:sldId id="449" r:id="rId10"/>
    <p:sldId id="369" r:id="rId11"/>
    <p:sldId id="366" r:id="rId12"/>
    <p:sldId id="413" r:id="rId13"/>
    <p:sldId id="412" r:id="rId14"/>
    <p:sldId id="403" r:id="rId15"/>
    <p:sldId id="416" r:id="rId16"/>
    <p:sldId id="415" r:id="rId17"/>
    <p:sldId id="414" r:id="rId18"/>
    <p:sldId id="451" r:id="rId19"/>
    <p:sldId id="450" r:id="rId20"/>
    <p:sldId id="445" r:id="rId21"/>
    <p:sldId id="352" r:id="rId22"/>
    <p:sldId id="615" r:id="rId23"/>
    <p:sldId id="269" r:id="rId24"/>
    <p:sldId id="569" r:id="rId25"/>
    <p:sldId id="571" r:id="rId26"/>
    <p:sldId id="572" r:id="rId27"/>
    <p:sldId id="573" r:id="rId28"/>
    <p:sldId id="379" r:id="rId29"/>
    <p:sldId id="349" r:id="rId30"/>
    <p:sldId id="260" r:id="rId31"/>
    <p:sldId id="640" r:id="rId32"/>
    <p:sldId id="634" r:id="rId33"/>
    <p:sldId id="588" r:id="rId34"/>
    <p:sldId id="442" r:id="rId35"/>
    <p:sldId id="267" r:id="rId36"/>
    <p:sldId id="585" r:id="rId37"/>
    <p:sldId id="456" r:id="rId38"/>
    <p:sldId id="329" r:id="rId39"/>
    <p:sldId id="589" r:id="rId40"/>
    <p:sldId id="387" r:id="rId41"/>
    <p:sldId id="321" r:id="rId42"/>
    <p:sldId id="392" r:id="rId43"/>
    <p:sldId id="599" r:id="rId44"/>
    <p:sldId id="297" r:id="rId45"/>
    <p:sldId id="632" r:id="rId46"/>
    <p:sldId id="600" r:id="rId47"/>
    <p:sldId id="601" r:id="rId48"/>
    <p:sldId id="619" r:id="rId49"/>
    <p:sldId id="280" r:id="rId50"/>
    <p:sldId id="284" r:id="rId51"/>
    <p:sldId id="459" r:id="rId52"/>
    <p:sldId id="460" r:id="rId53"/>
    <p:sldId id="461" r:id="rId54"/>
    <p:sldId id="457" r:id="rId55"/>
    <p:sldId id="438" r:id="rId56"/>
    <p:sldId id="602" r:id="rId57"/>
    <p:sldId id="603" r:id="rId58"/>
    <p:sldId id="437" r:id="rId59"/>
    <p:sldId id="641" r:id="rId60"/>
    <p:sldId id="636" r:id="rId61"/>
    <p:sldId id="610" r:id="rId62"/>
    <p:sldId id="323" r:id="rId63"/>
    <p:sldId id="299" r:id="rId64"/>
    <p:sldId id="617" r:id="rId65"/>
    <p:sldId id="287" r:id="rId66"/>
    <p:sldId id="429" r:id="rId67"/>
    <p:sldId id="289" r:id="rId68"/>
    <p:sldId id="291" r:id="rId69"/>
    <p:sldId id="292" r:id="rId70"/>
    <p:sldId id="611" r:id="rId71"/>
    <p:sldId id="608" r:id="rId72"/>
    <p:sldId id="607" r:id="rId73"/>
    <p:sldId id="340" r:id="rId74"/>
    <p:sldId id="327" r:id="rId75"/>
    <p:sldId id="328" r:id="rId76"/>
    <p:sldId id="338" r:id="rId77"/>
    <p:sldId id="331" r:id="rId78"/>
    <p:sldId id="623" r:id="rId79"/>
    <p:sldId id="320" r:id="rId80"/>
    <p:sldId id="302" r:id="rId81"/>
    <p:sldId id="303" r:id="rId82"/>
    <p:sldId id="304" r:id="rId83"/>
    <p:sldId id="609" r:id="rId84"/>
    <p:sldId id="624" r:id="rId85"/>
    <p:sldId id="618" r:id="rId86"/>
    <p:sldId id="637" r:id="rId87"/>
    <p:sldId id="353" r:id="rId88"/>
    <p:sldId id="453" r:id="rId89"/>
    <p:sldId id="635" r:id="rId90"/>
    <p:sldId id="293" r:id="rId91"/>
    <p:sldId id="295" r:id="rId92"/>
    <p:sldId id="296" r:id="rId93"/>
    <p:sldId id="368"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92" autoAdjust="0"/>
    <p:restoredTop sz="66359" autoAdjust="0"/>
  </p:normalViewPr>
  <p:slideViewPr>
    <p:cSldViewPr>
      <p:cViewPr varScale="1">
        <p:scale>
          <a:sx n="51" d="100"/>
          <a:sy n="51" d="100"/>
        </p:scale>
        <p:origin x="1184" y="40"/>
      </p:cViewPr>
      <p:guideLst>
        <p:guide orient="horz" pos="2160"/>
        <p:guide pos="2880"/>
      </p:guideLst>
    </p:cSldViewPr>
  </p:slideViewPr>
  <p:notesTextViewPr>
    <p:cViewPr>
      <p:scale>
        <a:sx n="3" d="2"/>
        <a:sy n="3" d="2"/>
      </p:scale>
      <p:origin x="0" y="0"/>
    </p:cViewPr>
  </p:notesTextViewPr>
  <p:sorterViewPr>
    <p:cViewPr varScale="1">
      <p:scale>
        <a:sx n="1" d="1"/>
        <a:sy n="1" d="1"/>
      </p:scale>
      <p:origin x="0" y="-33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22891831258526E-2"/>
          <c:y val="5.7991851532824372E-2"/>
          <c:w val="0.90387952902535229"/>
          <c:h val="0.79615518191436385"/>
        </c:manualLayout>
      </c:layout>
      <c:barChart>
        <c:barDir val="col"/>
        <c:grouping val="clustered"/>
        <c:varyColors val="0"/>
        <c:ser>
          <c:idx val="0"/>
          <c:order val="0"/>
          <c:tx>
            <c:strRef>
              <c:f>Sheet1!$B$1</c:f>
              <c:strCache>
                <c:ptCount val="1"/>
                <c:pt idx="0">
                  <c:v>6th</c:v>
                </c:pt>
              </c:strCache>
            </c:strRef>
          </c:tx>
          <c:spPr>
            <a:solidFill>
              <a:schemeClr val="accent1"/>
            </a:solidFill>
            <a:ln>
              <a:noFill/>
            </a:ln>
            <a:effectLst/>
          </c:spPr>
          <c:invertIfNegative val="0"/>
          <c:cat>
            <c:numRef>
              <c:f>Sheet1!$A$2:$A$5</c:f>
              <c:numCache>
                <c:formatCode>General</c:formatCode>
                <c:ptCount val="4"/>
                <c:pt idx="0">
                  <c:v>2008</c:v>
                </c:pt>
                <c:pt idx="1">
                  <c:v>2010</c:v>
                </c:pt>
                <c:pt idx="2">
                  <c:v>2012</c:v>
                </c:pt>
                <c:pt idx="3">
                  <c:v>2014</c:v>
                </c:pt>
              </c:numCache>
            </c:numRef>
          </c:cat>
          <c:val>
            <c:numRef>
              <c:f>Sheet1!$B$2:$B$5</c:f>
              <c:numCache>
                <c:formatCode>General</c:formatCode>
                <c:ptCount val="4"/>
                <c:pt idx="0">
                  <c:v>89</c:v>
                </c:pt>
                <c:pt idx="1">
                  <c:v>90</c:v>
                </c:pt>
                <c:pt idx="2">
                  <c:v>92</c:v>
                </c:pt>
                <c:pt idx="3">
                  <c:v>92</c:v>
                </c:pt>
              </c:numCache>
            </c:numRef>
          </c:val>
          <c:extLst xmlns:c16r2="http://schemas.microsoft.com/office/drawing/2015/06/chart">
            <c:ext xmlns:c16="http://schemas.microsoft.com/office/drawing/2014/chart" uri="{C3380CC4-5D6E-409C-BE32-E72D297353CC}">
              <c16:uniqueId val="{00000000-E218-4B08-A032-26B4DB4B6581}"/>
            </c:ext>
          </c:extLst>
        </c:ser>
        <c:ser>
          <c:idx val="1"/>
          <c:order val="1"/>
          <c:tx>
            <c:strRef>
              <c:f>Sheet1!$C$1</c:f>
              <c:strCache>
                <c:ptCount val="1"/>
                <c:pt idx="0">
                  <c:v>8th</c:v>
                </c:pt>
              </c:strCache>
            </c:strRef>
          </c:tx>
          <c:spPr>
            <a:solidFill>
              <a:schemeClr val="accent2"/>
            </a:solidFill>
            <a:ln>
              <a:noFill/>
            </a:ln>
            <a:effectLst/>
          </c:spPr>
          <c:invertIfNegative val="0"/>
          <c:cat>
            <c:numRef>
              <c:f>Sheet1!$A$2:$A$5</c:f>
              <c:numCache>
                <c:formatCode>General</c:formatCode>
                <c:ptCount val="4"/>
                <c:pt idx="0">
                  <c:v>2008</c:v>
                </c:pt>
                <c:pt idx="1">
                  <c:v>2010</c:v>
                </c:pt>
                <c:pt idx="2">
                  <c:v>2012</c:v>
                </c:pt>
                <c:pt idx="3">
                  <c:v>2014</c:v>
                </c:pt>
              </c:numCache>
            </c:numRef>
          </c:cat>
          <c:val>
            <c:numRef>
              <c:f>Sheet1!$C$2:$C$5</c:f>
              <c:numCache>
                <c:formatCode>General</c:formatCode>
                <c:ptCount val="4"/>
                <c:pt idx="0">
                  <c:v>75</c:v>
                </c:pt>
                <c:pt idx="1">
                  <c:v>78</c:v>
                </c:pt>
                <c:pt idx="2">
                  <c:v>81</c:v>
                </c:pt>
                <c:pt idx="3">
                  <c:v>82</c:v>
                </c:pt>
              </c:numCache>
            </c:numRef>
          </c:val>
          <c:extLst xmlns:c16r2="http://schemas.microsoft.com/office/drawing/2015/06/chart">
            <c:ext xmlns:c16="http://schemas.microsoft.com/office/drawing/2014/chart" uri="{C3380CC4-5D6E-409C-BE32-E72D297353CC}">
              <c16:uniqueId val="{00000001-E218-4B08-A032-26B4DB4B6581}"/>
            </c:ext>
          </c:extLst>
        </c:ser>
        <c:ser>
          <c:idx val="2"/>
          <c:order val="2"/>
          <c:tx>
            <c:strRef>
              <c:f>Sheet1!$D$1</c:f>
              <c:strCache>
                <c:ptCount val="1"/>
                <c:pt idx="0">
                  <c:v>11th</c:v>
                </c:pt>
              </c:strCache>
            </c:strRef>
          </c:tx>
          <c:spPr>
            <a:solidFill>
              <a:schemeClr val="accent3"/>
            </a:solidFill>
            <a:ln>
              <a:noFill/>
            </a:ln>
            <a:effectLst/>
          </c:spPr>
          <c:invertIfNegative val="0"/>
          <c:cat>
            <c:numRef>
              <c:f>Sheet1!$A$2:$A$5</c:f>
              <c:numCache>
                <c:formatCode>General</c:formatCode>
                <c:ptCount val="4"/>
                <c:pt idx="0">
                  <c:v>2008</c:v>
                </c:pt>
                <c:pt idx="1">
                  <c:v>2010</c:v>
                </c:pt>
                <c:pt idx="2">
                  <c:v>2012</c:v>
                </c:pt>
                <c:pt idx="3">
                  <c:v>2014</c:v>
                </c:pt>
              </c:numCache>
            </c:numRef>
          </c:cat>
          <c:val>
            <c:numRef>
              <c:f>Sheet1!$D$2:$D$5</c:f>
              <c:numCache>
                <c:formatCode>General</c:formatCode>
                <c:ptCount val="4"/>
                <c:pt idx="0">
                  <c:v>68</c:v>
                </c:pt>
                <c:pt idx="1">
                  <c:v>70</c:v>
                </c:pt>
                <c:pt idx="2">
                  <c:v>74</c:v>
                </c:pt>
                <c:pt idx="3">
                  <c:v>73</c:v>
                </c:pt>
              </c:numCache>
            </c:numRef>
          </c:val>
          <c:extLst xmlns:c16r2="http://schemas.microsoft.com/office/drawing/2015/06/chart">
            <c:ext xmlns:c16="http://schemas.microsoft.com/office/drawing/2014/chart" uri="{C3380CC4-5D6E-409C-BE32-E72D297353CC}">
              <c16:uniqueId val="{00000002-E218-4B08-A032-26B4DB4B6581}"/>
            </c:ext>
          </c:extLst>
        </c:ser>
        <c:dLbls>
          <c:showLegendKey val="0"/>
          <c:showVal val="0"/>
          <c:showCatName val="0"/>
          <c:showSerName val="0"/>
          <c:showPercent val="0"/>
          <c:showBubbleSize val="0"/>
        </c:dLbls>
        <c:gapWidth val="219"/>
        <c:overlap val="-27"/>
        <c:axId val="252010976"/>
        <c:axId val="388769176"/>
      </c:barChart>
      <c:catAx>
        <c:axId val="25201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69176"/>
        <c:crosses val="autoZero"/>
        <c:auto val="1"/>
        <c:lblAlgn val="ctr"/>
        <c:lblOffset val="100"/>
        <c:noMultiLvlLbl val="0"/>
      </c:catAx>
      <c:valAx>
        <c:axId val="388769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01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hPercent val="60"/>
      <c:rotY val="20"/>
      <c:depthPercent val="100"/>
      <c:rAngAx val="1"/>
    </c:view3D>
    <c:floor>
      <c:thickness val="0"/>
    </c:floor>
    <c:sideWall>
      <c:thickness val="0"/>
    </c:sideWall>
    <c:backWall>
      <c:thickness val="0"/>
    </c:backWall>
    <c:plotArea>
      <c:layout>
        <c:manualLayout>
          <c:layoutTarget val="inner"/>
          <c:xMode val="edge"/>
          <c:yMode val="edge"/>
          <c:x val="0.22903629536921158"/>
          <c:y val="3.5785288270377746E-2"/>
          <c:w val="0.71214017521902373"/>
          <c:h val="0.6838966202783302"/>
        </c:manualLayout>
      </c:layout>
      <c:bar3DChart>
        <c:barDir val="col"/>
        <c:grouping val="clustered"/>
        <c:varyColors val="0"/>
        <c:ser>
          <c:idx val="0"/>
          <c:order val="0"/>
          <c:tx>
            <c:strRef>
              <c:f>Sheet1!$A$2</c:f>
              <c:strCache>
                <c:ptCount val="1"/>
                <c:pt idx="0">
                  <c:v>Success in School</c:v>
                </c:pt>
              </c:strCache>
            </c:strRef>
          </c:tx>
          <c:invertIfNegative val="0"/>
          <c:cat>
            <c:numRef>
              <c:f>Sheet1!$B$1:$F$1</c:f>
              <c:numCache>
                <c:formatCode>General</c:formatCode>
                <c:ptCount val="5"/>
                <c:pt idx="0">
                  <c:v>0</c:v>
                </c:pt>
                <c:pt idx="1">
                  <c:v>1</c:v>
                </c:pt>
                <c:pt idx="2">
                  <c:v>2</c:v>
                </c:pt>
                <c:pt idx="3">
                  <c:v>3</c:v>
                </c:pt>
                <c:pt idx="4">
                  <c:v>4</c:v>
                </c:pt>
              </c:numCache>
            </c:numRef>
          </c:cat>
          <c:val>
            <c:numRef>
              <c:f>Sheet1!$B$2:$F$2</c:f>
              <c:numCache>
                <c:formatCode>General</c:formatCode>
                <c:ptCount val="5"/>
                <c:pt idx="0">
                  <c:v>48</c:v>
                </c:pt>
                <c:pt idx="1">
                  <c:v>80</c:v>
                </c:pt>
                <c:pt idx="2">
                  <c:v>84</c:v>
                </c:pt>
                <c:pt idx="3">
                  <c:v>86</c:v>
                </c:pt>
                <c:pt idx="4">
                  <c:v>87</c:v>
                </c:pt>
              </c:numCache>
            </c:numRef>
          </c:val>
          <c:extLst xmlns:c16r2="http://schemas.microsoft.com/office/drawing/2015/06/chart">
            <c:ext xmlns:c16="http://schemas.microsoft.com/office/drawing/2014/chart" uri="{C3380CC4-5D6E-409C-BE32-E72D297353CC}">
              <c16:uniqueId val="{00000000-C3D2-4939-A5C2-C7C9D8D3F7DD}"/>
            </c:ext>
          </c:extLst>
        </c:ser>
        <c:ser>
          <c:idx val="1"/>
          <c:order val="1"/>
          <c:tx>
            <c:strRef>
              <c:f>Sheet1!$A$3</c:f>
              <c:strCache>
                <c:ptCount val="1"/>
                <c:pt idx="0">
                  <c:v>Difficulty in School</c:v>
                </c:pt>
              </c:strCache>
            </c:strRef>
          </c:tx>
          <c:invertIfNegative val="0"/>
          <c:cat>
            <c:numRef>
              <c:f>Sheet1!$B$1:$F$1</c:f>
              <c:numCache>
                <c:formatCode>General</c:formatCode>
                <c:ptCount val="5"/>
                <c:pt idx="0">
                  <c:v>0</c:v>
                </c:pt>
                <c:pt idx="1">
                  <c:v>1</c:v>
                </c:pt>
                <c:pt idx="2">
                  <c:v>2</c:v>
                </c:pt>
                <c:pt idx="3">
                  <c:v>3</c:v>
                </c:pt>
                <c:pt idx="4">
                  <c:v>4</c:v>
                </c:pt>
              </c:numCache>
            </c:numRef>
          </c:cat>
          <c:val>
            <c:numRef>
              <c:f>Sheet1!$B$3:$F$3</c:f>
              <c:numCache>
                <c:formatCode>General</c:formatCode>
                <c:ptCount val="5"/>
                <c:pt idx="0">
                  <c:v>59</c:v>
                </c:pt>
                <c:pt idx="1">
                  <c:v>26</c:v>
                </c:pt>
                <c:pt idx="2">
                  <c:v>23</c:v>
                </c:pt>
                <c:pt idx="3">
                  <c:v>21</c:v>
                </c:pt>
                <c:pt idx="4">
                  <c:v>18</c:v>
                </c:pt>
              </c:numCache>
            </c:numRef>
          </c:val>
          <c:extLst xmlns:c16r2="http://schemas.microsoft.com/office/drawing/2015/06/chart">
            <c:ext xmlns:c16="http://schemas.microsoft.com/office/drawing/2014/chart" uri="{C3380CC4-5D6E-409C-BE32-E72D297353CC}">
              <c16:uniqueId val="{00000001-C3D2-4939-A5C2-C7C9D8D3F7DD}"/>
            </c:ext>
          </c:extLst>
        </c:ser>
        <c:dLbls>
          <c:showLegendKey val="0"/>
          <c:showVal val="0"/>
          <c:showCatName val="0"/>
          <c:showSerName val="0"/>
          <c:showPercent val="0"/>
          <c:showBubbleSize val="0"/>
        </c:dLbls>
        <c:gapWidth val="190"/>
        <c:gapDepth val="0"/>
        <c:shape val="box"/>
        <c:axId val="388769960"/>
        <c:axId val="388770352"/>
        <c:axId val="0"/>
      </c:bar3DChart>
      <c:catAx>
        <c:axId val="388769960"/>
        <c:scaling>
          <c:orientation val="minMax"/>
        </c:scaling>
        <c:delete val="0"/>
        <c:axPos val="b"/>
        <c:majorGridlines/>
        <c:title>
          <c:tx>
            <c:rich>
              <a:bodyPr/>
              <a:lstStyle/>
              <a:p>
                <a:pPr>
                  <a:defRPr/>
                </a:pPr>
                <a:r>
                  <a:rPr lang="en-US" b="0" dirty="0"/>
                  <a:t>Number of Supportive Adult Relationships</a:t>
                </a:r>
              </a:p>
            </c:rich>
          </c:tx>
          <c:layout>
            <c:manualLayout>
              <c:xMode val="edge"/>
              <c:yMode val="edge"/>
              <c:x val="0.34622349123292495"/>
              <c:y val="0.81113312062959542"/>
            </c:manualLayout>
          </c:layout>
          <c:overlay val="0"/>
        </c:title>
        <c:numFmt formatCode="General" sourceLinked="1"/>
        <c:majorTickMark val="out"/>
        <c:minorTickMark val="none"/>
        <c:tickLblPos val="low"/>
        <c:txPr>
          <a:bodyPr rot="0" vert="horz"/>
          <a:lstStyle/>
          <a:p>
            <a:pPr>
              <a:defRPr/>
            </a:pPr>
            <a:endParaRPr lang="en-US"/>
          </a:p>
        </c:txPr>
        <c:crossAx val="388770352"/>
        <c:crosses val="autoZero"/>
        <c:auto val="1"/>
        <c:lblAlgn val="ctr"/>
        <c:lblOffset val="100"/>
        <c:tickLblSkip val="1"/>
        <c:tickMarkSkip val="1"/>
        <c:noMultiLvlLbl val="0"/>
      </c:catAx>
      <c:valAx>
        <c:axId val="388770352"/>
        <c:scaling>
          <c:orientation val="minMax"/>
          <c:max val="100"/>
          <c:min val="0"/>
        </c:scaling>
        <c:delete val="0"/>
        <c:axPos val="l"/>
        <c:majorGridlines/>
        <c:numFmt formatCode="General" sourceLinked="1"/>
        <c:majorTickMark val="out"/>
        <c:minorTickMark val="none"/>
        <c:tickLblPos val="nextTo"/>
        <c:txPr>
          <a:bodyPr rot="0" vert="horz"/>
          <a:lstStyle/>
          <a:p>
            <a:pPr>
              <a:defRPr/>
            </a:pPr>
            <a:endParaRPr lang="en-US"/>
          </a:p>
        </c:txPr>
        <c:crossAx val="388769960"/>
        <c:crosses val="autoZero"/>
        <c:crossBetween val="between"/>
        <c:majorUnit val="20"/>
      </c:valAx>
    </c:plotArea>
    <c:legend>
      <c:legendPos val="r"/>
      <c:layout>
        <c:manualLayout>
          <c:xMode val="edge"/>
          <c:yMode val="edge"/>
          <c:x val="2.5437095922114937E-3"/>
          <c:y val="0.79809281173212043"/>
          <c:w val="0.31055533194133483"/>
          <c:h val="0.1467659971255536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64246135899676E-2"/>
          <c:y val="4.0972343734810929E-2"/>
          <c:w val="0.91850612423447064"/>
          <c:h val="0.79088606979683096"/>
        </c:manualLayout>
      </c:layout>
      <c:barChart>
        <c:barDir val="col"/>
        <c:grouping val="clustered"/>
        <c:varyColors val="0"/>
        <c:ser>
          <c:idx val="0"/>
          <c:order val="0"/>
          <c:tx>
            <c:strRef>
              <c:f>Sheet1!$B$1</c:f>
              <c:strCache>
                <c:ptCount val="1"/>
                <c:pt idx="0">
                  <c:v>6th</c:v>
                </c:pt>
              </c:strCache>
            </c:strRef>
          </c:tx>
          <c:spPr>
            <a:solidFill>
              <a:schemeClr val="accent1"/>
            </a:solidFill>
            <a:ln>
              <a:noFill/>
            </a:ln>
            <a:effectLst/>
          </c:spPr>
          <c:invertIfNegative val="0"/>
          <c:cat>
            <c:numRef>
              <c:f>Sheet1!$A$2:$A$5</c:f>
              <c:numCache>
                <c:formatCode>General</c:formatCode>
                <c:ptCount val="4"/>
                <c:pt idx="0">
                  <c:v>2008</c:v>
                </c:pt>
                <c:pt idx="1">
                  <c:v>2010</c:v>
                </c:pt>
                <c:pt idx="2">
                  <c:v>2012</c:v>
                </c:pt>
                <c:pt idx="3">
                  <c:v>2014</c:v>
                </c:pt>
              </c:numCache>
            </c:numRef>
          </c:cat>
          <c:val>
            <c:numRef>
              <c:f>Sheet1!$B$2:$B$5</c:f>
              <c:numCache>
                <c:formatCode>General</c:formatCode>
                <c:ptCount val="4"/>
                <c:pt idx="0">
                  <c:v>60</c:v>
                </c:pt>
                <c:pt idx="1">
                  <c:v>63</c:v>
                </c:pt>
                <c:pt idx="2">
                  <c:v>67</c:v>
                </c:pt>
                <c:pt idx="3">
                  <c:v>70</c:v>
                </c:pt>
              </c:numCache>
            </c:numRef>
          </c:val>
          <c:extLst xmlns:c16r2="http://schemas.microsoft.com/office/drawing/2015/06/chart">
            <c:ext xmlns:c16="http://schemas.microsoft.com/office/drawing/2014/chart" uri="{C3380CC4-5D6E-409C-BE32-E72D297353CC}">
              <c16:uniqueId val="{00000000-6BBC-4459-9863-4B64710DB1B4}"/>
            </c:ext>
          </c:extLst>
        </c:ser>
        <c:ser>
          <c:idx val="1"/>
          <c:order val="1"/>
          <c:tx>
            <c:strRef>
              <c:f>Sheet1!$C$1</c:f>
              <c:strCache>
                <c:ptCount val="1"/>
                <c:pt idx="0">
                  <c:v>8th</c:v>
                </c:pt>
              </c:strCache>
            </c:strRef>
          </c:tx>
          <c:spPr>
            <a:solidFill>
              <a:schemeClr val="accent2"/>
            </a:solidFill>
            <a:ln>
              <a:noFill/>
            </a:ln>
            <a:effectLst/>
          </c:spPr>
          <c:invertIfNegative val="0"/>
          <c:cat>
            <c:numRef>
              <c:f>Sheet1!$A$2:$A$5</c:f>
              <c:numCache>
                <c:formatCode>General</c:formatCode>
                <c:ptCount val="4"/>
                <c:pt idx="0">
                  <c:v>2008</c:v>
                </c:pt>
                <c:pt idx="1">
                  <c:v>2010</c:v>
                </c:pt>
                <c:pt idx="2">
                  <c:v>2012</c:v>
                </c:pt>
                <c:pt idx="3">
                  <c:v>2014</c:v>
                </c:pt>
              </c:numCache>
            </c:numRef>
          </c:cat>
          <c:val>
            <c:numRef>
              <c:f>Sheet1!$C$2:$C$5</c:f>
              <c:numCache>
                <c:formatCode>General</c:formatCode>
                <c:ptCount val="4"/>
                <c:pt idx="0">
                  <c:v>40</c:v>
                </c:pt>
                <c:pt idx="1">
                  <c:v>45</c:v>
                </c:pt>
                <c:pt idx="2">
                  <c:v>47</c:v>
                </c:pt>
                <c:pt idx="3">
                  <c:v>51</c:v>
                </c:pt>
              </c:numCache>
            </c:numRef>
          </c:val>
          <c:extLst xmlns:c16r2="http://schemas.microsoft.com/office/drawing/2015/06/chart">
            <c:ext xmlns:c16="http://schemas.microsoft.com/office/drawing/2014/chart" uri="{C3380CC4-5D6E-409C-BE32-E72D297353CC}">
              <c16:uniqueId val="{00000001-6BBC-4459-9863-4B64710DB1B4}"/>
            </c:ext>
          </c:extLst>
        </c:ser>
        <c:ser>
          <c:idx val="2"/>
          <c:order val="2"/>
          <c:tx>
            <c:strRef>
              <c:f>Sheet1!$D$1</c:f>
              <c:strCache>
                <c:ptCount val="1"/>
                <c:pt idx="0">
                  <c:v>11th</c:v>
                </c:pt>
              </c:strCache>
            </c:strRef>
          </c:tx>
          <c:spPr>
            <a:solidFill>
              <a:schemeClr val="accent3"/>
            </a:solidFill>
            <a:ln>
              <a:noFill/>
            </a:ln>
            <a:effectLst/>
          </c:spPr>
          <c:invertIfNegative val="0"/>
          <c:cat>
            <c:numRef>
              <c:f>Sheet1!$A$2:$A$5</c:f>
              <c:numCache>
                <c:formatCode>General</c:formatCode>
                <c:ptCount val="4"/>
                <c:pt idx="0">
                  <c:v>2008</c:v>
                </c:pt>
                <c:pt idx="1">
                  <c:v>2010</c:v>
                </c:pt>
                <c:pt idx="2">
                  <c:v>2012</c:v>
                </c:pt>
                <c:pt idx="3">
                  <c:v>2014</c:v>
                </c:pt>
              </c:numCache>
            </c:numRef>
          </c:cat>
          <c:val>
            <c:numRef>
              <c:f>Sheet1!$D$2:$D$5</c:f>
              <c:numCache>
                <c:formatCode>General</c:formatCode>
                <c:ptCount val="4"/>
                <c:pt idx="0">
                  <c:v>33</c:v>
                </c:pt>
                <c:pt idx="1">
                  <c:v>35</c:v>
                </c:pt>
                <c:pt idx="2">
                  <c:v>37</c:v>
                </c:pt>
                <c:pt idx="3">
                  <c:v>38</c:v>
                </c:pt>
              </c:numCache>
            </c:numRef>
          </c:val>
          <c:extLst xmlns:c16r2="http://schemas.microsoft.com/office/drawing/2015/06/chart">
            <c:ext xmlns:c16="http://schemas.microsoft.com/office/drawing/2014/chart" uri="{C3380CC4-5D6E-409C-BE32-E72D297353CC}">
              <c16:uniqueId val="{00000002-6BBC-4459-9863-4B64710DB1B4}"/>
            </c:ext>
          </c:extLst>
        </c:ser>
        <c:dLbls>
          <c:showLegendKey val="0"/>
          <c:showVal val="0"/>
          <c:showCatName val="0"/>
          <c:showSerName val="0"/>
          <c:showPercent val="0"/>
          <c:showBubbleSize val="0"/>
        </c:dLbls>
        <c:gapWidth val="219"/>
        <c:overlap val="-27"/>
        <c:axId val="388771136"/>
        <c:axId val="388771528"/>
      </c:barChart>
      <c:catAx>
        <c:axId val="388771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71528"/>
        <c:crosses val="autoZero"/>
        <c:auto val="1"/>
        <c:lblAlgn val="ctr"/>
        <c:lblOffset val="100"/>
        <c:noMultiLvlLbl val="0"/>
      </c:catAx>
      <c:valAx>
        <c:axId val="38877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71136"/>
        <c:crosses val="autoZero"/>
        <c:crossBetween val="between"/>
      </c:valAx>
      <c:spPr>
        <a:noFill/>
        <a:ln>
          <a:noFill/>
        </a:ln>
        <a:effectLst/>
      </c:spPr>
    </c:plotArea>
    <c:legend>
      <c:legendPos val="r"/>
      <c:layout>
        <c:manualLayout>
          <c:xMode val="edge"/>
          <c:yMode val="edge"/>
          <c:x val="0.91210506581414152"/>
          <c:y val="0.12399493928511024"/>
          <c:w val="7.7869871529216747E-2"/>
          <c:h val="0.184621182831755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7B8C7-922F-4F7A-91F1-A51FD0E4209A}"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686E5383-DA4E-4B4C-B2E9-54A2044DD380}">
      <dgm:prSet phldrT="[Text]"/>
      <dgm:spPr>
        <a:solidFill>
          <a:schemeClr val="tx2">
            <a:lumMod val="20000"/>
            <a:lumOff val="80000"/>
          </a:schemeClr>
        </a:solidFill>
      </dgm:spPr>
      <dgm:t>
        <a:bodyPr/>
        <a:lstStyle/>
        <a:p>
          <a:pPr>
            <a:lnSpc>
              <a:spcPct val="100000"/>
            </a:lnSpc>
            <a:spcAft>
              <a:spcPts val="0"/>
            </a:spcAft>
          </a:pPr>
          <a:r>
            <a:rPr lang="en-US" dirty="0"/>
            <a:t>Early </a:t>
          </a:r>
        </a:p>
        <a:p>
          <a:pPr>
            <a:lnSpc>
              <a:spcPct val="100000"/>
            </a:lnSpc>
            <a:spcAft>
              <a:spcPts val="0"/>
            </a:spcAft>
          </a:pPr>
          <a:r>
            <a:rPr lang="en-US" dirty="0"/>
            <a:t>Death</a:t>
          </a:r>
        </a:p>
      </dgm:t>
    </dgm:pt>
    <dgm:pt modelId="{345560F0-0365-4632-8997-8AF8F74FA5CA}" type="parTrans" cxnId="{980CF5E9-1E72-4BFD-9ED1-9227231BF5D0}">
      <dgm:prSet/>
      <dgm:spPr/>
      <dgm:t>
        <a:bodyPr/>
        <a:lstStyle/>
        <a:p>
          <a:endParaRPr lang="en-US"/>
        </a:p>
      </dgm:t>
    </dgm:pt>
    <dgm:pt modelId="{61578265-BE6C-4003-8600-81595DEF230E}" type="sibTrans" cxnId="{980CF5E9-1E72-4BFD-9ED1-9227231BF5D0}">
      <dgm:prSet/>
      <dgm:spPr/>
      <dgm:t>
        <a:bodyPr/>
        <a:lstStyle/>
        <a:p>
          <a:endParaRPr lang="en-US"/>
        </a:p>
      </dgm:t>
    </dgm:pt>
    <dgm:pt modelId="{AE64F039-9679-4E6B-B895-23BAFBF8B8F9}">
      <dgm:prSet phldrT="[Text]"/>
      <dgm:spPr>
        <a:solidFill>
          <a:schemeClr val="accent5">
            <a:lumMod val="60000"/>
            <a:lumOff val="40000"/>
          </a:schemeClr>
        </a:solidFill>
      </dgm:spPr>
      <dgm:t>
        <a:bodyPr/>
        <a:lstStyle/>
        <a:p>
          <a:r>
            <a:rPr lang="en-US" dirty="0"/>
            <a:t>Disease, Disability and Social Problems</a:t>
          </a:r>
        </a:p>
      </dgm:t>
    </dgm:pt>
    <dgm:pt modelId="{B5DF331C-DD13-487C-B133-2E9C46EE8AE1}" type="parTrans" cxnId="{BEB37F46-4E01-416D-8B8E-B3DC74AA3CAE}">
      <dgm:prSet/>
      <dgm:spPr/>
      <dgm:t>
        <a:bodyPr/>
        <a:lstStyle/>
        <a:p>
          <a:endParaRPr lang="en-US"/>
        </a:p>
      </dgm:t>
    </dgm:pt>
    <dgm:pt modelId="{7B10CB6F-7F01-41F2-A023-F515EE437AEF}" type="sibTrans" cxnId="{BEB37F46-4E01-416D-8B8E-B3DC74AA3CAE}">
      <dgm:prSet/>
      <dgm:spPr/>
      <dgm:t>
        <a:bodyPr/>
        <a:lstStyle/>
        <a:p>
          <a:endParaRPr lang="en-US"/>
        </a:p>
      </dgm:t>
    </dgm:pt>
    <dgm:pt modelId="{444471FB-B200-4992-B972-2751FA2502FB}">
      <dgm:prSet phldrT="[Text]"/>
      <dgm:spPr>
        <a:solidFill>
          <a:schemeClr val="accent6">
            <a:lumMod val="60000"/>
            <a:lumOff val="40000"/>
          </a:schemeClr>
        </a:solidFill>
      </dgm:spPr>
      <dgm:t>
        <a:bodyPr/>
        <a:lstStyle/>
        <a:p>
          <a:r>
            <a:rPr lang="en-US" dirty="0"/>
            <a:t>Adoption of Health Risk Behaviors</a:t>
          </a:r>
        </a:p>
      </dgm:t>
    </dgm:pt>
    <dgm:pt modelId="{E28964B4-1313-4D4D-8498-569B8B898877}" type="parTrans" cxnId="{76BBD89D-8FF1-4489-B46B-44D34381B33C}">
      <dgm:prSet/>
      <dgm:spPr/>
      <dgm:t>
        <a:bodyPr/>
        <a:lstStyle/>
        <a:p>
          <a:endParaRPr lang="en-US"/>
        </a:p>
      </dgm:t>
    </dgm:pt>
    <dgm:pt modelId="{07E47319-324B-44F9-9373-9CB03B0BE736}" type="sibTrans" cxnId="{76BBD89D-8FF1-4489-B46B-44D34381B33C}">
      <dgm:prSet/>
      <dgm:spPr/>
      <dgm:t>
        <a:bodyPr/>
        <a:lstStyle/>
        <a:p>
          <a:endParaRPr lang="en-US"/>
        </a:p>
      </dgm:t>
    </dgm:pt>
    <dgm:pt modelId="{3AC76E2C-E4F7-488B-9AE5-54FD2CDCD7A8}">
      <dgm:prSet phldrT="[Text]"/>
      <dgm:spPr>
        <a:solidFill>
          <a:schemeClr val="accent4">
            <a:lumMod val="60000"/>
            <a:lumOff val="40000"/>
          </a:schemeClr>
        </a:solidFill>
      </dgm:spPr>
      <dgm:t>
        <a:bodyPr/>
        <a:lstStyle/>
        <a:p>
          <a:r>
            <a:rPr lang="en-US" dirty="0"/>
            <a:t>Social, Emotional, Cognitive Impairment</a:t>
          </a:r>
        </a:p>
      </dgm:t>
    </dgm:pt>
    <dgm:pt modelId="{DA2ECD75-1CAA-4535-B426-3C2D19BE012B}" type="parTrans" cxnId="{84358352-54EF-4180-B78C-05475F8377AC}">
      <dgm:prSet/>
      <dgm:spPr/>
      <dgm:t>
        <a:bodyPr/>
        <a:lstStyle/>
        <a:p>
          <a:endParaRPr lang="en-US"/>
        </a:p>
      </dgm:t>
    </dgm:pt>
    <dgm:pt modelId="{300A369D-8DD8-400D-A635-EF6F6ABF22AA}" type="sibTrans" cxnId="{84358352-54EF-4180-B78C-05475F8377AC}">
      <dgm:prSet/>
      <dgm:spPr/>
      <dgm:t>
        <a:bodyPr/>
        <a:lstStyle/>
        <a:p>
          <a:endParaRPr lang="en-US"/>
        </a:p>
      </dgm:t>
    </dgm:pt>
    <dgm:pt modelId="{AA1DFC34-E00F-47BD-B9D9-D24439BA8B3B}">
      <dgm:prSet phldrT="[Text]"/>
      <dgm:spPr>
        <a:solidFill>
          <a:schemeClr val="bg2">
            <a:lumMod val="75000"/>
          </a:schemeClr>
        </a:solidFill>
      </dgm:spPr>
      <dgm:t>
        <a:bodyPr/>
        <a:lstStyle/>
        <a:p>
          <a:r>
            <a:rPr lang="en-US" dirty="0"/>
            <a:t>Adverse Childhood Experiences</a:t>
          </a:r>
        </a:p>
      </dgm:t>
    </dgm:pt>
    <dgm:pt modelId="{BE9AF2F6-A356-413E-B824-1D72EC2434FA}" type="parTrans" cxnId="{83310E79-603B-43A4-8EB8-81F0E209B7DF}">
      <dgm:prSet/>
      <dgm:spPr/>
      <dgm:t>
        <a:bodyPr/>
        <a:lstStyle/>
        <a:p>
          <a:endParaRPr lang="en-US"/>
        </a:p>
      </dgm:t>
    </dgm:pt>
    <dgm:pt modelId="{F5D6F411-8B35-4D9A-A699-C0B487C3F109}" type="sibTrans" cxnId="{83310E79-603B-43A4-8EB8-81F0E209B7DF}">
      <dgm:prSet/>
      <dgm:spPr/>
      <dgm:t>
        <a:bodyPr/>
        <a:lstStyle/>
        <a:p>
          <a:endParaRPr lang="en-US"/>
        </a:p>
      </dgm:t>
    </dgm:pt>
    <dgm:pt modelId="{1F4ADC47-723E-46D7-8110-8666366C5496}" type="pres">
      <dgm:prSet presAssocID="{12A7B8C7-922F-4F7A-91F1-A51FD0E4209A}" presName="Name0" presStyleCnt="0">
        <dgm:presLayoutVars>
          <dgm:dir/>
          <dgm:animLvl val="lvl"/>
          <dgm:resizeHandles val="exact"/>
        </dgm:presLayoutVars>
      </dgm:prSet>
      <dgm:spPr/>
      <dgm:t>
        <a:bodyPr/>
        <a:lstStyle/>
        <a:p>
          <a:endParaRPr lang="en-US"/>
        </a:p>
      </dgm:t>
    </dgm:pt>
    <dgm:pt modelId="{18FB926A-FE26-4BD5-9CA0-84FA1921964C}" type="pres">
      <dgm:prSet presAssocID="{686E5383-DA4E-4B4C-B2E9-54A2044DD380}" presName="Name8" presStyleCnt="0"/>
      <dgm:spPr/>
    </dgm:pt>
    <dgm:pt modelId="{8B679CFE-5868-4CB3-B0F7-8DE06E9FEA50}" type="pres">
      <dgm:prSet presAssocID="{686E5383-DA4E-4B4C-B2E9-54A2044DD380}" presName="level" presStyleLbl="node1" presStyleIdx="0" presStyleCnt="5">
        <dgm:presLayoutVars>
          <dgm:chMax val="1"/>
          <dgm:bulletEnabled val="1"/>
        </dgm:presLayoutVars>
      </dgm:prSet>
      <dgm:spPr/>
      <dgm:t>
        <a:bodyPr/>
        <a:lstStyle/>
        <a:p>
          <a:endParaRPr lang="en-US"/>
        </a:p>
      </dgm:t>
    </dgm:pt>
    <dgm:pt modelId="{61117E1A-1923-411E-BE16-27B5A4D73195}" type="pres">
      <dgm:prSet presAssocID="{686E5383-DA4E-4B4C-B2E9-54A2044DD380}" presName="levelTx" presStyleLbl="revTx" presStyleIdx="0" presStyleCnt="0">
        <dgm:presLayoutVars>
          <dgm:chMax val="1"/>
          <dgm:bulletEnabled val="1"/>
        </dgm:presLayoutVars>
      </dgm:prSet>
      <dgm:spPr/>
      <dgm:t>
        <a:bodyPr/>
        <a:lstStyle/>
        <a:p>
          <a:endParaRPr lang="en-US"/>
        </a:p>
      </dgm:t>
    </dgm:pt>
    <dgm:pt modelId="{BAF9419D-D2E3-4205-A7EB-3DB669F0D641}" type="pres">
      <dgm:prSet presAssocID="{AE64F039-9679-4E6B-B895-23BAFBF8B8F9}" presName="Name8" presStyleCnt="0"/>
      <dgm:spPr/>
    </dgm:pt>
    <dgm:pt modelId="{18085BCB-88BD-4786-9964-386EAAC68CCA}" type="pres">
      <dgm:prSet presAssocID="{AE64F039-9679-4E6B-B895-23BAFBF8B8F9}" presName="level" presStyleLbl="node1" presStyleIdx="1" presStyleCnt="5">
        <dgm:presLayoutVars>
          <dgm:chMax val="1"/>
          <dgm:bulletEnabled val="1"/>
        </dgm:presLayoutVars>
      </dgm:prSet>
      <dgm:spPr/>
      <dgm:t>
        <a:bodyPr/>
        <a:lstStyle/>
        <a:p>
          <a:endParaRPr lang="en-US"/>
        </a:p>
      </dgm:t>
    </dgm:pt>
    <dgm:pt modelId="{23C0D121-FF94-4A41-BB2B-7E06F17AB082}" type="pres">
      <dgm:prSet presAssocID="{AE64F039-9679-4E6B-B895-23BAFBF8B8F9}" presName="levelTx" presStyleLbl="revTx" presStyleIdx="0" presStyleCnt="0">
        <dgm:presLayoutVars>
          <dgm:chMax val="1"/>
          <dgm:bulletEnabled val="1"/>
        </dgm:presLayoutVars>
      </dgm:prSet>
      <dgm:spPr/>
      <dgm:t>
        <a:bodyPr/>
        <a:lstStyle/>
        <a:p>
          <a:endParaRPr lang="en-US"/>
        </a:p>
      </dgm:t>
    </dgm:pt>
    <dgm:pt modelId="{F254471D-AB7C-4B59-B905-B06C85A3A6EA}" type="pres">
      <dgm:prSet presAssocID="{444471FB-B200-4992-B972-2751FA2502FB}" presName="Name8" presStyleCnt="0"/>
      <dgm:spPr/>
    </dgm:pt>
    <dgm:pt modelId="{A0C99DE3-5020-4D6E-A9D6-7212BDBE6A9D}" type="pres">
      <dgm:prSet presAssocID="{444471FB-B200-4992-B972-2751FA2502FB}" presName="level" presStyleLbl="node1" presStyleIdx="2" presStyleCnt="5">
        <dgm:presLayoutVars>
          <dgm:chMax val="1"/>
          <dgm:bulletEnabled val="1"/>
        </dgm:presLayoutVars>
      </dgm:prSet>
      <dgm:spPr/>
      <dgm:t>
        <a:bodyPr/>
        <a:lstStyle/>
        <a:p>
          <a:endParaRPr lang="en-US"/>
        </a:p>
      </dgm:t>
    </dgm:pt>
    <dgm:pt modelId="{D1B27B94-4BF4-4D53-AC69-159BDE80B20E}" type="pres">
      <dgm:prSet presAssocID="{444471FB-B200-4992-B972-2751FA2502FB}" presName="levelTx" presStyleLbl="revTx" presStyleIdx="0" presStyleCnt="0">
        <dgm:presLayoutVars>
          <dgm:chMax val="1"/>
          <dgm:bulletEnabled val="1"/>
        </dgm:presLayoutVars>
      </dgm:prSet>
      <dgm:spPr/>
      <dgm:t>
        <a:bodyPr/>
        <a:lstStyle/>
        <a:p>
          <a:endParaRPr lang="en-US"/>
        </a:p>
      </dgm:t>
    </dgm:pt>
    <dgm:pt modelId="{86946321-7217-44FA-994C-C1C1838EBC0E}" type="pres">
      <dgm:prSet presAssocID="{3AC76E2C-E4F7-488B-9AE5-54FD2CDCD7A8}" presName="Name8" presStyleCnt="0"/>
      <dgm:spPr/>
    </dgm:pt>
    <dgm:pt modelId="{411E5BBF-D675-4623-B5C8-776B11C7908C}" type="pres">
      <dgm:prSet presAssocID="{3AC76E2C-E4F7-488B-9AE5-54FD2CDCD7A8}" presName="level" presStyleLbl="node1" presStyleIdx="3" presStyleCnt="5">
        <dgm:presLayoutVars>
          <dgm:chMax val="1"/>
          <dgm:bulletEnabled val="1"/>
        </dgm:presLayoutVars>
      </dgm:prSet>
      <dgm:spPr/>
      <dgm:t>
        <a:bodyPr/>
        <a:lstStyle/>
        <a:p>
          <a:endParaRPr lang="en-US"/>
        </a:p>
      </dgm:t>
    </dgm:pt>
    <dgm:pt modelId="{F0384167-1F2E-47C1-A2D6-2AEF22537C10}" type="pres">
      <dgm:prSet presAssocID="{3AC76E2C-E4F7-488B-9AE5-54FD2CDCD7A8}" presName="levelTx" presStyleLbl="revTx" presStyleIdx="0" presStyleCnt="0">
        <dgm:presLayoutVars>
          <dgm:chMax val="1"/>
          <dgm:bulletEnabled val="1"/>
        </dgm:presLayoutVars>
      </dgm:prSet>
      <dgm:spPr/>
      <dgm:t>
        <a:bodyPr/>
        <a:lstStyle/>
        <a:p>
          <a:endParaRPr lang="en-US"/>
        </a:p>
      </dgm:t>
    </dgm:pt>
    <dgm:pt modelId="{8729EDFC-0072-4500-B7E4-BB63594998B6}" type="pres">
      <dgm:prSet presAssocID="{AA1DFC34-E00F-47BD-B9D9-D24439BA8B3B}" presName="Name8" presStyleCnt="0"/>
      <dgm:spPr/>
    </dgm:pt>
    <dgm:pt modelId="{855C62E8-BBB5-40E2-A66D-B2E11F602A6C}" type="pres">
      <dgm:prSet presAssocID="{AA1DFC34-E00F-47BD-B9D9-D24439BA8B3B}" presName="level" presStyleLbl="node1" presStyleIdx="4" presStyleCnt="5">
        <dgm:presLayoutVars>
          <dgm:chMax val="1"/>
          <dgm:bulletEnabled val="1"/>
        </dgm:presLayoutVars>
      </dgm:prSet>
      <dgm:spPr/>
      <dgm:t>
        <a:bodyPr/>
        <a:lstStyle/>
        <a:p>
          <a:endParaRPr lang="en-US"/>
        </a:p>
      </dgm:t>
    </dgm:pt>
    <dgm:pt modelId="{AA1B5BCB-98EA-40D3-9887-EDD7AFEDF66D}" type="pres">
      <dgm:prSet presAssocID="{AA1DFC34-E00F-47BD-B9D9-D24439BA8B3B}" presName="levelTx" presStyleLbl="revTx" presStyleIdx="0" presStyleCnt="0">
        <dgm:presLayoutVars>
          <dgm:chMax val="1"/>
          <dgm:bulletEnabled val="1"/>
        </dgm:presLayoutVars>
      </dgm:prSet>
      <dgm:spPr/>
      <dgm:t>
        <a:bodyPr/>
        <a:lstStyle/>
        <a:p>
          <a:endParaRPr lang="en-US"/>
        </a:p>
      </dgm:t>
    </dgm:pt>
  </dgm:ptLst>
  <dgm:cxnLst>
    <dgm:cxn modelId="{BEB37F46-4E01-416D-8B8E-B3DC74AA3CAE}" srcId="{12A7B8C7-922F-4F7A-91F1-A51FD0E4209A}" destId="{AE64F039-9679-4E6B-B895-23BAFBF8B8F9}" srcOrd="1" destOrd="0" parTransId="{B5DF331C-DD13-487C-B133-2E9C46EE8AE1}" sibTransId="{7B10CB6F-7F01-41F2-A023-F515EE437AEF}"/>
    <dgm:cxn modelId="{76BBD89D-8FF1-4489-B46B-44D34381B33C}" srcId="{12A7B8C7-922F-4F7A-91F1-A51FD0E4209A}" destId="{444471FB-B200-4992-B972-2751FA2502FB}" srcOrd="2" destOrd="0" parTransId="{E28964B4-1313-4D4D-8498-569B8B898877}" sibTransId="{07E47319-324B-44F9-9373-9CB03B0BE736}"/>
    <dgm:cxn modelId="{84358352-54EF-4180-B78C-05475F8377AC}" srcId="{12A7B8C7-922F-4F7A-91F1-A51FD0E4209A}" destId="{3AC76E2C-E4F7-488B-9AE5-54FD2CDCD7A8}" srcOrd="3" destOrd="0" parTransId="{DA2ECD75-1CAA-4535-B426-3C2D19BE012B}" sibTransId="{300A369D-8DD8-400D-A635-EF6F6ABF22AA}"/>
    <dgm:cxn modelId="{0597B7C6-D92A-4045-BC72-E79B461D6CFB}" type="presOf" srcId="{AA1DFC34-E00F-47BD-B9D9-D24439BA8B3B}" destId="{AA1B5BCB-98EA-40D3-9887-EDD7AFEDF66D}" srcOrd="1" destOrd="0" presId="urn:microsoft.com/office/officeart/2005/8/layout/pyramid1"/>
    <dgm:cxn modelId="{83310E79-603B-43A4-8EB8-81F0E209B7DF}" srcId="{12A7B8C7-922F-4F7A-91F1-A51FD0E4209A}" destId="{AA1DFC34-E00F-47BD-B9D9-D24439BA8B3B}" srcOrd="4" destOrd="0" parTransId="{BE9AF2F6-A356-413E-B824-1D72EC2434FA}" sibTransId="{F5D6F411-8B35-4D9A-A699-C0B487C3F109}"/>
    <dgm:cxn modelId="{C5F66829-DC6B-42AF-9516-1BB8EE7DF482}" type="presOf" srcId="{444471FB-B200-4992-B972-2751FA2502FB}" destId="{A0C99DE3-5020-4D6E-A9D6-7212BDBE6A9D}" srcOrd="0" destOrd="0" presId="urn:microsoft.com/office/officeart/2005/8/layout/pyramid1"/>
    <dgm:cxn modelId="{1BB0DB36-4751-4A6E-B789-9EBB3AAD2729}" type="presOf" srcId="{AA1DFC34-E00F-47BD-B9D9-D24439BA8B3B}" destId="{855C62E8-BBB5-40E2-A66D-B2E11F602A6C}" srcOrd="0" destOrd="0" presId="urn:microsoft.com/office/officeart/2005/8/layout/pyramid1"/>
    <dgm:cxn modelId="{F7DF2640-82AD-4D5B-AC47-B1AA4313F0ED}" type="presOf" srcId="{AE64F039-9679-4E6B-B895-23BAFBF8B8F9}" destId="{18085BCB-88BD-4786-9964-386EAAC68CCA}" srcOrd="0" destOrd="0" presId="urn:microsoft.com/office/officeart/2005/8/layout/pyramid1"/>
    <dgm:cxn modelId="{0788E5A6-8D67-4837-B3F6-11E4D1FB6BB7}" type="presOf" srcId="{686E5383-DA4E-4B4C-B2E9-54A2044DD380}" destId="{8B679CFE-5868-4CB3-B0F7-8DE06E9FEA50}" srcOrd="0" destOrd="0" presId="urn:microsoft.com/office/officeart/2005/8/layout/pyramid1"/>
    <dgm:cxn modelId="{5FAFC688-38E9-432E-9105-B74C47C902A4}" type="presOf" srcId="{AE64F039-9679-4E6B-B895-23BAFBF8B8F9}" destId="{23C0D121-FF94-4A41-BB2B-7E06F17AB082}" srcOrd="1" destOrd="0" presId="urn:microsoft.com/office/officeart/2005/8/layout/pyramid1"/>
    <dgm:cxn modelId="{7D654624-60A4-44A2-8527-7740139695B9}" type="presOf" srcId="{3AC76E2C-E4F7-488B-9AE5-54FD2CDCD7A8}" destId="{411E5BBF-D675-4623-B5C8-776B11C7908C}" srcOrd="0" destOrd="0" presId="urn:microsoft.com/office/officeart/2005/8/layout/pyramid1"/>
    <dgm:cxn modelId="{2A7E8CE8-2FC7-4F7E-BA33-4799FBCE0AB1}" type="presOf" srcId="{12A7B8C7-922F-4F7A-91F1-A51FD0E4209A}" destId="{1F4ADC47-723E-46D7-8110-8666366C5496}" srcOrd="0" destOrd="0" presId="urn:microsoft.com/office/officeart/2005/8/layout/pyramid1"/>
    <dgm:cxn modelId="{02379786-2140-4809-B1C7-A1E177D1509A}" type="presOf" srcId="{3AC76E2C-E4F7-488B-9AE5-54FD2CDCD7A8}" destId="{F0384167-1F2E-47C1-A2D6-2AEF22537C10}" srcOrd="1" destOrd="0" presId="urn:microsoft.com/office/officeart/2005/8/layout/pyramid1"/>
    <dgm:cxn modelId="{980CF5E9-1E72-4BFD-9ED1-9227231BF5D0}" srcId="{12A7B8C7-922F-4F7A-91F1-A51FD0E4209A}" destId="{686E5383-DA4E-4B4C-B2E9-54A2044DD380}" srcOrd="0" destOrd="0" parTransId="{345560F0-0365-4632-8997-8AF8F74FA5CA}" sibTransId="{61578265-BE6C-4003-8600-81595DEF230E}"/>
    <dgm:cxn modelId="{AA45C8E9-AA1E-4380-B92A-E7C8E93B6014}" type="presOf" srcId="{686E5383-DA4E-4B4C-B2E9-54A2044DD380}" destId="{61117E1A-1923-411E-BE16-27B5A4D73195}" srcOrd="1" destOrd="0" presId="urn:microsoft.com/office/officeart/2005/8/layout/pyramid1"/>
    <dgm:cxn modelId="{C3DC69C8-424F-4AB3-BD67-0BDF34F8CC65}" type="presOf" srcId="{444471FB-B200-4992-B972-2751FA2502FB}" destId="{D1B27B94-4BF4-4D53-AC69-159BDE80B20E}" srcOrd="1" destOrd="0" presId="urn:microsoft.com/office/officeart/2005/8/layout/pyramid1"/>
    <dgm:cxn modelId="{751DBC77-FCCC-4CF8-B265-BABBCD6721D9}" type="presParOf" srcId="{1F4ADC47-723E-46D7-8110-8666366C5496}" destId="{18FB926A-FE26-4BD5-9CA0-84FA1921964C}" srcOrd="0" destOrd="0" presId="urn:microsoft.com/office/officeart/2005/8/layout/pyramid1"/>
    <dgm:cxn modelId="{7B44A8AA-7982-41A7-82B8-6B2154BC7B1A}" type="presParOf" srcId="{18FB926A-FE26-4BD5-9CA0-84FA1921964C}" destId="{8B679CFE-5868-4CB3-B0F7-8DE06E9FEA50}" srcOrd="0" destOrd="0" presId="urn:microsoft.com/office/officeart/2005/8/layout/pyramid1"/>
    <dgm:cxn modelId="{C31367D8-FC51-42B3-B54E-91B7477F87F7}" type="presParOf" srcId="{18FB926A-FE26-4BD5-9CA0-84FA1921964C}" destId="{61117E1A-1923-411E-BE16-27B5A4D73195}" srcOrd="1" destOrd="0" presId="urn:microsoft.com/office/officeart/2005/8/layout/pyramid1"/>
    <dgm:cxn modelId="{24B5FC03-941D-449C-ACC0-CADCFDC5E269}" type="presParOf" srcId="{1F4ADC47-723E-46D7-8110-8666366C5496}" destId="{BAF9419D-D2E3-4205-A7EB-3DB669F0D641}" srcOrd="1" destOrd="0" presId="urn:microsoft.com/office/officeart/2005/8/layout/pyramid1"/>
    <dgm:cxn modelId="{84664AB3-7C2E-4691-9EBA-AC1D815BB59E}" type="presParOf" srcId="{BAF9419D-D2E3-4205-A7EB-3DB669F0D641}" destId="{18085BCB-88BD-4786-9964-386EAAC68CCA}" srcOrd="0" destOrd="0" presId="urn:microsoft.com/office/officeart/2005/8/layout/pyramid1"/>
    <dgm:cxn modelId="{79195819-852F-4F8A-91E0-BE649514D929}" type="presParOf" srcId="{BAF9419D-D2E3-4205-A7EB-3DB669F0D641}" destId="{23C0D121-FF94-4A41-BB2B-7E06F17AB082}" srcOrd="1" destOrd="0" presId="urn:microsoft.com/office/officeart/2005/8/layout/pyramid1"/>
    <dgm:cxn modelId="{8133DE41-4D73-42EB-BB02-63B17B5EAB58}" type="presParOf" srcId="{1F4ADC47-723E-46D7-8110-8666366C5496}" destId="{F254471D-AB7C-4B59-B905-B06C85A3A6EA}" srcOrd="2" destOrd="0" presId="urn:microsoft.com/office/officeart/2005/8/layout/pyramid1"/>
    <dgm:cxn modelId="{AE299230-95CF-4951-8142-7E9281478255}" type="presParOf" srcId="{F254471D-AB7C-4B59-B905-B06C85A3A6EA}" destId="{A0C99DE3-5020-4D6E-A9D6-7212BDBE6A9D}" srcOrd="0" destOrd="0" presId="urn:microsoft.com/office/officeart/2005/8/layout/pyramid1"/>
    <dgm:cxn modelId="{A24B81C4-6BEC-4D41-851C-5F9E15E199CC}" type="presParOf" srcId="{F254471D-AB7C-4B59-B905-B06C85A3A6EA}" destId="{D1B27B94-4BF4-4D53-AC69-159BDE80B20E}" srcOrd="1" destOrd="0" presId="urn:microsoft.com/office/officeart/2005/8/layout/pyramid1"/>
    <dgm:cxn modelId="{6DA730A1-D2EA-43EF-93C1-1DFFB5E66425}" type="presParOf" srcId="{1F4ADC47-723E-46D7-8110-8666366C5496}" destId="{86946321-7217-44FA-994C-C1C1838EBC0E}" srcOrd="3" destOrd="0" presId="urn:microsoft.com/office/officeart/2005/8/layout/pyramid1"/>
    <dgm:cxn modelId="{6B6D1DD8-AADD-4B0F-B3E2-FCFCB7EFC394}" type="presParOf" srcId="{86946321-7217-44FA-994C-C1C1838EBC0E}" destId="{411E5BBF-D675-4623-B5C8-776B11C7908C}" srcOrd="0" destOrd="0" presId="urn:microsoft.com/office/officeart/2005/8/layout/pyramid1"/>
    <dgm:cxn modelId="{AE808689-52E3-4429-A2A2-FC3581EF5A1C}" type="presParOf" srcId="{86946321-7217-44FA-994C-C1C1838EBC0E}" destId="{F0384167-1F2E-47C1-A2D6-2AEF22537C10}" srcOrd="1" destOrd="0" presId="urn:microsoft.com/office/officeart/2005/8/layout/pyramid1"/>
    <dgm:cxn modelId="{5390B257-986A-42F6-96C8-F3BF0D019612}" type="presParOf" srcId="{1F4ADC47-723E-46D7-8110-8666366C5496}" destId="{8729EDFC-0072-4500-B7E4-BB63594998B6}" srcOrd="4" destOrd="0" presId="urn:microsoft.com/office/officeart/2005/8/layout/pyramid1"/>
    <dgm:cxn modelId="{9DDD6053-BC9B-4865-A365-B12B8E452C9D}" type="presParOf" srcId="{8729EDFC-0072-4500-B7E4-BB63594998B6}" destId="{855C62E8-BBB5-40E2-A66D-B2E11F602A6C}" srcOrd="0" destOrd="0" presId="urn:microsoft.com/office/officeart/2005/8/layout/pyramid1"/>
    <dgm:cxn modelId="{F05CBE22-20F9-4DAE-8B85-881E9D8F6D55}" type="presParOf" srcId="{8729EDFC-0072-4500-B7E4-BB63594998B6}" destId="{AA1B5BCB-98EA-40D3-9887-EDD7AFEDF66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42926-0F55-463D-949B-CDB1C72ECA95}" type="datetimeFigureOut">
              <a:rPr lang="en-US" smtClean="0"/>
              <a:pPr/>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E2F8E-4E2F-47C3-9FDF-BFF25DBAF23F}" type="slidenum">
              <a:rPr lang="en-US" smtClean="0"/>
              <a:pPr/>
              <a:t>‹#›</a:t>
            </a:fld>
            <a:endParaRPr lang="en-US"/>
          </a:p>
        </p:txBody>
      </p:sp>
    </p:spTree>
    <p:extLst>
      <p:ext uri="{BB962C8B-B14F-4D97-AF65-F5344CB8AC3E}">
        <p14:creationId xmlns:p14="http://schemas.microsoft.com/office/powerpoint/2010/main" val="266380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E2F8E-4E2F-47C3-9FDF-BFF25DBAF23F}" type="slidenum">
              <a:rPr lang="en-US" smtClean="0"/>
              <a:pPr/>
              <a:t>1</a:t>
            </a:fld>
            <a:endParaRPr lang="en-US"/>
          </a:p>
        </p:txBody>
      </p:sp>
    </p:spTree>
    <p:extLst>
      <p:ext uri="{BB962C8B-B14F-4D97-AF65-F5344CB8AC3E}">
        <p14:creationId xmlns:p14="http://schemas.microsoft.com/office/powerpoint/2010/main" val="186834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8</a:t>
            </a:r>
            <a:r>
              <a:rPr lang="en-US" baseline="30000" dirty="0"/>
              <a:t>th</a:t>
            </a:r>
            <a:r>
              <a:rPr lang="en-US" dirty="0"/>
              <a:t> grade math.</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11</a:t>
            </a:fld>
            <a:endParaRPr lang="en-US"/>
          </a:p>
        </p:txBody>
      </p:sp>
    </p:spTree>
    <p:extLst>
      <p:ext uri="{BB962C8B-B14F-4D97-AF65-F5344CB8AC3E}">
        <p14:creationId xmlns:p14="http://schemas.microsoft.com/office/powerpoint/2010/main" val="428512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might have noticed about CT is also an issue in Iowa, as well as other states. Here is 4</a:t>
            </a:r>
            <a:r>
              <a:rPr lang="en-US" baseline="30000" dirty="0"/>
              <a:t>th</a:t>
            </a:r>
            <a:r>
              <a:rPr lang="en-US" dirty="0"/>
              <a:t> grade reading proficiency from 2011 through 2017.</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12</a:t>
            </a:fld>
            <a:endParaRPr lang="en-US"/>
          </a:p>
        </p:txBody>
      </p:sp>
    </p:spTree>
    <p:extLst>
      <p:ext uri="{BB962C8B-B14F-4D97-AF65-F5344CB8AC3E}">
        <p14:creationId xmlns:p14="http://schemas.microsoft.com/office/powerpoint/2010/main" val="270815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r>
              <a:rPr lang="en-US" baseline="30000" dirty="0"/>
              <a:t>th</a:t>
            </a:r>
            <a:r>
              <a:rPr lang="en-US" dirty="0"/>
              <a:t> grade reading proficiency…..</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13</a:t>
            </a:fld>
            <a:endParaRPr lang="en-US"/>
          </a:p>
        </p:txBody>
      </p:sp>
    </p:spTree>
    <p:extLst>
      <p:ext uri="{BB962C8B-B14F-4D97-AF65-F5344CB8AC3E}">
        <p14:creationId xmlns:p14="http://schemas.microsoft.com/office/powerpoint/2010/main" val="65854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a:t>
            </a:r>
            <a:r>
              <a:rPr lang="en-US" baseline="30000" dirty="0"/>
              <a:t>th</a:t>
            </a:r>
            <a:r>
              <a:rPr lang="en-US" dirty="0"/>
              <a:t> Grade reading. </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14</a:t>
            </a:fld>
            <a:endParaRPr lang="en-US"/>
          </a:p>
        </p:txBody>
      </p:sp>
    </p:spTree>
    <p:extLst>
      <p:ext uri="{BB962C8B-B14F-4D97-AF65-F5344CB8AC3E}">
        <p14:creationId xmlns:p14="http://schemas.microsoft.com/office/powerpoint/2010/main" val="52636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30000" dirty="0"/>
              <a:t>th</a:t>
            </a:r>
            <a:r>
              <a:rPr lang="en-US" dirty="0"/>
              <a:t> grade math. Are you beginning to see a pattern?</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15</a:t>
            </a:fld>
            <a:endParaRPr lang="en-US"/>
          </a:p>
        </p:txBody>
      </p:sp>
    </p:spTree>
    <p:extLst>
      <p:ext uri="{BB962C8B-B14F-4D97-AF65-F5344CB8AC3E}">
        <p14:creationId xmlns:p14="http://schemas.microsoft.com/office/powerpoint/2010/main" val="2170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r>
              <a:rPr lang="en-US" baseline="30000" dirty="0"/>
              <a:t>th</a:t>
            </a:r>
            <a:r>
              <a:rPr lang="en-US" dirty="0"/>
              <a:t> grade math…..</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16</a:t>
            </a:fld>
            <a:endParaRPr lang="en-US"/>
          </a:p>
        </p:txBody>
      </p:sp>
    </p:spTree>
    <p:extLst>
      <p:ext uri="{BB962C8B-B14F-4D97-AF65-F5344CB8AC3E}">
        <p14:creationId xmlns:p14="http://schemas.microsoft.com/office/powerpoint/2010/main" val="340675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a:t>
            </a:r>
            <a:r>
              <a:rPr lang="en-US" baseline="30000" dirty="0"/>
              <a:t>th</a:t>
            </a:r>
            <a:r>
              <a:rPr lang="en-US" dirty="0"/>
              <a:t> grade math…..</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17</a:t>
            </a:fld>
            <a:endParaRPr lang="en-US"/>
          </a:p>
        </p:txBody>
      </p:sp>
    </p:spTree>
    <p:extLst>
      <p:ext uri="{BB962C8B-B14F-4D97-AF65-F5344CB8AC3E}">
        <p14:creationId xmlns:p14="http://schemas.microsoft.com/office/powerpoint/2010/main" val="746832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notice in all these slides?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18</a:t>
            </a:fld>
            <a:endParaRPr lang="en-US"/>
          </a:p>
        </p:txBody>
      </p:sp>
    </p:spTree>
    <p:extLst>
      <p:ext uri="{BB962C8B-B14F-4D97-AF65-F5344CB8AC3E}">
        <p14:creationId xmlns:p14="http://schemas.microsoft.com/office/powerpoint/2010/main" val="4003160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both states are similar in their long-term trends. As good as their educational systems are, neither state is able to address the needs of that remaining student population to be able to impact the trend line and turn the curve upward. </a:t>
            </a:r>
          </a:p>
          <a:p>
            <a:endParaRPr lang="en-US" dirty="0"/>
          </a:p>
          <a:p>
            <a:r>
              <a:rPr lang="en-US" dirty="0"/>
              <a:t>What that tells me is that something is going on for those students in that red circle that prevents them from achieving at similar rates as other students.</a:t>
            </a:r>
          </a:p>
          <a:p>
            <a:endParaRPr lang="en-US" dirty="0"/>
          </a:p>
          <a:p>
            <a:r>
              <a:rPr lang="en-US" dirty="0"/>
              <a:t>What teachers and school leaders must ask themselves is, “Is that good enough?” Or, “Should I be doing something differently?”</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19</a:t>
            </a:fld>
            <a:endParaRPr lang="en-US"/>
          </a:p>
        </p:txBody>
      </p:sp>
    </p:spTree>
    <p:extLst>
      <p:ext uri="{BB962C8B-B14F-4D97-AF65-F5344CB8AC3E}">
        <p14:creationId xmlns:p14="http://schemas.microsoft.com/office/powerpoint/2010/main" val="1461016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supports are needed in meeting challenges such as:</a:t>
            </a:r>
          </a:p>
          <a:p>
            <a:pPr marL="171450" indent="-171450">
              <a:buFont typeface="Arial" panose="020B0604020202020204" pitchFamily="34" charset="0"/>
              <a:buChar char="•"/>
            </a:pPr>
            <a:r>
              <a:rPr lang="en-US" dirty="0"/>
              <a:t>achievement plateau effects like the data we just reviewed,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dropout rates, </a:t>
            </a:r>
          </a:p>
          <a:p>
            <a:pPr marL="171450" indent="-171450">
              <a:buFont typeface="Arial" panose="020B0604020202020204" pitchFamily="34" charset="0"/>
              <a:buChar char="•"/>
            </a:pPr>
            <a:r>
              <a:rPr lang="en-US" dirty="0"/>
              <a:t>low performing schools,</a:t>
            </a:r>
          </a:p>
          <a:p>
            <a:pPr marL="171450" indent="-171450">
              <a:buFont typeface="Arial" panose="020B0604020202020204" pitchFamily="34" charset="0"/>
              <a:buChar char="•"/>
            </a:pPr>
            <a:r>
              <a:rPr lang="en-US" dirty="0"/>
              <a:t>achievement gaps for subgroups. As I understand it, CT has lower performance scores for students living in poverty, students with disabilities, English language learners and for minority populations. And so does Iowa and so do other states. What that tells me is there are factors at work that are preventing those students from achieving at higher levels despite our best efforts to teach them.</a:t>
            </a:r>
          </a:p>
          <a:p>
            <a:pPr marL="171450" indent="-171450">
              <a:buFont typeface="Arial" panose="020B0604020202020204" pitchFamily="34" charset="0"/>
              <a:buChar char="•"/>
            </a:pPr>
            <a:r>
              <a:rPr lang="en-US" dirty="0"/>
              <a:t>teacher turnover.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have to get beyond the myth that teachers can do it alone armed with the best instructional strategies. They need a wide range of student and learning supports.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20</a:t>
            </a:fld>
            <a:endParaRPr lang="en-US"/>
          </a:p>
        </p:txBody>
      </p:sp>
    </p:spTree>
    <p:extLst>
      <p:ext uri="{BB962C8B-B14F-4D97-AF65-F5344CB8AC3E}">
        <p14:creationId xmlns:p14="http://schemas.microsoft.com/office/powerpoint/2010/main" val="28349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supports are not another initiative or activity that is tied to a funding stream. </a:t>
            </a:r>
          </a:p>
          <a:p>
            <a:endParaRPr lang="en-US" dirty="0"/>
          </a:p>
          <a:p>
            <a:r>
              <a:rPr lang="en-US" dirty="0"/>
              <a:t>Instead, learning supports are a new or different way of doing business within a school system. It involves multi-agency systems change. In other words, it creates new ways in which schools interact with other youth and family serving agencies in the community. Learning supports are designed to make better use of existing resources and are intended to create economies of scale that benefit students, using proven programs and practices.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3</a:t>
            </a:fld>
            <a:endParaRPr lang="en-US"/>
          </a:p>
        </p:txBody>
      </p:sp>
    </p:spTree>
    <p:extLst>
      <p:ext uri="{BB962C8B-B14F-4D97-AF65-F5344CB8AC3E}">
        <p14:creationId xmlns:p14="http://schemas.microsoft.com/office/powerpoint/2010/main" val="3612660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F17880-0841-4794-8C6D-8A55624298FA}" type="slidenum">
              <a:rPr lang="en-US" altLang="en-US" smtClean="0"/>
              <a:pPr>
                <a:spcBef>
                  <a:spcPct val="0"/>
                </a:spcBef>
              </a:pPr>
              <a:t>21</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 frame these challenges within the context of addressing barriers to learning and teaching. And we apply it to the full range of learners within every school and every classroom.</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At the top of this continuum is a group that is motivationally ready and able to learn – or those who are ready to learn whatever the teacher is ready to teach on any given day. That group of students is seen as encountering very few barriers to learning so that they can benefit from prevailing teaching practices and achieve the outcomes that are desired by society.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rest differ. Some are not very motivated or lack pre-requisite skills and many bring different rates and styles into the classroom and some have minor vulnerabilities. At the bottom of the continuum are youngsters who are very avoidant and very deficient in their capabilities and all of these youngsters hit barriers to learning. They do not benefit from prevailing teaching practices or from improvements we make to these instructional practices. For them, something much more is needed.</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3732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be clear about what we mean when we say “barriers to learning”. Very often when people hear that term, they think about disabilities or something wrong within a child.</a:t>
            </a:r>
          </a:p>
          <a:p>
            <a:endParaRPr lang="en-US" dirty="0"/>
          </a:p>
          <a:p>
            <a:r>
              <a:rPr lang="en-US" dirty="0"/>
              <a:t>More often than not, we’re dealing with youngsters who  experience environmental conditions that are getting in the way of them functioning well. They grow up in neighborhoods that are steeped in poverty and violence. They grow up in families that may not be supportive of learning the types of things youngsters need to get ready for school. They experience school and peer factors that prevent students from being successful. </a:t>
            </a:r>
          </a:p>
          <a:p>
            <a:endParaRPr lang="en-US" dirty="0"/>
          </a:p>
          <a:p>
            <a:r>
              <a:rPr lang="en-US" dirty="0"/>
              <a:t>There are a whole range of environmental conditions that we have to account for and not just think about individual deficits. That’s not to say that some student don’t have individual deficits that we have to address. We just don’t want to ignore the environmental conditions that need to change.</a:t>
            </a:r>
          </a:p>
          <a:p>
            <a:endParaRPr lang="en-US" dirty="0"/>
          </a:p>
          <a:p>
            <a:endParaRPr lang="en-US" dirty="0"/>
          </a:p>
        </p:txBody>
      </p:sp>
      <p:sp>
        <p:nvSpPr>
          <p:cNvPr id="4" name="Slide Number Placeholder 3"/>
          <p:cNvSpPr>
            <a:spLocks noGrp="1"/>
          </p:cNvSpPr>
          <p:nvPr>
            <p:ph type="sldNum" sz="quarter" idx="10"/>
          </p:nvPr>
        </p:nvSpPr>
        <p:spPr/>
        <p:txBody>
          <a:bodyPr/>
          <a:lstStyle/>
          <a:p>
            <a:fld id="{1F0E2F8E-4E2F-47C3-9FDF-BFF25DBAF23F}" type="slidenum">
              <a:rPr lang="en-US" smtClean="0"/>
              <a:pPr/>
              <a:t>22</a:t>
            </a:fld>
            <a:endParaRPr lang="en-US"/>
          </a:p>
        </p:txBody>
      </p:sp>
    </p:spTree>
    <p:extLst>
      <p:ext uri="{BB962C8B-B14F-4D97-AF65-F5344CB8AC3E}">
        <p14:creationId xmlns:p14="http://schemas.microsoft.com/office/powerpoint/2010/main" val="2040565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cs typeface="Times New Roman" pitchFamily="18" charset="0"/>
              </a:defRPr>
            </a:lvl1pPr>
            <a:lvl2pPr marL="728992" indent="-280383">
              <a:spcBef>
                <a:spcPct val="30000"/>
              </a:spcBef>
              <a:defRPr sz="1200">
                <a:solidFill>
                  <a:schemeClr val="tx1"/>
                </a:solidFill>
                <a:latin typeface="Times New Roman" pitchFamily="18" charset="0"/>
                <a:ea typeface="ＭＳ Ｐゴシック" pitchFamily="34" charset="-128"/>
                <a:cs typeface="Times New Roman" pitchFamily="18" charset="0"/>
              </a:defRPr>
            </a:lvl2pPr>
            <a:lvl3pPr marL="1121527" indent="-224305">
              <a:spcBef>
                <a:spcPct val="30000"/>
              </a:spcBef>
              <a:defRPr sz="1200">
                <a:solidFill>
                  <a:schemeClr val="tx1"/>
                </a:solidFill>
                <a:latin typeface="Times New Roman" pitchFamily="18" charset="0"/>
                <a:ea typeface="ＭＳ Ｐゴシック" pitchFamily="34" charset="-128"/>
                <a:cs typeface="Times New Roman" pitchFamily="18" charset="0"/>
              </a:defRPr>
            </a:lvl3pPr>
            <a:lvl4pPr marL="1570139" indent="-224305">
              <a:spcBef>
                <a:spcPct val="30000"/>
              </a:spcBef>
              <a:defRPr sz="1200">
                <a:solidFill>
                  <a:schemeClr val="tx1"/>
                </a:solidFill>
                <a:latin typeface="Times New Roman" pitchFamily="18" charset="0"/>
                <a:ea typeface="ＭＳ Ｐゴシック" pitchFamily="34" charset="-128"/>
                <a:cs typeface="Times New Roman" pitchFamily="18" charset="0"/>
              </a:defRPr>
            </a:lvl4pPr>
            <a:lvl5pPr marL="2018748" indent="-224305">
              <a:spcBef>
                <a:spcPct val="30000"/>
              </a:spcBef>
              <a:defRPr sz="1200">
                <a:solidFill>
                  <a:schemeClr val="tx1"/>
                </a:solidFill>
                <a:latin typeface="Times New Roman" pitchFamily="18" charset="0"/>
                <a:ea typeface="ＭＳ Ｐゴシック" pitchFamily="34" charset="-128"/>
                <a:cs typeface="Times New Roman" pitchFamily="18" charset="0"/>
              </a:defRPr>
            </a:lvl5pPr>
            <a:lvl6pPr marL="2467360" indent="-224305"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6pPr>
            <a:lvl7pPr marL="2915971" indent="-224305"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7pPr>
            <a:lvl8pPr marL="3364581" indent="-224305"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8pPr>
            <a:lvl9pPr marL="3813192" indent="-224305"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9pPr>
          </a:lstStyle>
          <a:p>
            <a:pPr>
              <a:spcBef>
                <a:spcPct val="0"/>
              </a:spcBef>
            </a:pPr>
            <a:fld id="{F776F6B0-0070-4F84-B06A-1A399B6D2FFE}" type="slidenum">
              <a:rPr lang="en-US" altLang="en-US" smtClean="0">
                <a:latin typeface="Calibri" pitchFamily="34" charset="0"/>
              </a:rPr>
              <a:pPr>
                <a:spcBef>
                  <a:spcPct val="0"/>
                </a:spcBef>
              </a:pPr>
              <a:t>23</a:t>
            </a:fld>
            <a:endParaRPr lang="en-US" altLang="en-US" dirty="0">
              <a:latin typeface="Calibri"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en-GB" altLang="en-US" dirty="0">
                <a:solidFill>
                  <a:srgbClr val="000000"/>
                </a:solidFill>
                <a:ea typeface="ＭＳ Ｐゴシック" pitchFamily="34" charset="-128"/>
              </a:rPr>
              <a:t>This graphic helps to put these influences into context. </a:t>
            </a:r>
          </a:p>
          <a:p>
            <a:pPr eaLnBrk="1" hangingPunct="1">
              <a:spcBef>
                <a:spcPct val="0"/>
              </a:spcBef>
            </a:pPr>
            <a:endParaRPr lang="en-GB" altLang="en-US" dirty="0">
              <a:solidFill>
                <a:srgbClr val="000000"/>
              </a:solidFill>
              <a:ea typeface="ＭＳ Ｐゴシック" pitchFamily="34" charset="-128"/>
            </a:endParaRPr>
          </a:p>
          <a:p>
            <a:pPr eaLnBrk="1" hangingPunct="1">
              <a:spcBef>
                <a:spcPct val="0"/>
              </a:spcBef>
            </a:pPr>
            <a:r>
              <a:rPr lang="en-GB" altLang="en-US" dirty="0">
                <a:solidFill>
                  <a:srgbClr val="000000"/>
                </a:solidFill>
                <a:ea typeface="ＭＳ Ｐゴシック" pitchFamily="34" charset="-128"/>
              </a:rPr>
              <a:t>Environmental influences are viewed at two major levels, those in close proximity to the individual, or micro-level environments (in the pink box), and those that are more distant, or macro-level environments (in the blue box). </a:t>
            </a:r>
            <a:endParaRPr lang="en-GB" altLang="en-US" dirty="0">
              <a:ea typeface="ＭＳ Ｐゴシック" pitchFamily="34" charset="-128"/>
            </a:endParaRPr>
          </a:p>
          <a:p>
            <a:pPr defTabSz="897221">
              <a:spcBef>
                <a:spcPct val="0"/>
              </a:spcBef>
              <a:defRPr/>
            </a:pPr>
            <a:endParaRPr lang="en-GB" altLang="en-US" dirty="0">
              <a:solidFill>
                <a:srgbClr val="000000"/>
              </a:solidFill>
              <a:ea typeface="ＭＳ Ｐゴシック" pitchFamily="34" charset="-128"/>
            </a:endParaRPr>
          </a:p>
          <a:p>
            <a:pPr defTabSz="897221">
              <a:spcBef>
                <a:spcPct val="0"/>
              </a:spcBef>
              <a:defRPr/>
            </a:pPr>
            <a:r>
              <a:rPr lang="en-GB" altLang="en-US" dirty="0">
                <a:ea typeface="ＭＳ Ｐゴシック" pitchFamily="34" charset="-128"/>
              </a:rPr>
              <a:t>These environments include the physical and social environment. The micro-level involves the family, peers, and school, or those influences that play a major role in socializing children. </a:t>
            </a:r>
            <a:r>
              <a:rPr lang="en-GB" altLang="en-US" b="0" dirty="0">
                <a:ea typeface="ＭＳ Ｐゴシック" pitchFamily="34" charset="-128"/>
              </a:rPr>
              <a:t>By socialization</a:t>
            </a:r>
            <a:r>
              <a:rPr lang="en-GB" altLang="en-US" dirty="0">
                <a:ea typeface="ＭＳ Ｐゴシック" pitchFamily="34" charset="-128"/>
              </a:rPr>
              <a:t>,</a:t>
            </a:r>
            <a:r>
              <a:rPr lang="en-GB" altLang="en-US" baseline="0" dirty="0">
                <a:ea typeface="ＭＳ Ｐゴシック" pitchFamily="34" charset="-128"/>
              </a:rPr>
              <a:t> we mean the process whereby children learn the norms, values, customs and belief systems of the society in which they live. The macro level includes those influences that are more distant to the individual, such as the community where a child lives. </a:t>
            </a:r>
          </a:p>
          <a:p>
            <a:pPr defTabSz="897221">
              <a:spcBef>
                <a:spcPct val="0"/>
              </a:spcBef>
              <a:defRPr/>
            </a:pPr>
            <a:endParaRPr lang="en-GB" altLang="en-US" dirty="0">
              <a:solidFill>
                <a:srgbClr val="000000"/>
              </a:solidFill>
              <a:ea typeface="ＭＳ Ｐゴシック" pitchFamily="34" charset="-128"/>
            </a:endParaRPr>
          </a:p>
          <a:p>
            <a:pPr defTabSz="897221">
              <a:spcBef>
                <a:spcPct val="0"/>
              </a:spcBef>
              <a:defRPr/>
            </a:pPr>
            <a:r>
              <a:rPr lang="en-GB" altLang="en-US" dirty="0">
                <a:solidFill>
                  <a:srgbClr val="000000"/>
                </a:solidFill>
                <a:ea typeface="ＭＳ Ｐゴシック" pitchFamily="34" charset="-128"/>
              </a:rPr>
              <a:t>These two levels do not operate independently, but they moderate each other. For instance, parenting behaviors (micro-level) can be affected when one or both caregivers are unemployed for long periods of time (macro-level). If a family lives in an impoverished or disorganized neighborhood where the focus is on securing</a:t>
            </a:r>
            <a:r>
              <a:rPr lang="en-GB" altLang="en-US" baseline="0" dirty="0">
                <a:solidFill>
                  <a:srgbClr val="000000"/>
                </a:solidFill>
                <a:ea typeface="ＭＳ Ｐゴシック" pitchFamily="34" charset="-128"/>
              </a:rPr>
              <a:t> the basics for day-to-day living, children may resign themselves to a life where survival is the norm. Without opportunities and positive experiences beyond their own neighborhood, they may view risk taking as a way to get what they need. When enough young people have this perspective, negative behaviors can become the norm. This situation then becomes one where the micro-level environment (the children of families with negative behaviors) influences the macro-level environment (the larger neighborhood, school or community).</a:t>
            </a:r>
            <a:endParaRPr lang="en-GB" altLang="en-US" dirty="0">
              <a:ea typeface="ＭＳ Ｐゴシック" pitchFamily="34" charset="-128"/>
            </a:endParaRPr>
          </a:p>
          <a:p>
            <a:pPr eaLnBrk="1" hangingPunct="1">
              <a:spcBef>
                <a:spcPct val="0"/>
              </a:spcBef>
            </a:pPr>
            <a:endParaRPr lang="en-GB" altLang="en-US" dirty="0">
              <a:ea typeface="ＭＳ Ｐゴシック" pitchFamily="34" charset="-128"/>
            </a:endParaRPr>
          </a:p>
          <a:p>
            <a:pPr eaLnBrk="1" hangingPunct="1">
              <a:spcBef>
                <a:spcPct val="0"/>
              </a:spcBef>
            </a:pPr>
            <a:r>
              <a:rPr lang="en-GB" altLang="en-US" dirty="0">
                <a:ea typeface="ＭＳ Ｐゴシック" pitchFamily="34" charset="-128"/>
              </a:rPr>
              <a:t>At the bottom of the slide is</a:t>
            </a:r>
            <a:r>
              <a:rPr lang="en-GB" altLang="en-US" baseline="0" dirty="0">
                <a:ea typeface="ＭＳ Ｐゴシック" pitchFamily="34" charset="-128"/>
              </a:rPr>
              <a:t> a yellow box that refers to g</a:t>
            </a:r>
            <a:r>
              <a:rPr lang="en-GB" altLang="en-US" dirty="0">
                <a:solidFill>
                  <a:srgbClr val="000000"/>
                </a:solidFill>
                <a:ea typeface="ＭＳ Ｐゴシック" pitchFamily="34" charset="-128"/>
              </a:rPr>
              <a:t>enetics and other biological factors that play a significant role in human development. These biological factors or developmental experiences can determine an individual’s vulnerability to influences from their environment. For example, a young child who</a:t>
            </a:r>
            <a:r>
              <a:rPr lang="en-GB" altLang="en-US" baseline="0" dirty="0">
                <a:solidFill>
                  <a:srgbClr val="000000"/>
                </a:solidFill>
                <a:ea typeface="ＭＳ Ｐゴシック" pitchFamily="34" charset="-128"/>
              </a:rPr>
              <a:t> learns to speak or walk much later than usual may also experience delays later on in their development. The more delayed the development, the greater the risks the child has for experiencing problems. Their vulnerability to problems increases.</a:t>
            </a:r>
            <a:endParaRPr lang="en-GB" altLang="en-US" dirty="0">
              <a:solidFill>
                <a:srgbClr val="000000"/>
              </a:solidFill>
              <a:ea typeface="ＭＳ Ｐゴシック" pitchFamily="34" charset="-128"/>
            </a:endParaRPr>
          </a:p>
          <a:p>
            <a:pPr eaLnBrk="1" hangingPunct="1">
              <a:spcBef>
                <a:spcPct val="0"/>
              </a:spcBef>
            </a:pPr>
            <a:endParaRPr lang="en-GB" altLang="en-US" dirty="0">
              <a:solidFill>
                <a:srgbClr val="000000"/>
              </a:solidFill>
              <a:ea typeface="ＭＳ Ｐゴシック" pitchFamily="34" charset="-128"/>
            </a:endParaRPr>
          </a:p>
          <a:p>
            <a:pPr eaLnBrk="1" hangingPunct="1">
              <a:spcBef>
                <a:spcPct val="0"/>
              </a:spcBef>
            </a:pPr>
            <a:r>
              <a:rPr lang="en-GB" altLang="en-US" dirty="0">
                <a:solidFill>
                  <a:srgbClr val="000000"/>
                </a:solidFill>
                <a:ea typeface="ＭＳ Ｐゴシック" pitchFamily="34" charset="-128"/>
              </a:rPr>
              <a:t>It is the </a:t>
            </a:r>
            <a:r>
              <a:rPr lang="en-GB" altLang="en-US" strike="noStrike" dirty="0">
                <a:solidFill>
                  <a:srgbClr val="000000"/>
                </a:solidFill>
                <a:ea typeface="ＭＳ Ｐゴシック" pitchFamily="34" charset="-128"/>
              </a:rPr>
              <a:t>interaction</a:t>
            </a:r>
            <a:r>
              <a:rPr lang="en-GB" altLang="en-US" dirty="0">
                <a:solidFill>
                  <a:srgbClr val="000000"/>
                </a:solidFill>
                <a:ea typeface="ＭＳ Ｐゴシック" pitchFamily="34" charset="-128"/>
              </a:rPr>
              <a:t> of these environmental </a:t>
            </a:r>
            <a:r>
              <a:rPr lang="en-GB" altLang="en-US" b="0" dirty="0">
                <a:solidFill>
                  <a:srgbClr val="000000"/>
                </a:solidFill>
                <a:ea typeface="ＭＳ Ｐゴシック" pitchFamily="34" charset="-128"/>
              </a:rPr>
              <a:t>influences and p</a:t>
            </a:r>
            <a:r>
              <a:rPr lang="en-GB" altLang="en-US" dirty="0">
                <a:solidFill>
                  <a:srgbClr val="000000"/>
                </a:solidFill>
                <a:ea typeface="ＭＳ Ｐゴシック" pitchFamily="34" charset="-128"/>
              </a:rPr>
              <a:t>ersonal characteristics of individuals that shape beliefs, attitudes, and behavior. </a:t>
            </a:r>
          </a:p>
          <a:p>
            <a:pPr eaLnBrk="1" hangingPunct="1">
              <a:spcBef>
                <a:spcPct val="0"/>
              </a:spcBef>
            </a:pPr>
            <a:r>
              <a:rPr lang="en-GB" altLang="en-US" dirty="0">
                <a:ea typeface="ＭＳ Ｐゴシック" pitchFamily="34" charset="-128"/>
              </a:rPr>
              <a:t>__________________</a:t>
            </a:r>
          </a:p>
          <a:p>
            <a:pPr eaLnBrk="1" hangingPunct="1">
              <a:spcBef>
                <a:spcPct val="0"/>
              </a:spcBef>
            </a:pPr>
            <a:endParaRPr lang="en-GB" altLang="en-US" dirty="0">
              <a:ea typeface="ＭＳ Ｐゴシック" pitchFamily="34" charset="-128"/>
            </a:endParaRPr>
          </a:p>
          <a:p>
            <a:pPr defTabSz="897221">
              <a:spcBef>
                <a:spcPct val="0"/>
              </a:spcBef>
              <a:defRPr/>
            </a:pPr>
            <a:r>
              <a:rPr lang="en-US" dirty="0"/>
              <a:t>United Nations Office on Drugs and Crime (2015). </a:t>
            </a:r>
            <a:r>
              <a:rPr lang="en-US" i="1" dirty="0"/>
              <a:t>International standards on drug use prevention.</a:t>
            </a:r>
            <a:endParaRPr lang="en-US" altLang="en-US" dirty="0">
              <a:ea typeface="ＭＳ Ｐゴシック" pitchFamily="34" charset="-128"/>
            </a:endParaRPr>
          </a:p>
        </p:txBody>
      </p:sp>
      <p:sp>
        <p:nvSpPr>
          <p:cNvPr id="87046" name="Date Placeholder 2"/>
          <p:cNvSpPr>
            <a:spLocks noGrp="1"/>
          </p:cNvSpPr>
          <p:nvPr>
            <p:ph type="dt" sz="quarter" idx="4294967295"/>
          </p:nvPr>
        </p:nvSpPr>
        <p:spPr bwMode="auto">
          <a:xfrm>
            <a:off x="3884613" y="1"/>
            <a:ext cx="2971800" cy="4575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044" tIns="44023" rIns="88044" bIns="44023"/>
          <a:lstStyle>
            <a:lvl1pPr>
              <a:spcBef>
                <a:spcPct val="30000"/>
              </a:spcBef>
              <a:defRPr sz="1200">
                <a:solidFill>
                  <a:schemeClr val="tx1"/>
                </a:solidFill>
                <a:latin typeface="Times New Roman" pitchFamily="18" charset="0"/>
                <a:ea typeface="ＭＳ Ｐゴシック" pitchFamily="34" charset="-128"/>
                <a:cs typeface="Times New Roman" pitchFamily="18" charset="0"/>
              </a:defRPr>
            </a:lvl1pPr>
            <a:lvl2pPr marL="728992" indent="-280383">
              <a:spcBef>
                <a:spcPct val="30000"/>
              </a:spcBef>
              <a:defRPr sz="1200">
                <a:solidFill>
                  <a:schemeClr val="tx1"/>
                </a:solidFill>
                <a:latin typeface="Times New Roman" pitchFamily="18" charset="0"/>
                <a:ea typeface="ＭＳ Ｐゴシック" pitchFamily="34" charset="-128"/>
                <a:cs typeface="Times New Roman" pitchFamily="18" charset="0"/>
              </a:defRPr>
            </a:lvl2pPr>
            <a:lvl3pPr marL="1121527" indent="-224305">
              <a:spcBef>
                <a:spcPct val="30000"/>
              </a:spcBef>
              <a:defRPr sz="1200">
                <a:solidFill>
                  <a:schemeClr val="tx1"/>
                </a:solidFill>
                <a:latin typeface="Times New Roman" pitchFamily="18" charset="0"/>
                <a:ea typeface="ＭＳ Ｐゴシック" pitchFamily="34" charset="-128"/>
                <a:cs typeface="Times New Roman" pitchFamily="18" charset="0"/>
              </a:defRPr>
            </a:lvl3pPr>
            <a:lvl4pPr marL="1570139" indent="-224305">
              <a:spcBef>
                <a:spcPct val="30000"/>
              </a:spcBef>
              <a:defRPr sz="1200">
                <a:solidFill>
                  <a:schemeClr val="tx1"/>
                </a:solidFill>
                <a:latin typeface="Times New Roman" pitchFamily="18" charset="0"/>
                <a:ea typeface="ＭＳ Ｐゴシック" pitchFamily="34" charset="-128"/>
                <a:cs typeface="Times New Roman" pitchFamily="18" charset="0"/>
              </a:defRPr>
            </a:lvl4pPr>
            <a:lvl5pPr marL="2018748" indent="-224305">
              <a:spcBef>
                <a:spcPct val="30000"/>
              </a:spcBef>
              <a:defRPr sz="1200">
                <a:solidFill>
                  <a:schemeClr val="tx1"/>
                </a:solidFill>
                <a:latin typeface="Times New Roman" pitchFamily="18" charset="0"/>
                <a:ea typeface="ＭＳ Ｐゴシック" pitchFamily="34" charset="-128"/>
                <a:cs typeface="Times New Roman" pitchFamily="18" charset="0"/>
              </a:defRPr>
            </a:lvl5pPr>
            <a:lvl6pPr marL="2467360" indent="-224305"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6pPr>
            <a:lvl7pPr marL="2915971" indent="-224305"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7pPr>
            <a:lvl8pPr marL="3364581" indent="-224305"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8pPr>
            <a:lvl9pPr marL="3813192" indent="-224305"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9pPr>
          </a:lstStyle>
          <a:p>
            <a:pPr eaLnBrk="1" hangingPunct="1">
              <a:spcBef>
                <a:spcPct val="0"/>
              </a:spcBef>
            </a:pPr>
            <a:endParaRPr lang="en-US" altLang="en-US" sz="1800" dirty="0">
              <a:latin typeface="Calibri" pitchFamily="34" charset="0"/>
            </a:endParaRPr>
          </a:p>
        </p:txBody>
      </p:sp>
      <p:sp>
        <p:nvSpPr>
          <p:cNvPr id="2" name="Header Placeholder 1"/>
          <p:cNvSpPr>
            <a:spLocks noGrp="1"/>
          </p:cNvSpPr>
          <p:nvPr>
            <p:ph type="hdr" sz="quarter" idx="10"/>
          </p:nvPr>
        </p:nvSpPr>
        <p:spPr/>
        <p:txBody>
          <a:bodyPr/>
          <a:lstStyle/>
          <a:p>
            <a:pPr>
              <a:defRPr/>
            </a:pPr>
            <a:r>
              <a:rPr lang="en-US" altLang="en-US"/>
              <a:t>UPC 2 Course 2 Mod 1 1-23-17</a:t>
            </a:r>
            <a:endParaRPr lang="en-US" altLang="en-US" dirty="0"/>
          </a:p>
        </p:txBody>
      </p:sp>
    </p:spTree>
    <p:extLst>
      <p:ext uri="{BB962C8B-B14F-4D97-AF65-F5344CB8AC3E}">
        <p14:creationId xmlns:p14="http://schemas.microsoft.com/office/powerpoint/2010/main" val="9234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SAY:</a:t>
            </a:r>
          </a:p>
          <a:p>
            <a:endParaRPr lang="en-US" b="1" dirty="0"/>
          </a:p>
          <a:p>
            <a:pPr marL="0" lvl="1"/>
            <a:r>
              <a:rPr lang="en-US" b="0" dirty="0"/>
              <a:t>When we begin to look at macro- and micro-level environmental influences in a community, we need to identify</a:t>
            </a:r>
            <a:r>
              <a:rPr lang="en-US" b="0" baseline="0" dirty="0"/>
              <a:t> those environmental </a:t>
            </a:r>
            <a:r>
              <a:rPr lang="en-US" b="0" dirty="0"/>
              <a:t>factors that place</a:t>
            </a:r>
            <a:r>
              <a:rPr lang="en-US" b="0" baseline="0" dirty="0"/>
              <a:t> individuals at risk.  </a:t>
            </a:r>
          </a:p>
          <a:p>
            <a:pPr marL="0" lvl="1"/>
            <a:endParaRPr lang="en-US" b="0" baseline="0" dirty="0"/>
          </a:p>
          <a:p>
            <a:pPr marL="0" lvl="1"/>
            <a:r>
              <a:rPr lang="en-GB" b="0" baseline="0" dirty="0">
                <a:solidFill>
                  <a:srgbClr val="000000"/>
                </a:solidFill>
                <a:ea typeface="ＭＳ Ｐゴシック" pitchFamily="34" charset="-128"/>
              </a:rPr>
              <a:t>It is important that we also understand how and when these factors come into play during the course of human development. Certain influences may carry </a:t>
            </a:r>
            <a:r>
              <a:rPr lang="en-GB" b="0" strike="noStrike" baseline="0" dirty="0">
                <a:solidFill>
                  <a:srgbClr val="000000"/>
                </a:solidFill>
                <a:ea typeface="ＭＳ Ｐゴシック" pitchFamily="34" charset="-128"/>
              </a:rPr>
              <a:t>more weight during </a:t>
            </a:r>
            <a:r>
              <a:rPr lang="en-GB" b="0" baseline="0" dirty="0">
                <a:solidFill>
                  <a:srgbClr val="000000"/>
                </a:solidFill>
                <a:ea typeface="ＭＳ Ｐゴシック" pitchFamily="34" charset="-128"/>
              </a:rPr>
              <a:t>certain stages of development. For example, although </a:t>
            </a:r>
            <a:r>
              <a:rPr lang="en-US" b="0" baseline="0" dirty="0">
                <a:solidFill>
                  <a:srgbClr val="000000"/>
                </a:solidFill>
                <a:ea typeface="ＭＳ Ｐゴシック" pitchFamily="34" charset="-128"/>
              </a:rPr>
              <a:t>the family influences us all our lives, it will likely have its greatest influence when we are growing into adolescence. Certainly during childhood the family is more influential than peers. Later on during adolescence, peer influences may become stronger</a:t>
            </a:r>
            <a:r>
              <a:rPr lang="en-US" b="0" baseline="0" dirty="0">
                <a:solidFill>
                  <a:srgbClr val="000000"/>
                </a:solidFill>
                <a:latin typeface="Calibri"/>
                <a:ea typeface="ＭＳ Ｐゴシック" pitchFamily="34" charset="-128"/>
              </a:rPr>
              <a:t>—</a:t>
            </a:r>
            <a:r>
              <a:rPr lang="en-US" b="0" baseline="0" dirty="0">
                <a:solidFill>
                  <a:srgbClr val="000000"/>
                </a:solidFill>
                <a:ea typeface="ＭＳ Ｐゴシック" pitchFamily="34" charset="-128"/>
              </a:rPr>
              <a:t>even stronger than family influences at times</a:t>
            </a:r>
            <a:r>
              <a:rPr lang="en-US" b="0" baseline="0" dirty="0">
                <a:solidFill>
                  <a:srgbClr val="000000"/>
                </a:solidFill>
                <a:latin typeface="Calibri"/>
                <a:ea typeface="ＭＳ Ｐゴシック" pitchFamily="34" charset="-128"/>
              </a:rPr>
              <a:t>—</a:t>
            </a:r>
            <a:r>
              <a:rPr lang="en-US" b="0" baseline="0" dirty="0">
                <a:solidFill>
                  <a:srgbClr val="000000"/>
                </a:solidFill>
                <a:ea typeface="ＭＳ Ｐゴシック" pitchFamily="34" charset="-128"/>
              </a:rPr>
              <a:t>particularly around certain issues and situations. It is helpful to think of these influences as either “risky” or “protective”. Risky influences are those that place individuals at risk for using substances, and protective influences decrease or mitigate these negative influences.</a:t>
            </a:r>
            <a:endParaRPr lang="en-US" b="0" baseline="0" dirty="0"/>
          </a:p>
          <a:p>
            <a:pPr marL="233735" lvl="1" indent="-233735"/>
            <a:endParaRPr lang="en-US" b="0" baseline="0" dirty="0"/>
          </a:p>
          <a:p>
            <a:pPr marL="0" lvl="2" indent="0"/>
            <a:r>
              <a:rPr lang="en-US" b="0" dirty="0"/>
              <a:t>In</a:t>
            </a:r>
            <a:r>
              <a:rPr lang="en-US" b="0" baseline="0" dirty="0"/>
              <a:t> the early 1990s, researchers David Hawkins and Richard Catalano researched substance use epidemiologic studies to identify findings or determinants that were associated with adolescent substance use. They noted common factors that were correlated with substance use that they termed ‘risk factors’. They also identified positive influences, or protective factors, that were found to be associated with not using substances. Their findings suggested that a promising route to planning for prevention of adolescent </a:t>
            </a:r>
            <a:r>
              <a:rPr lang="en-US" b="0" strike="noStrike" baseline="0" dirty="0"/>
              <a:t>substance use is</a:t>
            </a:r>
            <a:r>
              <a:rPr lang="en-US" b="0" baseline="0" dirty="0"/>
              <a:t> through a risk and protective factor-focused approach.</a:t>
            </a:r>
          </a:p>
          <a:p>
            <a:pPr marL="233735" lvl="2" indent="-233735">
              <a:buFont typeface="Arial" pitchFamily="34" charset="0"/>
              <a:buChar char="•"/>
            </a:pPr>
            <a:endParaRPr lang="en-US" b="0" baseline="0" dirty="0"/>
          </a:p>
          <a:p>
            <a:pPr marL="233735" lvl="2" indent="-233735">
              <a:buFont typeface="Arial" pitchFamily="34" charset="0"/>
              <a:buChar char="•"/>
            </a:pPr>
            <a:r>
              <a:rPr lang="en-US" b="0" baseline="0" dirty="0"/>
              <a:t>Hawkins’ and Catalano’s studies specified a range of risk factors that appear to influence adolescent substance use. </a:t>
            </a:r>
          </a:p>
          <a:p>
            <a:pPr marL="233735" lvl="2" indent="-233735">
              <a:buFont typeface="Arial" pitchFamily="34" charset="0"/>
              <a:buChar char="•"/>
            </a:pPr>
            <a:endParaRPr lang="en-US" b="0" baseline="0" dirty="0"/>
          </a:p>
          <a:p>
            <a:pPr marL="233735" lvl="2" indent="-233735">
              <a:buFont typeface="Arial" pitchFamily="34" charset="0"/>
              <a:buChar char="•"/>
            </a:pPr>
            <a:r>
              <a:rPr lang="en-US" b="0" baseline="0" dirty="0"/>
              <a:t>They identified risk factors that:</a:t>
            </a:r>
          </a:p>
          <a:p>
            <a:pPr marL="701206" lvl="2" indent="-233735"/>
            <a:endParaRPr lang="en-US" b="0" baseline="0" dirty="0"/>
          </a:p>
          <a:p>
            <a:pPr marL="467471" lvl="4" indent="-233735">
              <a:buFont typeface="Arial" panose="020B0604020202020204" pitchFamily="34" charset="0"/>
              <a:buChar char="•"/>
            </a:pPr>
            <a:r>
              <a:rPr lang="en-US" b="0" baseline="0" dirty="0"/>
              <a:t>Appear consistently in multiple studies. In other words, they would not accept a factor unless it was shown to contribute to problem behaviors in several research studies.</a:t>
            </a:r>
          </a:p>
          <a:p>
            <a:pPr marL="467471" lvl="4" indent="-233735">
              <a:buFont typeface="Arial" panose="020B0604020202020204" pitchFamily="34" charset="0"/>
              <a:buChar char="•"/>
            </a:pPr>
            <a:endParaRPr lang="en-US" b="0" baseline="0" dirty="0"/>
          </a:p>
          <a:p>
            <a:pPr marL="467471" lvl="4" indent="-233735">
              <a:buFont typeface="Arial" panose="020B0604020202020204" pitchFamily="34" charset="0"/>
              <a:buChar char="•"/>
            </a:pPr>
            <a:r>
              <a:rPr lang="en-US" b="0" baseline="0" dirty="0"/>
              <a:t>Are present in l</a:t>
            </a:r>
            <a:r>
              <a:rPr lang="en-US" dirty="0"/>
              <a:t>ongitudinal studies</a:t>
            </a:r>
            <a:r>
              <a:rPr lang="en-US" b="0" baseline="0" dirty="0"/>
              <a:t>, or those that follow subjects over a period of several years. </a:t>
            </a:r>
          </a:p>
          <a:p>
            <a:pPr marL="467471" lvl="4" indent="-233735">
              <a:buFont typeface="Arial" panose="020B0604020202020204" pitchFamily="34" charset="0"/>
              <a:buChar char="•"/>
            </a:pPr>
            <a:endParaRPr lang="en-US" b="0" baseline="0" dirty="0"/>
          </a:p>
          <a:p>
            <a:pPr marL="467471" lvl="4" indent="-233735">
              <a:buFont typeface="Arial" panose="020B0604020202020204" pitchFamily="34" charset="0"/>
              <a:buChar char="•"/>
            </a:pPr>
            <a:r>
              <a:rPr lang="en-US" b="0" baseline="0" dirty="0"/>
              <a:t>Are correlated with adolescent drug use, delinquency, violence, and dropping out of school. </a:t>
            </a:r>
          </a:p>
          <a:p>
            <a:r>
              <a:rPr lang="en-US" b="0" baseline="0" dirty="0"/>
              <a:t>_______________</a:t>
            </a:r>
          </a:p>
          <a:p>
            <a:endParaRPr lang="en-US" b="0" baseline="0" dirty="0"/>
          </a:p>
          <a:p>
            <a:pPr defTabSz="934942">
              <a:defRPr/>
            </a:pPr>
            <a:r>
              <a:rPr lang="en-US" dirty="0"/>
              <a:t>Hawkins, et al. (1992). Risk and protective factors for alcohol and other drug problems in adolescence and early adulthood: implications for substance use prevention. </a:t>
            </a:r>
            <a:r>
              <a:rPr lang="en-US" i="1" dirty="0"/>
              <a:t>Psychological Bulletin, </a:t>
            </a:r>
            <a:r>
              <a:rPr lang="en-US" dirty="0"/>
              <a:t>112(1), 64-105.</a:t>
            </a:r>
            <a:endParaRPr lang="en-US" b="0" baseline="0" dirty="0"/>
          </a:p>
        </p:txBody>
      </p:sp>
      <p:sp>
        <p:nvSpPr>
          <p:cNvPr id="4" name="Slide Number Placeholder 3"/>
          <p:cNvSpPr>
            <a:spLocks noGrp="1"/>
          </p:cNvSpPr>
          <p:nvPr>
            <p:ph type="sldNum" sz="quarter" idx="10"/>
          </p:nvPr>
        </p:nvSpPr>
        <p:spPr/>
        <p:txBody>
          <a:bodyPr/>
          <a:lstStyle/>
          <a:p>
            <a:fld id="{8CA61732-7389-4FDE-8203-44639259D8D5}" type="slidenum">
              <a:rPr lang="en-US" smtClean="0"/>
              <a:pPr/>
              <a:t>24</a:t>
            </a:fld>
            <a:endParaRPr lang="en-US" dirty="0"/>
          </a:p>
        </p:txBody>
      </p:sp>
      <p:sp>
        <p:nvSpPr>
          <p:cNvPr id="5" name="Header Placeholder 4"/>
          <p:cNvSpPr>
            <a:spLocks noGrp="1"/>
          </p:cNvSpPr>
          <p:nvPr>
            <p:ph type="hdr" sz="quarter" idx="11"/>
          </p:nvPr>
        </p:nvSpPr>
        <p:spPr/>
        <p:txBody>
          <a:bodyPr/>
          <a:lstStyle/>
          <a:p>
            <a:r>
              <a:rPr lang="en-US"/>
              <a:t>UPC 2 Course 2 Mod 3 12-18-16</a:t>
            </a:r>
            <a:endParaRPr lang="en-US" dirty="0"/>
          </a:p>
        </p:txBody>
      </p:sp>
    </p:spTree>
    <p:extLst>
      <p:ext uri="{BB962C8B-B14F-4D97-AF65-F5344CB8AC3E}">
        <p14:creationId xmlns:p14="http://schemas.microsoft.com/office/powerpoint/2010/main" val="826611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SAY:</a:t>
            </a:r>
          </a:p>
          <a:p>
            <a:endParaRPr lang="en-US" b="1" dirty="0"/>
          </a:p>
          <a:p>
            <a:pPr marL="233735" lvl="3" indent="-233735">
              <a:buFont typeface="Arial" pitchFamily="34" charset="0"/>
              <a:buChar char="•"/>
            </a:pPr>
            <a:r>
              <a:rPr lang="en-US" b="0" baseline="0" dirty="0"/>
              <a:t>If you t</a:t>
            </a:r>
            <a:r>
              <a:rPr lang="en-US" b="0" dirty="0"/>
              <a:t>hink</a:t>
            </a:r>
            <a:r>
              <a:rPr lang="en-US" b="0" baseline="0" dirty="0"/>
              <a:t> about health problems such as heart disease and lung cancer, both can be caused by smoking cigarettes. In other words, these two types of diseases share a common risk factor – smoking cigarettes. Similarly, d</a:t>
            </a:r>
            <a:r>
              <a:rPr lang="en-US" b="0" dirty="0"/>
              <a:t>ifferent</a:t>
            </a:r>
            <a:r>
              <a:rPr lang="en-US" b="0" baseline="0" dirty="0"/>
              <a:t> adolescent problem behaviors can share common risk factors. For example, when alcohol and other substances are easily accessible by youth (a risk factor), </a:t>
            </a:r>
            <a:r>
              <a:rPr lang="en-US" b="0" i="0" baseline="0" dirty="0"/>
              <a:t>alcohol use and other problem areas such as violence can be affected. </a:t>
            </a:r>
          </a:p>
          <a:p>
            <a:pPr marL="233735" lvl="3" indent="-233735"/>
            <a:endParaRPr lang="en-US" b="0" baseline="0" dirty="0"/>
          </a:p>
          <a:p>
            <a:pPr marL="233735" lvl="3" indent="-233735">
              <a:buFont typeface="Arial" pitchFamily="34" charset="0"/>
              <a:buChar char="•"/>
            </a:pPr>
            <a:r>
              <a:rPr lang="en-US" b="0" baseline="0" dirty="0"/>
              <a:t>Some risk factors primarily influence one problem area. For example, when parental attitudes favor </a:t>
            </a:r>
            <a:r>
              <a:rPr lang="en-US" b="0" u="none" baseline="0" dirty="0"/>
              <a:t>using violence to address misunderstandings with other people, then </a:t>
            </a:r>
            <a:r>
              <a:rPr lang="en-US" b="0" baseline="0" dirty="0"/>
              <a:t>youth in the family are more likely to also confront others with violence.</a:t>
            </a:r>
            <a:endParaRPr lang="en-US" b="0" strike="sngStrike" baseline="0" dirty="0"/>
          </a:p>
          <a:p>
            <a:pPr marL="233735" lvl="3" indent="-233735">
              <a:buFont typeface="Arial" pitchFamily="34" charset="0"/>
              <a:buChar char="•"/>
            </a:pPr>
            <a:endParaRPr lang="en-US" b="0" baseline="0" dirty="0"/>
          </a:p>
          <a:p>
            <a:pPr marL="233735" lvl="3" indent="-233735">
              <a:buFont typeface="Arial" pitchFamily="34" charset="0"/>
              <a:buChar char="•"/>
            </a:pPr>
            <a:r>
              <a:rPr lang="en-US" b="0" baseline="0" dirty="0"/>
              <a:t>Other risk factors can influence a wide range of problem areas. For example, if youth are failing academically and lack commitment to school, they can potentially become involved in substance use, violence, and other delinquent behaviors, in addition to possibly dropping out of school. </a:t>
            </a:r>
          </a:p>
          <a:p>
            <a:pPr marL="233735" lvl="3" indent="-233735">
              <a:buFont typeface="Arial" pitchFamily="34" charset="0"/>
              <a:buChar char="•"/>
            </a:pPr>
            <a:endParaRPr lang="en-US" b="0" baseline="0" dirty="0"/>
          </a:p>
          <a:p>
            <a:pPr marL="233735" lvl="3" indent="-233735">
              <a:buFont typeface="Arial" pitchFamily="34" charset="0"/>
              <a:buChar char="•"/>
            </a:pPr>
            <a:r>
              <a:rPr lang="en-US" b="0" baseline="0" dirty="0"/>
              <a:t>To tie risk and protective factors back to the Etiology Model, it is the interface, that is the overlap between the individual characteristics and his or her micro- and macro-level environments that determine if the individual is at risk or is protective.  So for example an individual with conduct disorder in a positive home environment is more likely to be protected than if this same individual in a stressful home environment.</a:t>
            </a:r>
          </a:p>
          <a:p>
            <a:endParaRPr lang="en-US" b="0" baseline="0" dirty="0"/>
          </a:p>
        </p:txBody>
      </p:sp>
      <p:sp>
        <p:nvSpPr>
          <p:cNvPr id="4" name="Slide Number Placeholder 3"/>
          <p:cNvSpPr>
            <a:spLocks noGrp="1"/>
          </p:cNvSpPr>
          <p:nvPr>
            <p:ph type="sldNum" sz="quarter" idx="10"/>
          </p:nvPr>
        </p:nvSpPr>
        <p:spPr/>
        <p:txBody>
          <a:bodyPr/>
          <a:lstStyle/>
          <a:p>
            <a:fld id="{8CA61732-7389-4FDE-8203-44639259D8D5}" type="slidenum">
              <a:rPr lang="en-US" smtClean="0"/>
              <a:pPr/>
              <a:t>25</a:t>
            </a:fld>
            <a:endParaRPr lang="en-US" dirty="0"/>
          </a:p>
        </p:txBody>
      </p:sp>
      <p:sp>
        <p:nvSpPr>
          <p:cNvPr id="5" name="Header Placeholder 4"/>
          <p:cNvSpPr>
            <a:spLocks noGrp="1"/>
          </p:cNvSpPr>
          <p:nvPr>
            <p:ph type="hdr" sz="quarter" idx="11"/>
          </p:nvPr>
        </p:nvSpPr>
        <p:spPr/>
        <p:txBody>
          <a:bodyPr/>
          <a:lstStyle/>
          <a:p>
            <a:r>
              <a:rPr lang="en-US"/>
              <a:t>UPC 2 Course 2 Mod 3 12-18-16</a:t>
            </a:r>
            <a:endParaRPr lang="en-US" dirty="0"/>
          </a:p>
        </p:txBody>
      </p:sp>
    </p:spTree>
    <p:extLst>
      <p:ext uri="{BB962C8B-B14F-4D97-AF65-F5344CB8AC3E}">
        <p14:creationId xmlns:p14="http://schemas.microsoft.com/office/powerpoint/2010/main" val="2930258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Although there has been less available research on protective factors, we know that there are some that help to buffer or overcome risk factors or other negative influences. </a:t>
            </a:r>
            <a:endParaRPr lang="en-US" b="0" strike="sngStrike" dirty="0"/>
          </a:p>
          <a:p>
            <a:endParaRPr lang="en-US" b="0" dirty="0"/>
          </a:p>
          <a:p>
            <a:pPr defTabSz="934942">
              <a:defRPr/>
            </a:pPr>
            <a:r>
              <a:rPr lang="en-US" b="0" dirty="0"/>
              <a:t>Using</a:t>
            </a:r>
            <a:r>
              <a:rPr lang="en-US" b="0" baseline="0" dirty="0"/>
              <a:t> the medical example again, sometimes an individual can lessen the effects of heart disease if positive steps are taken to increase physical activity, reduce weight, get proper sleep, and so on. Similarly, protective factors can lessen the effects of problems for individuals in the community. </a:t>
            </a:r>
          </a:p>
          <a:p>
            <a:endParaRPr lang="en-US" b="0" dirty="0"/>
          </a:p>
          <a:p>
            <a:r>
              <a:rPr lang="en-US" b="0" baseline="0" dirty="0"/>
              <a:t>There are likely to be existing protective factors in the community that ARE working to reduce problems and preventing them from becoming worse. Knowing what these are and working to enhance them can be an efficient use of resources. </a:t>
            </a:r>
          </a:p>
          <a:p>
            <a:endParaRPr lang="en-US" b="0" baseline="0" dirty="0"/>
          </a:p>
          <a:p>
            <a:r>
              <a:rPr lang="en-US" b="0" baseline="0" dirty="0"/>
              <a:t>When done well, such interventions engender resilient behavior, individual assets and healthy behavior in children and adolescents.</a:t>
            </a:r>
            <a:endParaRPr lang="en-US" b="0" dirty="0"/>
          </a:p>
        </p:txBody>
      </p:sp>
      <p:sp>
        <p:nvSpPr>
          <p:cNvPr id="4" name="Slide Number Placeholder 3"/>
          <p:cNvSpPr>
            <a:spLocks noGrp="1"/>
          </p:cNvSpPr>
          <p:nvPr>
            <p:ph type="sldNum" sz="quarter" idx="10"/>
          </p:nvPr>
        </p:nvSpPr>
        <p:spPr/>
        <p:txBody>
          <a:bodyPr/>
          <a:lstStyle/>
          <a:p>
            <a:fld id="{8CA61732-7389-4FDE-8203-44639259D8D5}" type="slidenum">
              <a:rPr lang="en-US" smtClean="0"/>
              <a:pPr/>
              <a:t>26</a:t>
            </a:fld>
            <a:endParaRPr lang="en-US" dirty="0"/>
          </a:p>
        </p:txBody>
      </p:sp>
      <p:sp>
        <p:nvSpPr>
          <p:cNvPr id="5" name="Header Placeholder 4"/>
          <p:cNvSpPr>
            <a:spLocks noGrp="1"/>
          </p:cNvSpPr>
          <p:nvPr>
            <p:ph type="hdr" sz="quarter" idx="11"/>
          </p:nvPr>
        </p:nvSpPr>
        <p:spPr/>
        <p:txBody>
          <a:bodyPr/>
          <a:lstStyle/>
          <a:p>
            <a:r>
              <a:rPr lang="en-US"/>
              <a:t>UPC 2 Course 2 Mod 3 12-18-16</a:t>
            </a:r>
            <a:endParaRPr lang="en-US" dirty="0"/>
          </a:p>
        </p:txBody>
      </p:sp>
    </p:spTree>
    <p:extLst>
      <p:ext uri="{BB962C8B-B14F-4D97-AF65-F5344CB8AC3E}">
        <p14:creationId xmlns:p14="http://schemas.microsoft.com/office/powerpoint/2010/main" val="2120408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735" lvl="3" indent="-233735" defTabSz="934942">
              <a:buFont typeface="Arial" pitchFamily="34" charset="0"/>
              <a:buChar char="•"/>
              <a:defRPr/>
            </a:pPr>
            <a:r>
              <a:rPr lang="en-US" dirty="0"/>
              <a:t>The more risk factors a person has, the greater the likelihood they will engage in risky behaviors. </a:t>
            </a:r>
            <a:endParaRPr lang="en-US" b="0" dirty="0"/>
          </a:p>
          <a:p>
            <a:pPr marL="233735" lvl="3" indent="-233735">
              <a:buFont typeface="Arial" pitchFamily="34" charset="0"/>
              <a:buChar char="•"/>
            </a:pPr>
            <a:endParaRPr lang="en-US" dirty="0"/>
          </a:p>
          <a:p>
            <a:pPr marL="233735" lvl="3" indent="-233735" defTabSz="934942">
              <a:buFont typeface="Arial" pitchFamily="34" charset="0"/>
              <a:buChar char="•"/>
              <a:defRPr/>
            </a:pPr>
            <a:r>
              <a:rPr lang="en-US" dirty="0"/>
              <a:t>Conversely, the more protective factors they have, the </a:t>
            </a:r>
            <a:r>
              <a:rPr lang="en-US" i="1" dirty="0"/>
              <a:t>less likely</a:t>
            </a:r>
            <a:r>
              <a:rPr lang="en-US" dirty="0"/>
              <a:t> they are to engage in that behavior. </a:t>
            </a:r>
          </a:p>
          <a:p>
            <a:pPr marL="233735" lvl="3" indent="-233735" defTabSz="934942">
              <a:buFont typeface="Arial" pitchFamily="34" charset="0"/>
              <a:buChar char="•"/>
              <a:defRPr/>
            </a:pPr>
            <a:endParaRPr lang="en-US" dirty="0"/>
          </a:p>
          <a:p>
            <a:pPr marL="233735" lvl="3" indent="-233735" defTabSz="934942">
              <a:buFont typeface="Arial" pitchFamily="34" charset="0"/>
              <a:buChar char="•"/>
              <a:defRPr/>
            </a:pPr>
            <a:r>
              <a:rPr lang="en-US" dirty="0"/>
              <a:t>Not all risk and protective factors are created equal</a:t>
            </a:r>
            <a:r>
              <a:rPr lang="en-US" i="1" dirty="0"/>
              <a:t>.</a:t>
            </a:r>
            <a:r>
              <a:rPr lang="en-US" dirty="0"/>
              <a:t> Some risk and protective factors are much more influential than others. For example, having friends who use drugs has been shown to be a very significant risk factor for a teen to start using drugs, particularly a vulnerable teen who comes from a stressful home environment. It's a much stronger risk factor perhaps as peers are closer to the individual than general community factors such as the availability</a:t>
            </a:r>
            <a:r>
              <a:rPr lang="en-US" baseline="0" dirty="0"/>
              <a:t> of substances. But being a vulnerable adolescent and having substance using peers in a community where substances are readily available further increases the likelihood of substance use. </a:t>
            </a:r>
            <a:r>
              <a:rPr lang="en-US" dirty="0"/>
              <a:t> </a:t>
            </a:r>
            <a:endParaRPr lang="en-US" b="0" strike="sngStrike" dirty="0"/>
          </a:p>
        </p:txBody>
      </p:sp>
      <p:sp>
        <p:nvSpPr>
          <p:cNvPr id="4" name="Slide Number Placeholder 3"/>
          <p:cNvSpPr>
            <a:spLocks noGrp="1"/>
          </p:cNvSpPr>
          <p:nvPr>
            <p:ph type="sldNum" sz="quarter" idx="10"/>
          </p:nvPr>
        </p:nvSpPr>
        <p:spPr/>
        <p:txBody>
          <a:bodyPr/>
          <a:lstStyle/>
          <a:p>
            <a:fld id="{8CA61732-7389-4FDE-8203-44639259D8D5}" type="slidenum">
              <a:rPr lang="en-US" smtClean="0"/>
              <a:pPr/>
              <a:t>27</a:t>
            </a:fld>
            <a:endParaRPr lang="en-US" dirty="0"/>
          </a:p>
        </p:txBody>
      </p:sp>
      <p:sp>
        <p:nvSpPr>
          <p:cNvPr id="5" name="Header Placeholder 4"/>
          <p:cNvSpPr>
            <a:spLocks noGrp="1"/>
          </p:cNvSpPr>
          <p:nvPr>
            <p:ph type="hdr" sz="quarter" idx="11"/>
          </p:nvPr>
        </p:nvSpPr>
        <p:spPr/>
        <p:txBody>
          <a:bodyPr/>
          <a:lstStyle/>
          <a:p>
            <a:r>
              <a:rPr lang="en-US"/>
              <a:t>UPC 2 Course 2 Mod 3 12-18-16</a:t>
            </a:r>
            <a:endParaRPr lang="en-US" dirty="0"/>
          </a:p>
        </p:txBody>
      </p:sp>
    </p:spTree>
    <p:extLst>
      <p:ext uri="{BB962C8B-B14F-4D97-AF65-F5344CB8AC3E}">
        <p14:creationId xmlns:p14="http://schemas.microsoft.com/office/powerpoint/2010/main" val="3302545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a:t>Here</a:t>
            </a:r>
            <a:r>
              <a:rPr lang="en-US" b="0" baseline="0" dirty="0"/>
              <a:t> is a chart based on the work of Hawkins and Catalano with both risk and protective factors listed for each of the four domains mentioned earlier: </a:t>
            </a:r>
            <a:r>
              <a:rPr lang="en-US" baseline="0" dirty="0"/>
              <a:t>Community, Family, School and Individual/Peer</a:t>
            </a:r>
            <a:r>
              <a:rPr lang="en-US" b="0" baseline="0" dirty="0"/>
              <a:t>. </a:t>
            </a:r>
            <a:r>
              <a:rPr lang="en-US" baseline="0" dirty="0"/>
              <a:t>Each of the problem behavior areas (point to the top of the columns) have check marks to indicate which risk factors contribute to a problem behavior. </a:t>
            </a:r>
            <a:r>
              <a:rPr lang="en-US" b="0" baseline="0" dirty="0"/>
              <a:t>You’ll notice that protective factors (point to the right hand column) </a:t>
            </a:r>
            <a:r>
              <a:rPr lang="en-US" b="0" i="1" baseline="0" dirty="0"/>
              <a:t>generally</a:t>
            </a:r>
            <a:r>
              <a:rPr lang="en-US" b="0" baseline="0" dirty="0"/>
              <a:t> influence and </a:t>
            </a:r>
            <a:r>
              <a:rPr lang="en-US" b="0" i="1" baseline="0" dirty="0"/>
              <a:t>support positive youth development </a:t>
            </a:r>
            <a:r>
              <a:rPr lang="en-US" b="0" baseline="0" dirty="0"/>
              <a:t>in each domain while risk factors can be more directly tied to problem behavior areas.</a:t>
            </a:r>
          </a:p>
          <a:p>
            <a:endParaRPr lang="en-US" b="0" baseline="0" dirty="0"/>
          </a:p>
          <a:p>
            <a:r>
              <a:rPr lang="en-US" b="0" baseline="0" dirty="0"/>
              <a:t>This makes sense when you think about a child from an oppressive neighborhood environment who has a very positive family life. Protective factors in the family domain might generally improve conditions for that child and lessen the likelihood that the she or he will engage in problem behavior. On the other hand, a child from an oppressive neighborhood who doesn’t have strong family support will likely be more vulnerable to the risks that exist in their environment and may be more likely to engage in problem behaviors.</a:t>
            </a:r>
          </a:p>
          <a:p>
            <a:endParaRPr lang="en-US" b="0" baseline="0" dirty="0"/>
          </a:p>
          <a:p>
            <a:r>
              <a:rPr lang="en-US" b="1" baseline="0" dirty="0"/>
              <a:t>ASK:</a:t>
            </a:r>
          </a:p>
          <a:p>
            <a:endParaRPr lang="en-US" b="1" baseline="0" dirty="0"/>
          </a:p>
          <a:p>
            <a:r>
              <a:rPr lang="en-US" b="0" baseline="0" dirty="0"/>
              <a:t>What strikes you as you look over these domains, risk factors and problem areas?</a:t>
            </a:r>
          </a:p>
          <a:p>
            <a:endParaRPr lang="en-US" b="0" baseline="0" dirty="0"/>
          </a:p>
          <a:p>
            <a:r>
              <a:rPr lang="en-US" b="0" baseline="0" dirty="0"/>
              <a:t>What do you think this means for your students?</a:t>
            </a:r>
          </a:p>
          <a:p>
            <a:r>
              <a:rPr lang="en-US" b="0" dirty="0"/>
              <a:t>________________</a:t>
            </a:r>
          </a:p>
          <a:p>
            <a:endParaRPr lang="en-US" b="0" dirty="0"/>
          </a:p>
          <a:p>
            <a:r>
              <a:rPr lang="en-US" dirty="0"/>
              <a:t>Source: Hawkins, J.D., R.F. Catalano, &amp; J.Y, Miller (1992). Risk and protective factors for alcohol and other drug problems in adolescence and early adulthood: Implications for substance abuse prevention. </a:t>
            </a:r>
            <a:r>
              <a:rPr lang="en-US" i="1" dirty="0"/>
              <a:t>Psychological Bulletin, 112</a:t>
            </a:r>
            <a:r>
              <a:rPr lang="en-US" dirty="0"/>
              <a:t>(1), 64-105.</a:t>
            </a:r>
            <a:endParaRPr lang="en-US" b="0" dirty="0"/>
          </a:p>
        </p:txBody>
      </p:sp>
      <p:sp>
        <p:nvSpPr>
          <p:cNvPr id="4" name="Slide Number Placeholder 3"/>
          <p:cNvSpPr>
            <a:spLocks noGrp="1"/>
          </p:cNvSpPr>
          <p:nvPr>
            <p:ph type="sldNum" sz="quarter" idx="10"/>
          </p:nvPr>
        </p:nvSpPr>
        <p:spPr/>
        <p:txBody>
          <a:bodyPr/>
          <a:lstStyle/>
          <a:p>
            <a:fld id="{3A898F92-3A35-47D8-86D9-5CD5490B9C85}" type="slidenum">
              <a:rPr lang="en-US" smtClean="0">
                <a:solidFill>
                  <a:prstClr val="black"/>
                </a:solidFill>
              </a:rPr>
              <a:pPr/>
              <a:t>28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da-DK"/>
              <a:t>UPC 2 Course 2 Mod 3  5-25-16</a:t>
            </a:r>
            <a:endParaRPr lang="en-US" dirty="0"/>
          </a:p>
        </p:txBody>
      </p:sp>
    </p:spTree>
    <p:extLst>
      <p:ext uri="{BB962C8B-B14F-4D97-AF65-F5344CB8AC3E}">
        <p14:creationId xmlns:p14="http://schemas.microsoft.com/office/powerpoint/2010/main" val="3768850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 the most recent UCLA fall quarterly on resilience and protective buffers. </a:t>
            </a:r>
          </a:p>
          <a:p>
            <a:endParaRPr lang="en-US" dirty="0"/>
          </a:p>
          <a:p>
            <a:r>
              <a:rPr lang="en-US" dirty="0"/>
              <a:t>What schools need to do is to focus on establishing systems that foster full development, well-being, and a value-based life. Safe, stable schools and neighborhoods that provide enriched opportunities to promote student development, learning, and sense of community go well beyond just strengthening resilience. </a:t>
            </a:r>
          </a:p>
        </p:txBody>
      </p:sp>
      <p:sp>
        <p:nvSpPr>
          <p:cNvPr id="4" name="Slide Number Placeholder 3"/>
          <p:cNvSpPr>
            <a:spLocks noGrp="1"/>
          </p:cNvSpPr>
          <p:nvPr>
            <p:ph type="sldNum" sz="quarter" idx="10"/>
          </p:nvPr>
        </p:nvSpPr>
        <p:spPr/>
        <p:txBody>
          <a:bodyPr/>
          <a:lstStyle/>
          <a:p>
            <a:fld id="{1F0E2F8E-4E2F-47C3-9FDF-BFF25DBAF23F}" type="slidenum">
              <a:rPr lang="en-US" smtClean="0"/>
              <a:pPr/>
              <a:t>29</a:t>
            </a:fld>
            <a:endParaRPr lang="en-US"/>
          </a:p>
        </p:txBody>
      </p:sp>
    </p:spTree>
    <p:extLst>
      <p:ext uri="{BB962C8B-B14F-4D97-AF65-F5344CB8AC3E}">
        <p14:creationId xmlns:p14="http://schemas.microsoft.com/office/powerpoint/2010/main" val="3675886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latin typeface="Calibri" pitchFamily="34" charset="0"/>
              </a:rPr>
              <a:t>Incidents that dramatically upset the safe, nurturing environments children need to </a:t>
            </a:r>
          </a:p>
          <a:p>
            <a:r>
              <a:rPr lang="en-US" dirty="0">
                <a:latin typeface="Calibri" pitchFamily="34" charset="0"/>
              </a:rPr>
              <a:t>thrive including abuse, having an alcoholic/drug abuser in the household, incarcerated </a:t>
            </a:r>
          </a:p>
          <a:p>
            <a:r>
              <a:rPr lang="en-US" dirty="0">
                <a:latin typeface="Calibri" pitchFamily="34" charset="0"/>
              </a:rPr>
              <a:t>household member, household member with chronic depression, mentally illness, or </a:t>
            </a:r>
          </a:p>
          <a:p>
            <a:r>
              <a:rPr lang="en-US" dirty="0">
                <a:latin typeface="Calibri" pitchFamily="34" charset="0"/>
              </a:rPr>
              <a:t>one or no parents.</a:t>
            </a:r>
            <a:endParaRPr lang="en-US" dirty="0"/>
          </a:p>
          <a:p>
            <a:endParaRPr lang="en-US" dirty="0"/>
          </a:p>
          <a:p>
            <a:pPr eaLnBrk="1" hangingPunct="1"/>
            <a:r>
              <a:rPr lang="en-US" altLang="en-US" dirty="0">
                <a:latin typeface="Arial" panose="020B0604020202020204" pitchFamily="34" charset="0"/>
              </a:rPr>
              <a:t>There are several studies right now that focus on ACEs – Adverse Childhood Experiences. You will learn more about ACEs later on, but suffice it to say that these adverse experiences are similar to risk factors and current research has tied these experiences to increased risk taking, disease and premature death. The numbers are there to show that children's responses to these adverse experiences not only impact them physically but also inhibit learning and physical development. </a:t>
            </a:r>
          </a:p>
          <a:p>
            <a:pPr eaLnBrk="1" hangingPunct="1"/>
            <a:endParaRPr lang="en-US" altLang="en-US" dirty="0">
              <a:latin typeface="Arial" panose="020B0604020202020204" pitchFamily="34" charset="0"/>
            </a:endParaRPr>
          </a:p>
          <a:p>
            <a:r>
              <a:rPr lang="en-US" dirty="0"/>
              <a:t>Up to 40% of early deaths have been estimated to be the result of behavioral or lifestyle patterns. Health risk behaviors are an important part of understanding the lifetime effects of ACEs. Behaviors such as smoking, substance use and risky sexual behavior are not only health outcomes in their own right, but also are powerful predictors of other serious health conditions that can develop and persist over a lifetime. Health risk behaviors are of special interest to health care providers and human services agencies because they represent a potential point of intervention, and the opportunity to prevent further disease and disability. When risky behaviors occur, it is not uncommon for parents, spouses, coworkers, teachers, and other caregivers to try and “treat the symptoms” of the individual behaviors, rather than try to understand the underlying issues that may be promoting the behavior. </a:t>
            </a:r>
          </a:p>
          <a:p>
            <a:endParaRPr lang="en-US" dirty="0"/>
          </a:p>
        </p:txBody>
      </p:sp>
      <p:sp>
        <p:nvSpPr>
          <p:cNvPr id="4" name="Slide Number Placeholder 3"/>
          <p:cNvSpPr>
            <a:spLocks noGrp="1"/>
          </p:cNvSpPr>
          <p:nvPr>
            <p:ph type="sldNum" sz="quarter" idx="10"/>
          </p:nvPr>
        </p:nvSpPr>
        <p:spPr/>
        <p:txBody>
          <a:bodyPr/>
          <a:lstStyle/>
          <a:p>
            <a:fld id="{E71093BA-9BED-47C3-9DA8-3B313092A24D}" type="slidenum">
              <a:rPr lang="en-US" smtClean="0"/>
              <a:pPr/>
              <a:t>30</a:t>
            </a:fld>
            <a:endParaRPr lang="en-US" dirty="0"/>
          </a:p>
        </p:txBody>
      </p:sp>
    </p:spTree>
    <p:extLst>
      <p:ext uri="{BB962C8B-B14F-4D97-AF65-F5344CB8AC3E}">
        <p14:creationId xmlns:p14="http://schemas.microsoft.com/office/powerpoint/2010/main" val="119882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15D93-92DA-4A3F-B215-314270FB69BC}" type="slidenum">
              <a:rPr lang="en-US"/>
              <a:pPr/>
              <a:t>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a:t>Learning supports can be defined as the many programs, services, practices, policies and strategies that are already in place in most schools that are, by their very nature, designed to support student learning. </a:t>
            </a:r>
          </a:p>
          <a:p>
            <a:endParaRPr lang="en-US" dirty="0"/>
          </a:p>
          <a:p>
            <a:r>
              <a:rPr lang="en-US" dirty="0"/>
              <a:t>Learning supports facilitate learning, teaching and development for students to ensure success in school and in life.</a:t>
            </a:r>
          </a:p>
          <a:p>
            <a:endParaRPr lang="en-US" dirty="0"/>
          </a:p>
        </p:txBody>
      </p:sp>
    </p:spTree>
    <p:extLst>
      <p:ext uri="{BB962C8B-B14F-4D97-AF65-F5344CB8AC3E}">
        <p14:creationId xmlns:p14="http://schemas.microsoft.com/office/powerpoint/2010/main" val="3044490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quote by Donna Jackson Nakazawa from “Childhood Disrupted”.  “It doesn’t really matter what the stressor is, whether it’s poverty of chronic abuse or the bully on the bus…stress impacts how the structure and architecture of the brain forms.” </a:t>
            </a:r>
          </a:p>
          <a:p>
            <a:endParaRPr lang="en-US" dirty="0"/>
          </a:p>
          <a:p>
            <a:r>
              <a:rPr lang="en-US" dirty="0"/>
              <a:t>And when the fight or flight response is triggered repeatedly, the body goes into a continuous mode of stress. It’s similar to “red-lining” an engine or running it hard continuously. Eventually the engine, just like the body, will give out.</a:t>
            </a:r>
          </a:p>
        </p:txBody>
      </p:sp>
      <p:sp>
        <p:nvSpPr>
          <p:cNvPr id="4" name="Slide Number Placeholder 3"/>
          <p:cNvSpPr>
            <a:spLocks noGrp="1"/>
          </p:cNvSpPr>
          <p:nvPr>
            <p:ph type="sldNum" sz="quarter" idx="5"/>
          </p:nvPr>
        </p:nvSpPr>
        <p:spPr/>
        <p:txBody>
          <a:bodyPr/>
          <a:lstStyle/>
          <a:p>
            <a:fld id="{1F0E2F8E-4E2F-47C3-9FDF-BFF25DBAF23F}" type="slidenum">
              <a:rPr lang="en-US" smtClean="0"/>
              <a:pPr/>
              <a:t>31</a:t>
            </a:fld>
            <a:endParaRPr lang="en-US"/>
          </a:p>
        </p:txBody>
      </p:sp>
    </p:spTree>
    <p:extLst>
      <p:ext uri="{BB962C8B-B14F-4D97-AF65-F5344CB8AC3E}">
        <p14:creationId xmlns:p14="http://schemas.microsoft.com/office/powerpoint/2010/main" val="5134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temporal lobe is involved in vision, memory, sensory input, language, emotion, and comprehension. R</a:t>
            </a:r>
            <a:r>
              <a:rPr lang="en-US" dirty="0"/>
              <a:t>eal or perceived threats cause the body to set off an alarm system that releases a surge of hormones, including adrenaline and cortisol. For individuals under strong, frequent or prolonged stress, this “fight-or-flight” response stays on, disrupting almost all body processes, from immunity to digestion to brain development. It’s especially harmful to very young children, whose their brains are undergoing a period of very rapid development.</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Science tells us that interventions that strengthen the capacity of families and communities to protect young children from the disruptive</a:t>
            </a:r>
            <a:r>
              <a:rPr lang="en-US" baseline="0" dirty="0"/>
              <a:t> effects of toxic stress are likely to promote healthier brain development and enhanced physical and mental wellbeing. (The American Academy of Pediatrics.www.pediatrics.aappublications.org)</a:t>
            </a:r>
            <a:endParaRPr lang="en-US" dirty="0"/>
          </a:p>
          <a:p>
            <a:endParaRPr lang="en-US" baseline="0" dirty="0"/>
          </a:p>
        </p:txBody>
      </p:sp>
      <p:sp>
        <p:nvSpPr>
          <p:cNvPr id="4" name="Slide Number Placeholder 3"/>
          <p:cNvSpPr>
            <a:spLocks noGrp="1"/>
          </p:cNvSpPr>
          <p:nvPr>
            <p:ph type="sldNum" sz="quarter" idx="10"/>
          </p:nvPr>
        </p:nvSpPr>
        <p:spPr/>
        <p:txBody>
          <a:bodyPr/>
          <a:lstStyle/>
          <a:p>
            <a:fld id="{5823A320-17B5-4CBD-BF93-763E5CC48272}" type="slidenum">
              <a:rPr lang="en-US" smtClean="0"/>
              <a:pPr/>
              <a:t>32</a:t>
            </a:fld>
            <a:endParaRPr lang="en-US"/>
          </a:p>
        </p:txBody>
      </p:sp>
    </p:spTree>
    <p:extLst>
      <p:ext uri="{BB962C8B-B14F-4D97-AF65-F5344CB8AC3E}">
        <p14:creationId xmlns:p14="http://schemas.microsoft.com/office/powerpoint/2010/main" val="16045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turn now to what schools and districts currently do to address student needs.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33</a:t>
            </a:fld>
            <a:endParaRPr lang="en-US"/>
          </a:p>
        </p:txBody>
      </p:sp>
    </p:spTree>
    <p:extLst>
      <p:ext uri="{BB962C8B-B14F-4D97-AF65-F5344CB8AC3E}">
        <p14:creationId xmlns:p14="http://schemas.microsoft.com/office/powerpoint/2010/main" val="1905806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F6EDFFE-A2DA-4DDB-A217-97B07CAFE266}" type="slidenum">
              <a:rPr lang="en-US" smtClean="0">
                <a:latin typeface="Arial" pitchFamily="34" charset="0"/>
              </a:rPr>
              <a:pPr/>
              <a:t>34</a:t>
            </a:fld>
            <a:endParaRPr lang="en-US" dirty="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a:buFontTx/>
              <a:buNone/>
            </a:pPr>
            <a:r>
              <a:rPr lang="en-US" sz="1200" dirty="0">
                <a:solidFill>
                  <a:srgbClr val="0070C0"/>
                </a:solidFill>
              </a:rPr>
              <a:t>This shows what we’ve seen in schools and districts across the country. Each group of activities and programs is fragmented from other similar efforts to the point of being potentially redundant. Many times such services are created in response to a problem and are isolated to focus on that singular issue. </a:t>
            </a:r>
          </a:p>
          <a:p>
            <a:pPr>
              <a:buFontTx/>
              <a:buNone/>
            </a:pPr>
            <a:endParaRPr lang="en-US" sz="1200" dirty="0">
              <a:solidFill>
                <a:srgbClr val="0070C0"/>
              </a:solidFill>
            </a:endParaRPr>
          </a:p>
          <a:p>
            <a:pPr>
              <a:buFontTx/>
              <a:buNone/>
            </a:pPr>
            <a:r>
              <a:rPr lang="en-US" sz="1200" dirty="0">
                <a:solidFill>
                  <a:srgbClr val="0070C0"/>
                </a:solidFill>
              </a:rPr>
              <a:t>What also happens is that staff from your school talk with teachers from other districts or sometimes go off to conferences where they learn of other programs and services that could be used to address a problem. While well intentioned, the services and programs are not linked to one another and, in fact, compete for limited resources. </a:t>
            </a:r>
          </a:p>
          <a:p>
            <a:pPr>
              <a:buFontTx/>
              <a:buNone/>
            </a:pPr>
            <a:endParaRPr lang="en-US" sz="1200" dirty="0">
              <a:solidFill>
                <a:srgbClr val="0070C0"/>
              </a:solidFill>
            </a:endParaRPr>
          </a:p>
          <a:p>
            <a:pPr>
              <a:buFontTx/>
              <a:buNone/>
            </a:pPr>
            <a:r>
              <a:rPr lang="en-US" sz="1200" dirty="0">
                <a:solidFill>
                  <a:srgbClr val="0070C0"/>
                </a:solidFill>
              </a:rPr>
              <a:t>Often times, these programs and services live and die with specific staff members since they are “stand-alone” activities. They are not measured for effectiveness nor are they monitored for implementation quality. </a:t>
            </a:r>
          </a:p>
        </p:txBody>
      </p:sp>
    </p:spTree>
    <p:extLst>
      <p:ext uri="{BB962C8B-B14F-4D97-AF65-F5344CB8AC3E}">
        <p14:creationId xmlns:p14="http://schemas.microsoft.com/office/powerpoint/2010/main" val="2463013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EFE99B-5EB3-4062-8703-CA13DDE6F536}" type="slidenum">
              <a:rPr lang="en-US" altLang="en-US" smtClean="0"/>
              <a:pPr>
                <a:spcBef>
                  <a:spcPct val="0"/>
                </a:spcBef>
              </a:pPr>
              <a:t>35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The fragmentation is a symptom of a more fundamental problem. The problem is that when you look at school improvement policy and practice, efforts to provide supports to address barriers are </a:t>
            </a:r>
            <a:r>
              <a:rPr lang="en-US" altLang="en-US" sz="1200" b="0" i="1" dirty="0">
                <a:solidFill>
                  <a:srgbClr val="00B050"/>
                </a:solidFill>
              </a:rPr>
              <a:t>Marginalized</a:t>
            </a:r>
            <a:r>
              <a:rPr lang="en-US" altLang="en-US" sz="1200" b="0" i="1" dirty="0"/>
              <a:t> in </a:t>
            </a:r>
            <a:r>
              <a:rPr lang="en-US" altLang="en-US" sz="1200" b="0" dirty="0"/>
              <a:t>practice.</a:t>
            </a:r>
          </a:p>
          <a:p>
            <a:pPr eaLnBrk="1" hangingPunct="1"/>
            <a:endParaRPr lang="en-US" altLang="en-US" b="0" dirty="0">
              <a:latin typeface="Arial" panose="020B0604020202020204" pitchFamily="34" charset="0"/>
            </a:endParaRPr>
          </a:p>
          <a:p>
            <a:pPr eaLnBrk="1" hangingPunct="1">
              <a:lnSpc>
                <a:spcPct val="90000"/>
              </a:lnSpc>
              <a:buFont typeface="Wingdings" panose="05000000000000000000" pitchFamily="2" charset="2"/>
              <a:buChar char="§"/>
            </a:pPr>
            <a:r>
              <a:rPr lang="en-US" altLang="en-US" sz="1200" b="0" dirty="0"/>
              <a:t>Poor cost-effectiveness. Principals have explained that up to 25% of a school budget is used to address barriers but is not producing the kinds of results they need. </a:t>
            </a:r>
          </a:p>
          <a:p>
            <a:pPr eaLnBrk="1" hangingPunct="1">
              <a:lnSpc>
                <a:spcPct val="90000"/>
              </a:lnSpc>
              <a:buFont typeface="Wingdings" panose="05000000000000000000" pitchFamily="2" charset="2"/>
              <a:buChar char="§"/>
            </a:pPr>
            <a:endParaRPr lang="en-US" altLang="en-US" sz="1200" b="0" dirty="0"/>
          </a:p>
          <a:p>
            <a:pPr eaLnBrk="1" hangingPunct="1">
              <a:lnSpc>
                <a:spcPct val="90000"/>
              </a:lnSpc>
              <a:buFont typeface="Wingdings" panose="05000000000000000000" pitchFamily="2" charset="2"/>
              <a:buChar char="§"/>
            </a:pPr>
            <a:r>
              <a:rPr lang="en-US" altLang="en-US" sz="1200" b="0" dirty="0"/>
              <a:t>Counterproductive competition for sparse resources among school support staff and with community-based professionals who link with schools. They are always concerned there is not enough money to do the work that needs to be done. They think more of that particular category of efforts than other areas which places them in competition with other programs for limited resources.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24918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please take out a piece of paper and begin a list of learning supports that currently exist in your building (if you’re a principal) or in your district (if you’re a district level employee). If you’re sitting with someone from your school, feel free to work with that person to begin listing all the supports that your school provides to help students be successful. </a:t>
            </a:r>
          </a:p>
          <a:p>
            <a:endParaRPr lang="en-US" dirty="0"/>
          </a:p>
          <a:p>
            <a:r>
              <a:rPr lang="en-US" dirty="0"/>
              <a:t>They can include before and after school programs or activities or supports that occur during the school day. These supports can occur on or off school grounds, can be planned or reactive. They can include programs, services, policies or anything you can think of that are in place to support students and help them be successful in school.</a:t>
            </a:r>
          </a:p>
        </p:txBody>
      </p:sp>
      <p:sp>
        <p:nvSpPr>
          <p:cNvPr id="4" name="Slide Number Placeholder 3"/>
          <p:cNvSpPr>
            <a:spLocks noGrp="1"/>
          </p:cNvSpPr>
          <p:nvPr>
            <p:ph type="sldNum" sz="quarter" idx="10"/>
          </p:nvPr>
        </p:nvSpPr>
        <p:spPr/>
        <p:txBody>
          <a:bodyPr/>
          <a:lstStyle/>
          <a:p>
            <a:fld id="{1F0E2F8E-4E2F-47C3-9FDF-BFF25DBAF23F}" type="slidenum">
              <a:rPr lang="en-US" smtClean="0"/>
              <a:pPr/>
              <a:t>36</a:t>
            </a:fld>
            <a:endParaRPr lang="en-US"/>
          </a:p>
        </p:txBody>
      </p:sp>
    </p:spTree>
    <p:extLst>
      <p:ext uri="{BB962C8B-B14F-4D97-AF65-F5344CB8AC3E}">
        <p14:creationId xmlns:p14="http://schemas.microsoft.com/office/powerpoint/2010/main" val="3558636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could you list? More than 5? More than 10?</a:t>
            </a:r>
          </a:p>
          <a:p>
            <a:endParaRPr lang="en-US" dirty="0"/>
          </a:p>
          <a:p>
            <a:r>
              <a:rPr lang="en-US" dirty="0"/>
              <a:t>Name some. </a:t>
            </a:r>
          </a:p>
          <a:p>
            <a:endParaRPr lang="en-US" dirty="0"/>
          </a:p>
          <a:p>
            <a:pPr>
              <a:buFont typeface="Arial" pitchFamily="34" charset="0"/>
              <a:buChar char="•"/>
            </a:pPr>
            <a:r>
              <a:rPr lang="en-US" baseline="0" dirty="0"/>
              <a:t>Could you determine whether some of these were implemented appropriate?</a:t>
            </a:r>
          </a:p>
          <a:p>
            <a:pPr>
              <a:buFont typeface="Arial" pitchFamily="34" charset="0"/>
              <a:buChar char="•"/>
            </a:pPr>
            <a:r>
              <a:rPr lang="en-US" baseline="0" dirty="0"/>
              <a:t>And, are these supports effective?</a:t>
            </a:r>
          </a:p>
          <a:p>
            <a:pPr>
              <a:buFont typeface="Arial" pitchFamily="34" charset="0"/>
              <a:buChar char="•"/>
            </a:pPr>
            <a:r>
              <a:rPr lang="en-US" baseline="0" dirty="0"/>
              <a:t>Did you find any supports that are coordinated with other efforts within the district or with other services outside the district?</a:t>
            </a:r>
          </a:p>
        </p:txBody>
      </p:sp>
      <p:sp>
        <p:nvSpPr>
          <p:cNvPr id="4" name="Slide Number Placeholder 3"/>
          <p:cNvSpPr>
            <a:spLocks noGrp="1"/>
          </p:cNvSpPr>
          <p:nvPr>
            <p:ph type="sldNum" sz="quarter" idx="10"/>
          </p:nvPr>
        </p:nvSpPr>
        <p:spPr/>
        <p:txBody>
          <a:bodyPr/>
          <a:lstStyle/>
          <a:p>
            <a:fld id="{1F0E2F8E-4E2F-47C3-9FDF-BFF25DBAF23F}" type="slidenum">
              <a:rPr lang="en-US" smtClean="0"/>
              <a:pPr/>
              <a:t>37</a:t>
            </a:fld>
            <a:endParaRPr lang="en-US"/>
          </a:p>
        </p:txBody>
      </p:sp>
    </p:spTree>
    <p:extLst>
      <p:ext uri="{BB962C8B-B14F-4D97-AF65-F5344CB8AC3E}">
        <p14:creationId xmlns:p14="http://schemas.microsoft.com/office/powerpoint/2010/main" val="446208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marginalization looks like.</a:t>
            </a:r>
          </a:p>
          <a:p>
            <a:endParaRPr lang="en-US" dirty="0"/>
          </a:p>
          <a:p>
            <a:r>
              <a:rPr lang="en-US" dirty="0"/>
              <a:t>We have a lot of energy logically going into improving instruction. We spend a lot of time and energy going into facilitating learning and development – the Instructional Component. There has been increasing attention given to managing resources or the Management component.</a:t>
            </a:r>
          </a:p>
          <a:p>
            <a:endParaRPr lang="en-US" dirty="0"/>
          </a:p>
          <a:p>
            <a:r>
              <a:rPr lang="en-US" dirty="0"/>
              <a:t>All other concerns are seen as supplementary. Certainly, we pay attention to safe schools and pay some attention to student and family assistance. Occasionally, we see schools reach out to the community to add a few more health and social services, but much more is needed. And all of this is treated as an “add on” and not really a part of what the school is about.</a:t>
            </a:r>
          </a:p>
        </p:txBody>
      </p:sp>
      <p:sp>
        <p:nvSpPr>
          <p:cNvPr id="4" name="Slide Number Placeholder 3"/>
          <p:cNvSpPr>
            <a:spLocks noGrp="1"/>
          </p:cNvSpPr>
          <p:nvPr>
            <p:ph type="sldNum" sz="quarter" idx="10"/>
          </p:nvPr>
        </p:nvSpPr>
        <p:spPr/>
        <p:txBody>
          <a:bodyPr/>
          <a:lstStyle/>
          <a:p>
            <a:fld id="{1F0E2F8E-4E2F-47C3-9FDF-BFF25DBAF23F}" type="slidenum">
              <a:rPr lang="en-US" smtClean="0"/>
              <a:pPr/>
              <a:t>38</a:t>
            </a:fld>
            <a:endParaRPr lang="en-US"/>
          </a:p>
        </p:txBody>
      </p:sp>
    </p:spTree>
    <p:extLst>
      <p:ext uri="{BB962C8B-B14F-4D97-AF65-F5344CB8AC3E}">
        <p14:creationId xmlns:p14="http://schemas.microsoft.com/office/powerpoint/2010/main" val="1055281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we’re going to effectively address barriers to learning and teaching, we’re going to have to expand and reframe policy and think about how we deal with student and learning supports. </a:t>
            </a:r>
          </a:p>
          <a:p>
            <a:endParaRPr lang="en-US" dirty="0"/>
          </a:p>
          <a:p>
            <a:r>
              <a:rPr lang="en-US" dirty="0"/>
              <a:t>As we’ve seen, clearly there are some supports already there. What is missing is a dedicated, unified and comprehensive component directly focused on addressing the barriers and, critically, re-engaging students who have become disconnected from classroom instruction and schools. </a:t>
            </a:r>
          </a:p>
          <a:p>
            <a:endParaRPr lang="en-US" dirty="0"/>
          </a:p>
          <a:p>
            <a:r>
              <a:rPr lang="en-US" dirty="0"/>
              <a:t>This second part is so important. If we only address barriers and ignore those students who have become disconnected, we’ve not fulfilled our obligation to support student learning.</a:t>
            </a:r>
          </a:p>
        </p:txBody>
      </p:sp>
      <p:sp>
        <p:nvSpPr>
          <p:cNvPr id="4" name="Slide Number Placeholder 3"/>
          <p:cNvSpPr>
            <a:spLocks noGrp="1"/>
          </p:cNvSpPr>
          <p:nvPr>
            <p:ph type="sldNum" sz="quarter" idx="10"/>
          </p:nvPr>
        </p:nvSpPr>
        <p:spPr/>
        <p:txBody>
          <a:bodyPr/>
          <a:lstStyle/>
          <a:p>
            <a:fld id="{1F0E2F8E-4E2F-47C3-9FDF-BFF25DBAF23F}" type="slidenum">
              <a:rPr lang="en-US" smtClean="0"/>
              <a:pPr/>
              <a:t>39</a:t>
            </a:fld>
            <a:endParaRPr lang="en-US"/>
          </a:p>
        </p:txBody>
      </p:sp>
    </p:spTree>
    <p:extLst>
      <p:ext uri="{BB962C8B-B14F-4D97-AF65-F5344CB8AC3E}">
        <p14:creationId xmlns:p14="http://schemas.microsoft.com/office/powerpoint/2010/main" val="1046795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ACC59F-8CD9-48E7-8F18-D64FEE8725B7}" type="slidenum">
              <a:rPr lang="en-US" altLang="en-US" smtClean="0"/>
              <a:pPr>
                <a:spcBef>
                  <a:spcPct val="0"/>
                </a:spcBef>
              </a:pPr>
              <a:t>40</a:t>
            </a:fld>
            <a:endParaRPr lang="en-US" altLang="en-US"/>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As you can see from the graphic, the two component framework needs to be expanded into a three component policy framework. It’s all about addressing barriers to learning and teaching.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It really doesn’t matter what you want to call it, but it does need to include the types of things listed here that are typically treated in a fragmented way. This component has to unify them and be  treated equally with the other two components of school improvement. Over time, it needs to transform these individualized efforts and activities into a unified, comprehensive and equitable system of learning supports. </a:t>
            </a:r>
          </a:p>
        </p:txBody>
      </p:sp>
      <p:sp>
        <p:nvSpPr>
          <p:cNvPr id="2150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0352DA7-9469-4C75-A638-9DB96D2E783B}" type="slidenum">
              <a:rPr lang="en-US" altLang="en-US">
                <a:latin typeface="Calibri" panose="020F0502020204030204" pitchFamily="34" charset="0"/>
              </a:rPr>
              <a:pPr algn="r" eaLnBrk="1" hangingPunct="1">
                <a:spcBef>
                  <a:spcPct val="0"/>
                </a:spcBef>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84373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0ED7A-A6E6-4CF1-BEE6-5C67C23EFA96}" type="slidenum">
              <a:rPr lang="en-US"/>
              <a:pPr/>
              <a:t>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a:t>However, most learning supports are not organized or coordinated with one another.  Nor are they typically evaluated as to their effectiveness.</a:t>
            </a:r>
          </a:p>
          <a:p>
            <a:endParaRPr lang="en-US" dirty="0"/>
          </a:p>
          <a:p>
            <a:r>
              <a:rPr lang="en-US" dirty="0"/>
              <a:t>If compared to academics, this would the equivalent of having one first grade teacher work with students on letter recognition, another work with the same students on vocabulary, another work on phonics, and still another on fluency. None of these individual teachers would ever work together in an organized fashion, nor would they have collective student progress data to measure how progress.  They would only have their own individual records where they could discuss students on an individual basis. To carry this example even further, each teacher might advocate for more resources to help their students at the expense of other teachers so that students working on letter recognition get more supports than when they work on phonics.</a:t>
            </a:r>
          </a:p>
          <a:p>
            <a:endParaRPr lang="en-US" dirty="0"/>
          </a:p>
          <a:p>
            <a:r>
              <a:rPr lang="en-US" dirty="0"/>
              <a:t>This is how most of our individualized learning supports currently function.  We must work to organize them into a continuum of supports that are shared by the community so that resources are adequate, services and programs are appropriate, and that activities are effective.</a:t>
            </a:r>
          </a:p>
        </p:txBody>
      </p:sp>
    </p:spTree>
    <p:extLst>
      <p:ext uri="{BB962C8B-B14F-4D97-AF65-F5344CB8AC3E}">
        <p14:creationId xmlns:p14="http://schemas.microsoft.com/office/powerpoint/2010/main" val="181885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F3741C-A2ED-4EFB-8FBC-F2E51CD9A8B1}" type="slidenum">
              <a:rPr lang="en-US" altLang="en-US" smtClean="0"/>
              <a:pPr>
                <a:spcBef>
                  <a:spcPct val="0"/>
                </a:spcBef>
              </a:pPr>
              <a:t>41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Remember what we’re trying to do is to help students mover around those barriers and connect with all the good things we’re doing in terms of the instructional component.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That means developing a solid and effective learning supports component with two facets. One, it must address interfering factors AND two, “re-engage” students in classroom instruction. If we only address barriers, we may help some students but simply eliminating barriers does nothing to re-engage learners. We must do both.</a:t>
            </a:r>
          </a:p>
        </p:txBody>
      </p:sp>
    </p:spTree>
    <p:extLst>
      <p:ext uri="{BB962C8B-B14F-4D97-AF65-F5344CB8AC3E}">
        <p14:creationId xmlns:p14="http://schemas.microsoft.com/office/powerpoint/2010/main" val="2491390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hear interventions as “comprehensive”. We talk about full continuum of interventions. The federal government often refers to a three tiered model that includes Universal interventions that address the entire student body, those that are supplemental or targeted for some students and finally, those that are intensive for a few students with specialized needs. </a:t>
            </a:r>
          </a:p>
          <a:p>
            <a:endParaRPr lang="en-US" dirty="0"/>
          </a:p>
        </p:txBody>
      </p:sp>
      <p:sp>
        <p:nvSpPr>
          <p:cNvPr id="4" name="Slide Number Placeholder 3"/>
          <p:cNvSpPr>
            <a:spLocks noGrp="1"/>
          </p:cNvSpPr>
          <p:nvPr>
            <p:ph type="sldNum" sz="quarter" idx="10"/>
          </p:nvPr>
        </p:nvSpPr>
        <p:spPr/>
        <p:txBody>
          <a:bodyPr/>
          <a:lstStyle/>
          <a:p>
            <a:fld id="{1F0E2F8E-4E2F-47C3-9FDF-BFF25DBAF23F}" type="slidenum">
              <a:rPr lang="en-US" smtClean="0"/>
              <a:pPr/>
              <a:t>42</a:t>
            </a:fld>
            <a:endParaRPr lang="en-US"/>
          </a:p>
        </p:txBody>
      </p:sp>
    </p:spTree>
    <p:extLst>
      <p:ext uri="{BB962C8B-B14F-4D97-AF65-F5344CB8AC3E}">
        <p14:creationId xmlns:p14="http://schemas.microsoft.com/office/powerpoint/2010/main" val="2651319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been sitting a while and may need to move. </a:t>
            </a:r>
          </a:p>
          <a:p>
            <a:endParaRPr lang="en-US" dirty="0"/>
          </a:p>
          <a:p>
            <a:r>
              <a:rPr lang="en-US" dirty="0"/>
              <a:t>So, I’d like for you to look at your list of learning supports. If you have 2 or more “intensive” interventions listed, please stand. If you have 5 or more intensive interventions remain standing and all other please sit. 7 or more? 10 or more?</a:t>
            </a:r>
          </a:p>
          <a:p>
            <a:endParaRPr lang="en-US" dirty="0"/>
          </a:p>
          <a:p>
            <a:r>
              <a:rPr lang="en-US" dirty="0"/>
              <a:t>If you have 2 or more supports that you believe fall under the category of early intervention, please stand. 5 or more? 7 or more?</a:t>
            </a:r>
          </a:p>
          <a:p>
            <a:endParaRPr lang="en-US" dirty="0"/>
          </a:p>
          <a:p>
            <a:r>
              <a:rPr lang="en-US" dirty="0"/>
              <a:t>If you have 2 or more universal interventions listed, please stand. 5 or more? 7 or more?</a:t>
            </a:r>
          </a:p>
          <a:p>
            <a:endParaRPr lang="en-US" dirty="0"/>
          </a:p>
          <a:p>
            <a:r>
              <a:rPr lang="en-US" dirty="0"/>
              <a:t>What do you notice? In many cases, there will be more intensive interventions than universal.</a:t>
            </a:r>
          </a:p>
        </p:txBody>
      </p:sp>
      <p:sp>
        <p:nvSpPr>
          <p:cNvPr id="4" name="Slide Number Placeholder 3"/>
          <p:cNvSpPr>
            <a:spLocks noGrp="1"/>
          </p:cNvSpPr>
          <p:nvPr>
            <p:ph type="sldNum" sz="quarter" idx="10"/>
          </p:nvPr>
        </p:nvSpPr>
        <p:spPr/>
        <p:txBody>
          <a:bodyPr/>
          <a:lstStyle/>
          <a:p>
            <a:fld id="{1F0E2F8E-4E2F-47C3-9FDF-BFF25DBAF23F}" type="slidenum">
              <a:rPr lang="en-US" smtClean="0"/>
              <a:pPr/>
              <a:t>43</a:t>
            </a:fld>
            <a:endParaRPr lang="en-US"/>
          </a:p>
        </p:txBody>
      </p:sp>
    </p:spTree>
    <p:extLst>
      <p:ext uri="{BB962C8B-B14F-4D97-AF65-F5344CB8AC3E}">
        <p14:creationId xmlns:p14="http://schemas.microsoft.com/office/powerpoint/2010/main" val="3793726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likely that the activities and programs that first come to mind from your own school or district have more of an emphasis on extreme or very complex barriers to learning for a few number of students.</a:t>
            </a:r>
            <a:r>
              <a:rPr lang="en-US" baseline="0" dirty="0"/>
              <a:t> </a:t>
            </a:r>
          </a:p>
          <a:p>
            <a:endParaRPr lang="en-US" baseline="0" dirty="0"/>
          </a:p>
          <a:p>
            <a:r>
              <a:rPr lang="en-US" baseline="0" dirty="0"/>
              <a:t>These are typically more costly and do little to benefit the student body as a whole.</a:t>
            </a:r>
            <a:endParaRPr lang="en-US" dirty="0"/>
          </a:p>
        </p:txBody>
      </p:sp>
      <p:sp>
        <p:nvSpPr>
          <p:cNvPr id="4" name="Slide Number Placeholder 3"/>
          <p:cNvSpPr>
            <a:spLocks noGrp="1"/>
          </p:cNvSpPr>
          <p:nvPr>
            <p:ph type="sldNum" sz="quarter" idx="10"/>
          </p:nvPr>
        </p:nvSpPr>
        <p:spPr/>
        <p:txBody>
          <a:bodyPr/>
          <a:lstStyle/>
          <a:p>
            <a:fld id="{1F0E2F8E-4E2F-47C3-9FDF-BFF25DBAF23F}" type="slidenum">
              <a:rPr lang="en-US" smtClean="0"/>
              <a:pPr/>
              <a:t>44</a:t>
            </a:fld>
            <a:endParaRPr lang="en-US"/>
          </a:p>
        </p:txBody>
      </p:sp>
    </p:spTree>
    <p:extLst>
      <p:ext uri="{BB962C8B-B14F-4D97-AF65-F5344CB8AC3E}">
        <p14:creationId xmlns:p14="http://schemas.microsoft.com/office/powerpoint/2010/main" val="3418468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I understand that your schools are looking at social/emotional learning and resiliency strategies. In this case, our colleague Rob Horner (Positive Behavior Intervention Supports) talks about “warming the water”. He uses an iceberg analogy to talk about how schools have focused on the tip of the iceberg and have neglected the major portion that lies below the water line. He talks about using universal strategies to “warm the water” which will help everyone and reduce the size of the ice berg at the same time.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Have you heard the phrase, “Kids don’t care to learn until they learn you care” ? Ideas as simple as making personal connections with students can have a profound impact on learning. We’ll look at some of the research on this later, but know that sometimes classroom interventions are “no cost” activities that can make a huge difference.</a:t>
            </a:r>
          </a:p>
          <a:p>
            <a:endParaRPr lang="en-US" dirty="0"/>
          </a:p>
        </p:txBody>
      </p:sp>
      <p:sp>
        <p:nvSpPr>
          <p:cNvPr id="4" name="Slide Number Placeholder 3"/>
          <p:cNvSpPr>
            <a:spLocks noGrp="1"/>
          </p:cNvSpPr>
          <p:nvPr>
            <p:ph type="sldNum" sz="quarter" idx="5"/>
          </p:nvPr>
        </p:nvSpPr>
        <p:spPr/>
        <p:txBody>
          <a:bodyPr/>
          <a:lstStyle/>
          <a:p>
            <a:fld id="{1F0E2F8E-4E2F-47C3-9FDF-BFF25DBAF23F}" type="slidenum">
              <a:rPr lang="en-US" smtClean="0"/>
              <a:pPr/>
              <a:t>45</a:t>
            </a:fld>
            <a:endParaRPr lang="en-US"/>
          </a:p>
        </p:txBody>
      </p:sp>
    </p:spTree>
    <p:extLst>
      <p:ext uri="{BB962C8B-B14F-4D97-AF65-F5344CB8AC3E}">
        <p14:creationId xmlns:p14="http://schemas.microsoft.com/office/powerpoint/2010/main" val="3494441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facet of a comprehensive intervention framework is an organized set of content arenas. What UCLA has done is categorize the range of interventions into six types of activities that we’ll review.</a:t>
            </a:r>
          </a:p>
          <a:p>
            <a:endParaRPr lang="en-US" dirty="0"/>
          </a:p>
          <a:p>
            <a:r>
              <a:rPr lang="en-US" dirty="0"/>
              <a:t>As we go through, make a few notes on your original list of programs. You may want to note categories and you may even think of a few more existing supports.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46</a:t>
            </a:fld>
            <a:endParaRPr lang="en-US"/>
          </a:p>
        </p:txBody>
      </p:sp>
    </p:spTree>
    <p:extLst>
      <p:ext uri="{BB962C8B-B14F-4D97-AF65-F5344CB8AC3E}">
        <p14:creationId xmlns:p14="http://schemas.microsoft.com/office/powerpoint/2010/main" val="4256894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F17880-0841-4794-8C6D-8A55624298FA}" type="slidenum">
              <a:rPr lang="en-US" altLang="en-US" smtClean="0"/>
              <a:pPr>
                <a:spcBef>
                  <a:spcPct val="0"/>
                </a:spcBef>
              </a:pPr>
              <a:t>47</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Here are the 6 arenas as defined by Adelman &amp; Taylor.</a:t>
            </a:r>
          </a:p>
        </p:txBody>
      </p:sp>
    </p:spTree>
    <p:extLst>
      <p:ext uri="{BB962C8B-B14F-4D97-AF65-F5344CB8AC3E}">
        <p14:creationId xmlns:p14="http://schemas.microsoft.com/office/powerpoint/2010/main" val="106312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B9DCC-4887-432B-8172-27BB9FAE9F05}" type="slidenum">
              <a:rPr lang="en-US" altLang="en-US" smtClean="0"/>
              <a:pPr>
                <a:spcBef>
                  <a:spcPct val="0"/>
                </a:spcBef>
              </a:pPr>
              <a:t>49</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dirty="0">
                <a:latin typeface="Arial" panose="020B0604020202020204" pitchFamily="34" charset="0"/>
              </a:rPr>
              <a:t>Perhaps the most neglected area is Classroom-based Learning Supports. That is, we need to open the classroom door and bring more supports into the classroom. Collaborations between student support staff to work with the classroom teacher to address learning and behavior problems as soon as they appear to reduce the need for more serious referrals.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What I’ve learned over the years is that when strategies are introduced early on and are successful, the teacher is more likely to use them with other students to reduce classroom learning and behavior problems. SEL and Resiliency strategies make sense when you think about the benefits for all students as well as the idea that they can be provided at lower cost and reduce the likelihood that small problems can develop into larger ones.</a:t>
            </a:r>
          </a:p>
        </p:txBody>
      </p:sp>
    </p:spTree>
    <p:extLst>
      <p:ext uri="{BB962C8B-B14F-4D97-AF65-F5344CB8AC3E}">
        <p14:creationId xmlns:p14="http://schemas.microsoft.com/office/powerpoint/2010/main" val="3053326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B9DCC-4887-432B-8172-27BB9FAE9F05}" type="slidenum">
              <a:rPr lang="en-US" altLang="en-US" smtClean="0"/>
              <a:pPr>
                <a:spcBef>
                  <a:spcPct val="0"/>
                </a:spcBef>
              </a:pPr>
              <a:t>50</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 all know that schools have to have plans in place to respond to emergencies. These universal interventions could address physical and/or emotional safety. It might include a well-designed crisis plan that is practiced on a regular basis as well as an anti-bullying or character education program.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Schools also have to be prepared to assist during and in the immediate aftermath and even in times after a crisis has occurred, such as anniversaries or other landmarks. Trauma informed strategies could fit here since some students may suffer from an experience that triggers emotions that others do not have. Supports may be needed for some while others may be oblivious to the trauma.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content arena also works to prevent crises such as those related to conflicts among students and even among staff.</a:t>
            </a:r>
          </a:p>
        </p:txBody>
      </p:sp>
    </p:spTree>
    <p:extLst>
      <p:ext uri="{BB962C8B-B14F-4D97-AF65-F5344CB8AC3E}">
        <p14:creationId xmlns:p14="http://schemas.microsoft.com/office/powerpoint/2010/main" val="1212450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B9DCC-4887-432B-8172-27BB9FAE9F05}" type="slidenum">
              <a:rPr lang="en-US" altLang="en-US" smtClean="0"/>
              <a:pPr>
                <a:spcBef>
                  <a:spcPct val="0"/>
                </a:spcBef>
              </a:pPr>
              <a:t>51</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As we’ve already noted, the community can play an important role in all we do in schools. To make this happen, we need to reach out to a wide range of community resources and to set up an operational infrastructure that allows for true collaboration.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look to the community to support the educational mission and to fill gaps in student supports that the school needs to provide.   </a:t>
            </a:r>
          </a:p>
        </p:txBody>
      </p:sp>
    </p:spTree>
    <p:extLst>
      <p:ext uri="{BB962C8B-B14F-4D97-AF65-F5344CB8AC3E}">
        <p14:creationId xmlns:p14="http://schemas.microsoft.com/office/powerpoint/2010/main" val="418145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F40D4C-9B5C-4A7A-98BF-53E19D49B2C8}" type="slidenum">
              <a:rPr lang="en-US" altLang="en-US" smtClean="0"/>
              <a:pPr>
                <a:spcBef>
                  <a:spcPct val="0"/>
                </a:spcBef>
              </a:pPr>
              <a:t>6</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 start with the recognition that learning supports are an imperative for all schools. We really need to think about how we transform what currently is in place to make it more effective.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Imperative can be seen in this quote from the Carnegie Task Force on Education. </a:t>
            </a:r>
          </a:p>
        </p:txBody>
      </p:sp>
    </p:spTree>
    <p:extLst>
      <p:ext uri="{BB962C8B-B14F-4D97-AF65-F5344CB8AC3E}">
        <p14:creationId xmlns:p14="http://schemas.microsoft.com/office/powerpoint/2010/main" val="2517318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B9DCC-4887-432B-8172-27BB9FAE9F05}" type="slidenum">
              <a:rPr lang="en-US" altLang="en-US" smtClean="0"/>
              <a:pPr>
                <a:spcBef>
                  <a:spcPct val="0"/>
                </a:spcBef>
              </a:pPr>
              <a:t>52</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is another big, long-standing concern. We use the term “home” rather than “parent” here because we recognize there are a variety of caretakers. It could be a grandparent raising a child, an older sibling or aunt. There is also a concern for youngsters in foster care and even children who are homeless.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Some of you that work with older students may wonder how youngsters become “hardened” and disconnected from school. Think back to their environment and look at circumstances from their perspective. What is it in their environment that has caused them to give up on learning and find other ways to make their mark. Tell the story of Mark….. Ultimately, we punished this young man for being absent when he was behaving logically and trying to avoid problems at home.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this arena, the school needs to be focused on the basic needs of the adult so that they can support the children's’ educational needs. Again, schools are not responsible for meeting all the needs of their students, but when the need impacts achievement and learning, the school must rise to the challenge.</a:t>
            </a:r>
          </a:p>
        </p:txBody>
      </p:sp>
    </p:spTree>
    <p:extLst>
      <p:ext uri="{BB962C8B-B14F-4D97-AF65-F5344CB8AC3E}">
        <p14:creationId xmlns:p14="http://schemas.microsoft.com/office/powerpoint/2010/main" val="4223114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B9DCC-4887-432B-8172-27BB9FAE9F05}" type="slidenum">
              <a:rPr lang="en-US" altLang="en-US" smtClean="0"/>
              <a:pPr>
                <a:spcBef>
                  <a:spcPct val="0"/>
                </a:spcBef>
              </a:pPr>
              <a:t>53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Transitions are another important area. Supports are needed when students make the change from one grade to another or when they move from elementary to middle school and middle school to high school.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are also daily transitions such as during lunch, between classes and after school.</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For a school that has a high rate of mobility, there is a need for them to address social supports for students, families and even staff.</a:t>
            </a:r>
          </a:p>
        </p:txBody>
      </p:sp>
    </p:spTree>
    <p:extLst>
      <p:ext uri="{BB962C8B-B14F-4D97-AF65-F5344CB8AC3E}">
        <p14:creationId xmlns:p14="http://schemas.microsoft.com/office/powerpoint/2010/main" val="3039642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B9DCC-4887-432B-8172-27BB9FAE9F05}" type="slidenum">
              <a:rPr lang="en-US" altLang="en-US" smtClean="0"/>
              <a:pPr>
                <a:spcBef>
                  <a:spcPct val="0"/>
                </a:spcBef>
              </a:pPr>
              <a:t>54</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area is commonly thought of the major focus for student learning supports, that is: individual help for students and families. This is the type of special assistance that students are referred to through IEP or study teams. These are the youngsters and families that need very in-depth and costly help. We hope that by having the other five areas in place and working effective, that the numbers of students being referred is reduced. </a:t>
            </a:r>
          </a:p>
        </p:txBody>
      </p:sp>
    </p:spTree>
    <p:extLst>
      <p:ext uri="{BB962C8B-B14F-4D97-AF65-F5344CB8AC3E}">
        <p14:creationId xmlns:p14="http://schemas.microsoft.com/office/powerpoint/2010/main" val="1163326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D48373-5743-4072-BEA9-950C2A0E8FC2}" type="slidenum">
              <a:rPr lang="en-US" altLang="en-US" smtClean="0"/>
              <a:pPr>
                <a:spcBef>
                  <a:spcPct val="0"/>
                </a:spcBef>
              </a:pPr>
              <a:t>55</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Now let’s move beyond the school system to specifically think about other community-based systems. Rather than thinking about the 3 tiered model, let’s think about subsystems that bridge the school and community. Both the school and community are often dealing with overlapping concerns.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issue is, can we weave together the resources of both the school and community to build a full continuum of supports.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know that promoting healthy development is a good thing in and of itself. And we also know that some problems need to be focused on to prevent them. If we’ve done a good job with healthy development, we will have fewer problems and we’ll need less prevention activities. In schools these are typically universal interventions. </a:t>
            </a:r>
          </a:p>
        </p:txBody>
      </p:sp>
    </p:spTree>
    <p:extLst>
      <p:ext uri="{BB962C8B-B14F-4D97-AF65-F5344CB8AC3E}">
        <p14:creationId xmlns:p14="http://schemas.microsoft.com/office/powerpoint/2010/main" val="816418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D48373-5743-4072-BEA9-950C2A0E8FC2}" type="slidenum">
              <a:rPr lang="en-US" altLang="en-US" smtClean="0"/>
              <a:pPr>
                <a:spcBef>
                  <a:spcPct val="0"/>
                </a:spcBef>
              </a:pPr>
              <a:t>56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As good as we may be in terms of preventing problems, there will still be youngsters that experience problems. So this subsystem is about responding to problems as early as possible to prevent significant problems later on. </a:t>
            </a:r>
          </a:p>
        </p:txBody>
      </p:sp>
    </p:spTree>
    <p:extLst>
      <p:ext uri="{BB962C8B-B14F-4D97-AF65-F5344CB8AC3E}">
        <p14:creationId xmlns:p14="http://schemas.microsoft.com/office/powerpoint/2010/main" val="472840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D48373-5743-4072-BEA9-950C2A0E8FC2}" type="slidenum">
              <a:rPr lang="en-US" altLang="en-US" smtClean="0"/>
              <a:pPr>
                <a:spcBef>
                  <a:spcPct val="0"/>
                </a:spcBef>
              </a:pPr>
              <a:t>57</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the other end of the continuum, we have a subsystem of care. It’s that whole system we put into place to help students with more complex or severe, chronic problems.  On the school side, that’s often special education and on the community side it includes supports for youth and families as they get treatment.</a:t>
            </a:r>
          </a:p>
        </p:txBody>
      </p:sp>
    </p:spTree>
    <p:extLst>
      <p:ext uri="{BB962C8B-B14F-4D97-AF65-F5344CB8AC3E}">
        <p14:creationId xmlns:p14="http://schemas.microsoft.com/office/powerpoint/2010/main" val="4204666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D48373-5743-4072-BEA9-950C2A0E8FC2}" type="slidenum">
              <a:rPr lang="en-US" altLang="en-US" smtClean="0"/>
              <a:pPr>
                <a:spcBef>
                  <a:spcPct val="0"/>
                </a:spcBef>
              </a:pPr>
              <a:t>58</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What we see then, are 3 major subsystems that are well integrated. Ideally, we will see more problems being taken care of at the top and fewer complex problems when we talk about early intervention and even few problems with complex needs.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What we know is that too many youngsters are mis-diagnosed as having problems such as learning disabilities when in reality they have common learning and behavior problems that could have been dealt with earlier, leaving more resources for those with complex problems.</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36758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B20078-F8C3-496A-A7BE-F3C563A9B641}" type="slidenum">
              <a:rPr lang="en-US" altLang="en-US" smtClean="0"/>
              <a:pPr>
                <a:spcBef>
                  <a:spcPct val="0"/>
                </a:spcBef>
              </a:pPr>
              <a:t>59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We’ve looked at six areas of learning supports and we’ve said that these cover the classroom and school-wide needs for support. We’ve also discussed the full continuum of supports that begins with the promotion of healthy development and runs through systems of care that include interventions that address complex and chronic problems.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When we put them together, we get a picture like this matrix. You have a handout in your packet that contains this matrix. It can be used to map what currently exists to see what is being done, whether activities are redundant, and see where other interventions could be helpful.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Go back to your original list of existing learning supports for your school and see how they might fit into this</a:t>
            </a:r>
            <a:r>
              <a:rPr lang="en-US" altLang="en-US" baseline="0" dirty="0">
                <a:latin typeface="Arial" panose="020B0604020202020204" pitchFamily="34" charset="0"/>
              </a:rPr>
              <a:t> matrix. See if you can place all or most of your existing interventions into this matrix and perhaps you’ve thought about others as we went through the content arenas. Add those as well.</a:t>
            </a:r>
            <a:endParaRPr lang="en-US" altLang="en-US" dirty="0">
              <a:latin typeface="Arial" panose="020B0604020202020204" pitchFamily="34" charset="0"/>
            </a:endParaRPr>
          </a:p>
        </p:txBody>
      </p:sp>
    </p:spTree>
    <p:extLst>
      <p:ext uri="{BB962C8B-B14F-4D97-AF65-F5344CB8AC3E}">
        <p14:creationId xmlns:p14="http://schemas.microsoft.com/office/powerpoint/2010/main" val="23091701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is a component that parallels the instructional component, we should treat it similarly to way in which we build and improve curricula in schools. First, we map what we are already doing, look at the data to see where there might be some short-comings, think about what else is needed, consult the research and so on.</a:t>
            </a:r>
          </a:p>
        </p:txBody>
      </p:sp>
      <p:sp>
        <p:nvSpPr>
          <p:cNvPr id="4" name="Slide Number Placeholder 3"/>
          <p:cNvSpPr>
            <a:spLocks noGrp="1"/>
          </p:cNvSpPr>
          <p:nvPr>
            <p:ph type="sldNum" sz="quarter" idx="5"/>
          </p:nvPr>
        </p:nvSpPr>
        <p:spPr/>
        <p:txBody>
          <a:bodyPr/>
          <a:lstStyle/>
          <a:p>
            <a:fld id="{1F0E2F8E-4E2F-47C3-9FDF-BFF25DBAF23F}" type="slidenum">
              <a:rPr lang="en-US" smtClean="0"/>
              <a:pPr/>
              <a:t>60</a:t>
            </a:fld>
            <a:endParaRPr lang="en-US"/>
          </a:p>
        </p:txBody>
      </p:sp>
    </p:spTree>
    <p:extLst>
      <p:ext uri="{BB962C8B-B14F-4D97-AF65-F5344CB8AC3E}">
        <p14:creationId xmlns:p14="http://schemas.microsoft.com/office/powerpoint/2010/main" val="2222441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final part of this presentation, we’ll walk through 7 steps that come from the UCLA Center. There is a handout in your packet that you might want to use for notes. While I’ll give examples of what we did in Iowa at the state level, many of the concepts will translate to your own district and community.</a:t>
            </a:r>
          </a:p>
        </p:txBody>
      </p:sp>
      <p:sp>
        <p:nvSpPr>
          <p:cNvPr id="4" name="Slide Number Placeholder 3"/>
          <p:cNvSpPr>
            <a:spLocks noGrp="1"/>
          </p:cNvSpPr>
          <p:nvPr>
            <p:ph type="sldNum" sz="quarter" idx="10"/>
          </p:nvPr>
        </p:nvSpPr>
        <p:spPr/>
        <p:txBody>
          <a:bodyPr/>
          <a:lstStyle/>
          <a:p>
            <a:fld id="{1F0E2F8E-4E2F-47C3-9FDF-BFF25DBAF23F}" type="slidenum">
              <a:rPr lang="en-US" smtClean="0"/>
              <a:pPr/>
              <a:t>61</a:t>
            </a:fld>
            <a:endParaRPr lang="en-US"/>
          </a:p>
        </p:txBody>
      </p:sp>
    </p:spTree>
    <p:extLst>
      <p:ext uri="{BB962C8B-B14F-4D97-AF65-F5344CB8AC3E}">
        <p14:creationId xmlns:p14="http://schemas.microsoft.com/office/powerpoint/2010/main" val="260316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don’t take my word for it. I’m going to show you a series of slides with student achievement data in reading and math over the course of several years. I’ll go through them rather quickly and it will be your job to take note of any overall commonalities or differences you notice.</a:t>
            </a:r>
          </a:p>
        </p:txBody>
      </p:sp>
      <p:sp>
        <p:nvSpPr>
          <p:cNvPr id="4" name="Slide Number Placeholder 3"/>
          <p:cNvSpPr>
            <a:spLocks noGrp="1"/>
          </p:cNvSpPr>
          <p:nvPr>
            <p:ph type="sldNum" sz="quarter" idx="10"/>
          </p:nvPr>
        </p:nvSpPr>
        <p:spPr/>
        <p:txBody>
          <a:bodyPr/>
          <a:lstStyle/>
          <a:p>
            <a:fld id="{1F0E2F8E-4E2F-47C3-9FDF-BFF25DBAF23F}" type="slidenum">
              <a:rPr lang="en-US" smtClean="0"/>
              <a:pPr/>
              <a:t>7</a:t>
            </a:fld>
            <a:endParaRPr lang="en-US"/>
          </a:p>
        </p:txBody>
      </p:sp>
    </p:spTree>
    <p:extLst>
      <p:ext uri="{BB962C8B-B14F-4D97-AF65-F5344CB8AC3E}">
        <p14:creationId xmlns:p14="http://schemas.microsoft.com/office/powerpoint/2010/main" val="2676154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59970-F6BE-43F4-BA2D-7B282D28C95B}" type="slidenum">
              <a:rPr lang="en-US"/>
              <a:pPr/>
              <a:t>62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marL="228600" indent="-228600">
              <a:lnSpc>
                <a:spcPct val="120000"/>
              </a:lnSpc>
              <a:buFontTx/>
              <a:buChar char="•"/>
            </a:pPr>
            <a:r>
              <a:rPr lang="en-US" sz="1200" dirty="0">
                <a:latin typeface="+mn-lt"/>
              </a:rPr>
              <a:t>Started with a vision for all students that was supported/spear-headed by the Directory of the Department</a:t>
            </a:r>
            <a:r>
              <a:rPr lang="en-US" sz="1200" baseline="0" dirty="0">
                <a:latin typeface="+mn-lt"/>
              </a:rPr>
              <a:t> of Education. We worked at the state level so engaged the director. You are working at the local level and need to engage your superintendent and board of education.</a:t>
            </a:r>
            <a:endParaRPr lang="en-US" sz="1200" dirty="0">
              <a:latin typeface="+mn-lt"/>
            </a:endParaRPr>
          </a:p>
          <a:p>
            <a:pPr marL="228600" marR="0" indent="-228600" algn="l" defTabSz="914400" rtl="0" eaLnBrk="1" fontAlgn="auto" latinLnBrk="0" hangingPunct="1">
              <a:lnSpc>
                <a:spcPct val="120000"/>
              </a:lnSpc>
              <a:spcBef>
                <a:spcPts val="0"/>
              </a:spcBef>
              <a:spcAft>
                <a:spcPts val="0"/>
              </a:spcAft>
              <a:buClrTx/>
              <a:buSzTx/>
              <a:buFontTx/>
              <a:buChar char="•"/>
              <a:tabLst/>
              <a:defRPr/>
            </a:pPr>
            <a:r>
              <a:rPr lang="en-US" sz="1200" dirty="0">
                <a:latin typeface="+mn-lt"/>
              </a:rPr>
              <a:t>Ties Learning Supports to academic achievement within the department and helps to frame policy</a:t>
            </a:r>
            <a:r>
              <a:rPr lang="en-US" sz="1200" baseline="0" dirty="0">
                <a:latin typeface="+mn-lt"/>
              </a:rPr>
              <a:t> decisions.</a:t>
            </a:r>
            <a:r>
              <a:rPr lang="en-US" sz="1200" dirty="0">
                <a:latin typeface="+mn-lt"/>
              </a:rPr>
              <a:t> Learning supports is an integral part of school improvement efforts.</a:t>
            </a:r>
          </a:p>
          <a:p>
            <a:pPr marL="228600" indent="-228600">
              <a:lnSpc>
                <a:spcPct val="120000"/>
              </a:lnSpc>
              <a:buFontTx/>
              <a:buChar char="•"/>
            </a:pPr>
            <a:r>
              <a:rPr lang="en-US" sz="1200" dirty="0">
                <a:latin typeface="+mn-lt"/>
              </a:rPr>
              <a:t>Student success in schools is primarily</a:t>
            </a:r>
            <a:r>
              <a:rPr lang="en-US" sz="1200" baseline="0" dirty="0">
                <a:latin typeface="+mn-lt"/>
              </a:rPr>
              <a:t> the job of the school system but is </a:t>
            </a:r>
            <a:r>
              <a:rPr lang="en-US" sz="1200" dirty="0">
                <a:latin typeface="+mn-lt"/>
              </a:rPr>
              <a:t>not exclusive to the school. It requires community</a:t>
            </a:r>
            <a:r>
              <a:rPr lang="en-US" sz="1200" baseline="0" dirty="0">
                <a:latin typeface="+mn-lt"/>
              </a:rPr>
              <a:t> and parent partnerships as well as supports from all other youth and family related systems.</a:t>
            </a:r>
            <a:endParaRPr lang="en-US" sz="1200" dirty="0">
              <a:latin typeface="+mn-lt"/>
            </a:endParaRPr>
          </a:p>
          <a:p>
            <a:pPr marL="228600" indent="-228600">
              <a:lnSpc>
                <a:spcPct val="120000"/>
              </a:lnSpc>
              <a:buFontTx/>
              <a:buChar char="•"/>
            </a:pPr>
            <a:endParaRPr lang="en-US" sz="1800" dirty="0"/>
          </a:p>
        </p:txBody>
      </p:sp>
    </p:spTree>
    <p:extLst>
      <p:ext uri="{BB962C8B-B14F-4D97-AF65-F5344CB8AC3E}">
        <p14:creationId xmlns:p14="http://schemas.microsoft.com/office/powerpoint/2010/main" val="16230246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time to time, wee used these guiding principles to share updates and data on school improvement efforts. We highlighted specific schools so that everyone knew that the work was on-going and progress was being made.</a:t>
            </a:r>
          </a:p>
        </p:txBody>
      </p:sp>
      <p:sp>
        <p:nvSpPr>
          <p:cNvPr id="4" name="Slide Number Placeholder 3"/>
          <p:cNvSpPr>
            <a:spLocks noGrp="1"/>
          </p:cNvSpPr>
          <p:nvPr>
            <p:ph type="sldNum" sz="quarter" idx="10"/>
          </p:nvPr>
        </p:nvSpPr>
        <p:spPr/>
        <p:txBody>
          <a:bodyPr/>
          <a:lstStyle/>
          <a:p>
            <a:fld id="{1F0E2F8E-4E2F-47C3-9FDF-BFF25DBAF23F}" type="slidenum">
              <a:rPr lang="en-US" smtClean="0"/>
              <a:pPr/>
              <a:t>63</a:t>
            </a:fld>
            <a:endParaRPr lang="en-US"/>
          </a:p>
        </p:txBody>
      </p:sp>
    </p:spTree>
    <p:extLst>
      <p:ext uri="{BB962C8B-B14F-4D97-AF65-F5344CB8AC3E}">
        <p14:creationId xmlns:p14="http://schemas.microsoft.com/office/powerpoint/2010/main" val="623162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engaged lead consultants with expertise to work within education and to link with other youth and family servicing agencies at the state level. We had everyone speaking the same language – which is huge!</a:t>
            </a:r>
          </a:p>
          <a:p>
            <a:endParaRPr lang="en-US" dirty="0"/>
          </a:p>
          <a:p>
            <a:r>
              <a:rPr lang="en-US" dirty="0"/>
              <a:t>Specific teams were established to conduct work in priority areas. These teams were NOT advisories but worked on solutions and strategies to keep the work moving forward.</a:t>
            </a:r>
          </a:p>
        </p:txBody>
      </p:sp>
      <p:sp>
        <p:nvSpPr>
          <p:cNvPr id="4" name="Slide Number Placeholder 3"/>
          <p:cNvSpPr>
            <a:spLocks noGrp="1"/>
          </p:cNvSpPr>
          <p:nvPr>
            <p:ph type="sldNum" sz="quarter" idx="10"/>
          </p:nvPr>
        </p:nvSpPr>
        <p:spPr/>
        <p:txBody>
          <a:bodyPr/>
          <a:lstStyle/>
          <a:p>
            <a:fld id="{1F0E2F8E-4E2F-47C3-9FDF-BFF25DBAF23F}" type="slidenum">
              <a:rPr lang="en-US" smtClean="0"/>
              <a:pPr/>
              <a:t>64</a:t>
            </a:fld>
            <a:endParaRPr lang="en-US"/>
          </a:p>
        </p:txBody>
      </p:sp>
    </p:spTree>
    <p:extLst>
      <p:ext uri="{BB962C8B-B14F-4D97-AF65-F5344CB8AC3E}">
        <p14:creationId xmlns:p14="http://schemas.microsoft.com/office/powerpoint/2010/main" val="7662431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938A5-6427-4B65-A599-0B465E2B80B2}" type="slidenum">
              <a:rPr lang="en-US" altLang="en-US" smtClean="0"/>
              <a:pPr>
                <a:spcBef>
                  <a:spcPct val="0"/>
                </a:spcBef>
              </a:pPr>
              <a:t>65</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the local level, once a good intervention design is in place, the next step is to focus on the operational infrastructure.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Critical to the development of the learning supports component is the need to have an administrative leader who is motivated and has the time needed to devote to this work. They must have clear responsibilities for development of this component and accountability for this work.</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To back up this leader, there needs to be a team that moves the work forward. Typically, the core of the team includes student and learning support staff at any level.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That team needs to be able to establish work groups to deal with priorities for any given year. Work groups could be very small but must have clear goals and timelines for their work to ensure it gets done.</a:t>
            </a:r>
          </a:p>
        </p:txBody>
      </p:sp>
    </p:spTree>
    <p:extLst>
      <p:ext uri="{BB962C8B-B14F-4D97-AF65-F5344CB8AC3E}">
        <p14:creationId xmlns:p14="http://schemas.microsoft.com/office/powerpoint/2010/main" val="35840064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05C460-D5C4-4EF2-8A75-FCD3D9E73D1A}" type="slidenum">
              <a:rPr lang="en-US" altLang="en-US" smtClean="0"/>
              <a:pPr>
                <a:spcBef>
                  <a:spcPct val="0"/>
                </a:spcBef>
              </a:pPr>
              <a:t>66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When we present the need for a Learning Supports Leadership Team, some folks respond: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already have teams focused on student supports.’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What they usually are referring to is their case-oriented teams focused on specific individuals and discrete services (e.g., often labeled as indicated in the slide).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contrast, we explain that a Learning Supports Leadership Team focuses on how existing resources can be used to develop a unified and comprehensive system of learning supports. (As indicated, such a team has been designated by various labels.)”</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400429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02D0AD-7492-48CF-BCFE-EC8F617F45A0}" type="slidenum">
              <a:rPr lang="en-US" altLang="en-US" smtClean="0"/>
              <a:pPr>
                <a:spcBef>
                  <a:spcPct val="0"/>
                </a:spcBef>
              </a:pPr>
              <a:t>67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 can be seen here, because they differ in their focus, case-oriented and resource-oriented teams have very different functions and tasks to accomplish.</a:t>
            </a:r>
          </a:p>
          <a:p>
            <a:pPr eaLnBrk="1" hangingPunct="1"/>
            <a:endParaRPr lang="en-US" altLang="en-US" dirty="0">
              <a:latin typeface="Arial" panose="020B0604020202020204" pitchFamily="34" charset="0"/>
            </a:endParaRPr>
          </a:p>
          <a:p>
            <a:r>
              <a:rPr lang="en-US" altLang="en-US" dirty="0">
                <a:latin typeface="Arial" panose="020B0604020202020204" pitchFamily="34" charset="0"/>
              </a:rPr>
              <a:t>Currently, student support and other school staff are mainly involved in functions that address individual student problems. Such staff, however, generally are not regularly involved in functions needed to pursue overall cohesion and ongoing development of a student and learning support system or in processes designed to ensure that such a system is fully integrated into school improvement policy and planning. </a:t>
            </a:r>
          </a:p>
          <a:p>
            <a:endParaRPr lang="en-US" altLang="en-US" dirty="0">
              <a:latin typeface="Arial" panose="020B0604020202020204" pitchFamily="34" charset="0"/>
            </a:endParaRPr>
          </a:p>
          <a:p>
            <a:pPr eaLnBrk="1" hangingPunct="1"/>
            <a:r>
              <a:rPr lang="en-US" altLang="en-US" dirty="0">
                <a:latin typeface="Arial" panose="020B0604020202020204" pitchFamily="34" charset="0"/>
              </a:rPr>
              <a:t>What we see when the functions of a Learning Supports Leadership Team are pursued at a school, major progress is made in unifying and, over time, developing a comprehensive learning supports system.</a:t>
            </a:r>
          </a:p>
          <a:p>
            <a:endParaRPr lang="en-US" altLang="en-US" dirty="0">
              <a:latin typeface="Arial" panose="020B0604020202020204" pitchFamily="34" charset="0"/>
            </a:endParaRPr>
          </a:p>
          <a:p>
            <a:r>
              <a:rPr lang="en-US" altLang="en-US" dirty="0">
                <a:latin typeface="Arial" panose="020B0604020202020204" pitchFamily="34" charset="0"/>
              </a:rPr>
              <a:t>The difference between the functions is highlighted by two metaphors that guide efforts to help students. </a:t>
            </a:r>
          </a:p>
          <a:p>
            <a:endParaRPr lang="en-US" altLang="en-US" dirty="0">
              <a:latin typeface="Arial" panose="020B0604020202020204" pitchFamily="34" charset="0"/>
            </a:endParaRPr>
          </a:p>
          <a:p>
            <a:r>
              <a:rPr lang="en-US" altLang="en-US" dirty="0">
                <a:latin typeface="Arial" panose="020B0604020202020204" pitchFamily="34" charset="0"/>
              </a:rPr>
              <a:t>This starfish metaphor applies here – where the starfish is stranded on the shore and someone throws it back into the sea. The point of the story is that the action made a difference for that one starfish – just as a team focused on individual students can make a difference for those individuals.</a:t>
            </a:r>
          </a:p>
          <a:p>
            <a:endParaRPr lang="en-US" altLang="en-US" dirty="0">
              <a:latin typeface="Arial" panose="020B0604020202020204" pitchFamily="34" charset="0"/>
            </a:endParaRPr>
          </a:p>
          <a:p>
            <a:r>
              <a:rPr lang="en-US" altLang="en-US" dirty="0">
                <a:latin typeface="Arial" panose="020B0604020202020204" pitchFamily="34" charset="0"/>
              </a:rPr>
              <a:t>The other metaphor is symbolized by the image of the old wooden bridge: This is the story of a child floating in the stream calling for help. Someone from the group quickly dives in to save the child, but then there’s another and yet another child. Someone from the group runs upstream to find where the children are falling in to prevent it from happening again and again.</a:t>
            </a:r>
          </a:p>
          <a:p>
            <a:r>
              <a:rPr lang="en-US" altLang="en-US" dirty="0">
                <a:latin typeface="Arial" panose="020B0604020202020204" pitchFamily="34" charset="0"/>
              </a:rPr>
              <a:t>  </a:t>
            </a:r>
          </a:p>
          <a:p>
            <a:r>
              <a:rPr lang="en-US" altLang="en-US" dirty="0">
                <a:latin typeface="Arial" panose="020B0604020202020204" pitchFamily="34" charset="0"/>
              </a:rPr>
              <a:t>A learning supports leadership team does this type of work. As you can see from the list of functions, they focus on the system of supports rather than the individuals who receive the supports. </a:t>
            </a:r>
          </a:p>
        </p:txBody>
      </p:sp>
    </p:spTree>
    <p:extLst>
      <p:ext uri="{BB962C8B-B14F-4D97-AF65-F5344CB8AC3E}">
        <p14:creationId xmlns:p14="http://schemas.microsoft.com/office/powerpoint/2010/main" val="19533442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F8F74A-88FA-4BDF-AFEC-1EC1CAABB983}" type="slidenum">
              <a:rPr lang="en-US" altLang="en-US" smtClean="0"/>
              <a:pPr>
                <a:spcBef>
                  <a:spcPct val="0"/>
                </a:spcBef>
              </a:pPr>
              <a:t>68</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altLang="en-US" dirty="0">
                <a:latin typeface="Arial" panose="020B0604020202020204" pitchFamily="34" charset="0"/>
              </a:rPr>
              <a:t>At each level, 1-2 reps from each school in the feeder pattern or family of schools can be pulled into “a Learning Supports Leadership </a:t>
            </a:r>
            <a:r>
              <a:rPr lang="en-US" altLang="en-US" i="1" dirty="0">
                <a:latin typeface="Arial" panose="020B0604020202020204" pitchFamily="34" charset="0"/>
              </a:rPr>
              <a:t>Council”</a:t>
            </a:r>
            <a:r>
              <a:rPr lang="en-US" altLang="en-US" dirty="0">
                <a:latin typeface="Arial" panose="020B0604020202020204" pitchFamily="34" charset="0"/>
              </a:rPr>
              <a:t>. </a:t>
            </a:r>
          </a:p>
          <a:p>
            <a:endParaRPr lang="en-US" altLang="en-US" dirty="0">
              <a:latin typeface="Arial" panose="020B0604020202020204" pitchFamily="34" charset="0"/>
            </a:endParaRPr>
          </a:p>
          <a:p>
            <a:r>
              <a:rPr lang="en-US" altLang="en-US" dirty="0">
                <a:latin typeface="Arial" panose="020B0604020202020204" pitchFamily="34" charset="0"/>
              </a:rPr>
              <a:t>It provides a leadership mechanism focused on integrating the efforts of high schools and their feeder middle and elementary schools to help ensure cohesive and equitable deployment of resources and enhance the pooling of resources to reduce costs.</a:t>
            </a:r>
          </a:p>
          <a:p>
            <a:endParaRPr lang="en-US" altLang="en-US" dirty="0">
              <a:latin typeface="Arial" panose="020B0604020202020204" pitchFamily="34" charset="0"/>
            </a:endParaRPr>
          </a:p>
          <a:p>
            <a:r>
              <a:rPr lang="en-US" altLang="en-US" dirty="0">
                <a:latin typeface="Arial" panose="020B0604020202020204" pitchFamily="34" charset="0"/>
              </a:rPr>
              <a:t>A council generally meets about once a month to help </a:t>
            </a:r>
          </a:p>
          <a:p>
            <a:r>
              <a:rPr lang="en-US" altLang="en-US" dirty="0">
                <a:latin typeface="Arial" panose="020B0604020202020204" pitchFamily="34" charset="0"/>
              </a:rPr>
              <a:t>a) coordinate and integrate programs serving multiple schools, </a:t>
            </a:r>
          </a:p>
          <a:p>
            <a:r>
              <a:rPr lang="en-US" altLang="en-US" dirty="0">
                <a:latin typeface="Arial" panose="020B0604020202020204" pitchFamily="34" charset="0"/>
              </a:rPr>
              <a:t>b) identify and meet common needs with respect to guidelines and staff development,  </a:t>
            </a:r>
          </a:p>
          <a:p>
            <a:r>
              <a:rPr lang="en-US" altLang="en-US" dirty="0">
                <a:latin typeface="Arial" panose="020B0604020202020204" pitchFamily="34" charset="0"/>
              </a:rPr>
              <a:t>c) create linkages and collaborations among schools and with community agencies, and </a:t>
            </a:r>
          </a:p>
          <a:p>
            <a:r>
              <a:rPr lang="en-US" altLang="en-US" dirty="0">
                <a:latin typeface="Arial" panose="020B0604020202020204" pitchFamily="34" charset="0"/>
              </a:rPr>
              <a:t>d) ensure quality improvement across sites. </a:t>
            </a:r>
          </a:p>
          <a:p>
            <a:endParaRPr lang="en-US" altLang="en-US" dirty="0">
              <a:latin typeface="Arial" panose="020B0604020202020204" pitchFamily="34" charset="0"/>
            </a:endParaRPr>
          </a:p>
          <a:p>
            <a:r>
              <a:rPr lang="en-US" altLang="en-US" dirty="0">
                <a:latin typeface="Arial" panose="020B0604020202020204" pitchFamily="34" charset="0"/>
              </a:rPr>
              <a:t>Particular attention is paid to overlapping concerns related to intervening with students and their families and  connecting with community resources.</a:t>
            </a:r>
          </a:p>
          <a:p>
            <a:endParaRPr lang="en-US" altLang="en-US" dirty="0">
              <a:latin typeface="Arial" panose="020B0604020202020204" pitchFamily="34" charset="0"/>
            </a:endParaRPr>
          </a:p>
          <a:p>
            <a:r>
              <a:rPr lang="en-US" altLang="en-US" dirty="0">
                <a:latin typeface="Arial" panose="020B0604020202020204" pitchFamily="34" charset="0"/>
              </a:rPr>
              <a:t>For instance, families often have children enrolled at all three levels of schooling. Some of these families have a child in trouble at each level. When this is the case in most schools, each school tends to intervene with the family separately. This, of  course, is not cost effective and usually is not a good intervention approach. The council can work out processes that enable a coordinated strategy.</a:t>
            </a:r>
          </a:p>
          <a:p>
            <a:endParaRPr lang="en-US" altLang="en-US" dirty="0">
              <a:latin typeface="Arial" panose="020B0604020202020204" pitchFamily="34" charset="0"/>
            </a:endParaRPr>
          </a:p>
          <a:p>
            <a:r>
              <a:rPr lang="en-US" altLang="en-US" dirty="0">
                <a:latin typeface="Arial" panose="020B0604020202020204" pitchFamily="34" charset="0"/>
              </a:rPr>
              <a:t>With respect to connecting with community resources, multi-site teams are especially attractive to community agencies that often don’t have the time or personnel to make independent arrangements with every school. In this last regard, the council can play a special role in community outreach both to create formal working relationships and make sure that all participating schools have equitable access to such resources.”</a:t>
            </a:r>
          </a:p>
          <a:p>
            <a:endParaRPr lang="en-US" altLang="en-US" dirty="0">
              <a:latin typeface="Arial" panose="020B0604020202020204" pitchFamily="34" charset="0"/>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471989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4ABE3-AE34-4F4F-90DD-8CB8BCF9184E}" type="slidenum">
              <a:rPr lang="en-US" altLang="en-US" smtClean="0"/>
              <a:pPr>
                <a:spcBef>
                  <a:spcPct val="0"/>
                </a:spcBef>
              </a:pPr>
              <a:t>69</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When there is more than one feeder pattern or family of schools in a district, members from their respective councils can come together to talk about district level needs. By building the infrastructure from the school outward, the point is to be certain that councils and district infrastructure are designed to be equitable for each school.</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 an outgrowth of the school teams, the Learning Supports Leadership </a:t>
            </a:r>
            <a:r>
              <a:rPr lang="en-US" altLang="en-US" i="1" dirty="0">
                <a:latin typeface="Arial" panose="020B0604020202020204" pitchFamily="34" charset="0"/>
              </a:rPr>
              <a:t>Councils </a:t>
            </a:r>
            <a:r>
              <a:rPr lang="en-US" altLang="en-US" dirty="0">
                <a:latin typeface="Arial" panose="020B0604020202020204" pitchFamily="34" charset="0"/>
              </a:rPr>
              <a:t>are well positioned to inform the district management and governance bodies about </a:t>
            </a:r>
          </a:p>
          <a:p>
            <a:pPr eaLnBrk="1" hangingPunct="1"/>
            <a:r>
              <a:rPr lang="en-US" altLang="en-US" dirty="0">
                <a:latin typeface="Arial" panose="020B0604020202020204" pitchFamily="34" charset="0"/>
              </a:rPr>
              <a:t>&gt;how schools are addressing barriers to learning and teaching, </a:t>
            </a:r>
          </a:p>
          <a:p>
            <a:pPr eaLnBrk="1" hangingPunct="1"/>
            <a:r>
              <a:rPr lang="en-US" altLang="en-US" dirty="0">
                <a:latin typeface="Arial" panose="020B0604020202020204" pitchFamily="34" charset="0"/>
              </a:rPr>
              <a:t>&gt;where each is in the process of system development, </a:t>
            </a:r>
          </a:p>
          <a:p>
            <a:pPr eaLnBrk="1" hangingPunct="1"/>
            <a:r>
              <a:rPr lang="en-US" altLang="en-US" dirty="0">
                <a:latin typeface="Arial" panose="020B0604020202020204" pitchFamily="34" charset="0"/>
              </a:rPr>
              <a:t>&gt;what major gaps exist, </a:t>
            </a:r>
          </a:p>
          <a:p>
            <a:pPr eaLnBrk="1" hangingPunct="1"/>
            <a:r>
              <a:rPr lang="en-US" altLang="en-US" dirty="0">
                <a:latin typeface="Arial" panose="020B0604020202020204" pitchFamily="34" charset="0"/>
              </a:rPr>
              <a:t>&gt;school and feeder pattern priorities for moving forward, and </a:t>
            </a:r>
          </a:p>
          <a:p>
            <a:pPr eaLnBrk="1" hangingPunct="1"/>
            <a:r>
              <a:rPr lang="en-US" altLang="en-US" dirty="0">
                <a:latin typeface="Arial" panose="020B0604020202020204" pitchFamily="34" charset="0"/>
              </a:rPr>
              <a:t>&gt;what capacity building supports are needed.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Such information is fundamental to district strategic planning for school improvement.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information also positions the district to interface with community agencies and resources in ways that enhance formal working relationships and that increase equitable access for all schools.”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536512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5 minutes or so for participants to make notes on potential team membership/roles to be filled.</a:t>
            </a:r>
          </a:p>
        </p:txBody>
      </p:sp>
      <p:sp>
        <p:nvSpPr>
          <p:cNvPr id="4" name="Slide Number Placeholder 3"/>
          <p:cNvSpPr>
            <a:spLocks noGrp="1"/>
          </p:cNvSpPr>
          <p:nvPr>
            <p:ph type="sldNum" sz="quarter" idx="10"/>
          </p:nvPr>
        </p:nvSpPr>
        <p:spPr/>
        <p:txBody>
          <a:bodyPr/>
          <a:lstStyle/>
          <a:p>
            <a:fld id="{1F0E2F8E-4E2F-47C3-9FDF-BFF25DBAF23F}" type="slidenum">
              <a:rPr lang="en-US" smtClean="0"/>
              <a:pPr/>
              <a:t>70</a:t>
            </a:fld>
            <a:endParaRPr lang="en-US"/>
          </a:p>
        </p:txBody>
      </p:sp>
    </p:spTree>
    <p:extLst>
      <p:ext uri="{BB962C8B-B14F-4D97-AF65-F5344CB8AC3E}">
        <p14:creationId xmlns:p14="http://schemas.microsoft.com/office/powerpoint/2010/main" val="16119827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much of the initial work done in Iowa occurred at the state level. Some of the following slides are more generalized than they might be for an individual district.</a:t>
            </a:r>
          </a:p>
        </p:txBody>
      </p:sp>
      <p:sp>
        <p:nvSpPr>
          <p:cNvPr id="4" name="Slide Number Placeholder 3"/>
          <p:cNvSpPr>
            <a:spLocks noGrp="1"/>
          </p:cNvSpPr>
          <p:nvPr>
            <p:ph type="sldNum" sz="quarter" idx="5"/>
          </p:nvPr>
        </p:nvSpPr>
        <p:spPr/>
        <p:txBody>
          <a:bodyPr/>
          <a:lstStyle/>
          <a:p>
            <a:fld id="{1F0E2F8E-4E2F-47C3-9FDF-BFF25DBAF23F}" type="slidenum">
              <a:rPr lang="en-US" smtClean="0"/>
              <a:pPr/>
              <a:t>71</a:t>
            </a:fld>
            <a:endParaRPr lang="en-US"/>
          </a:p>
        </p:txBody>
      </p:sp>
    </p:spTree>
    <p:extLst>
      <p:ext uri="{BB962C8B-B14F-4D97-AF65-F5344CB8AC3E}">
        <p14:creationId xmlns:p14="http://schemas.microsoft.com/office/powerpoint/2010/main" val="323783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drive this point home, the following set of slides include academic trend data from both our states, Connecticut and Iowa. The first slides from Connecticut show reading and math data from 1991 through 2017 compared to national public schools. </a:t>
            </a:r>
          </a:p>
          <a:p>
            <a:endParaRPr lang="en-US" dirty="0"/>
          </a:p>
          <a:p>
            <a:r>
              <a:rPr lang="en-US" dirty="0"/>
              <a:t>We’ll move quickly through these slides. As we do, note the trends over time.</a:t>
            </a:r>
          </a:p>
          <a:p>
            <a:endParaRPr lang="en-US" dirty="0"/>
          </a:p>
          <a:p>
            <a:r>
              <a:rPr lang="en-US" dirty="0"/>
              <a:t>Here is 4</a:t>
            </a:r>
            <a:r>
              <a:rPr lang="en-US" baseline="30000" dirty="0"/>
              <a:t>th</a:t>
            </a:r>
            <a:r>
              <a:rPr lang="en-US" dirty="0"/>
              <a:t> grade reading.</a:t>
            </a:r>
          </a:p>
        </p:txBody>
      </p:sp>
      <p:sp>
        <p:nvSpPr>
          <p:cNvPr id="4" name="Slide Number Placeholder 3"/>
          <p:cNvSpPr>
            <a:spLocks noGrp="1"/>
          </p:cNvSpPr>
          <p:nvPr>
            <p:ph type="sldNum" sz="quarter" idx="10"/>
          </p:nvPr>
        </p:nvSpPr>
        <p:spPr/>
        <p:txBody>
          <a:bodyPr/>
          <a:lstStyle/>
          <a:p>
            <a:fld id="{1F0E2F8E-4E2F-47C3-9FDF-BFF25DBAF23F}" type="slidenum">
              <a:rPr lang="en-US" smtClean="0"/>
              <a:pPr/>
              <a:t>8</a:t>
            </a:fld>
            <a:endParaRPr lang="en-US"/>
          </a:p>
        </p:txBody>
      </p:sp>
    </p:spTree>
    <p:extLst>
      <p:ext uri="{BB962C8B-B14F-4D97-AF65-F5344CB8AC3E}">
        <p14:creationId xmlns:p14="http://schemas.microsoft.com/office/powerpoint/2010/main" val="30400971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looked at the data and tried to find the story behind those students that were not achieving. But we also kept in mind that there were lots of students that were meeting performance indicators but were, perhaps, struggling to do so. We knew that whatever worked for those students who were not meeting standards could also work to enhance performance for all students.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72</a:t>
            </a:fld>
            <a:endParaRPr lang="en-US"/>
          </a:p>
        </p:txBody>
      </p:sp>
    </p:spTree>
    <p:extLst>
      <p:ext uri="{BB962C8B-B14F-4D97-AF65-F5344CB8AC3E}">
        <p14:creationId xmlns:p14="http://schemas.microsoft.com/office/powerpoint/2010/main" val="1818512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CB211-AC77-46EF-AA1B-FC9CC339FFA5}" type="slidenum">
              <a:rPr lang="en-US"/>
              <a:pPr/>
              <a:t>73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lnSpc>
                <a:spcPct val="160000"/>
              </a:lnSpc>
            </a:pPr>
            <a:r>
              <a:rPr lang="en-US" sz="1200" dirty="0">
                <a:latin typeface="+mn-lt"/>
              </a:rPr>
              <a:t>The question becomes -</a:t>
            </a:r>
          </a:p>
          <a:p>
            <a:pPr algn="ctr">
              <a:lnSpc>
                <a:spcPct val="160000"/>
              </a:lnSpc>
            </a:pPr>
            <a:r>
              <a:rPr lang="en-US" sz="1200" dirty="0">
                <a:latin typeface="+mn-lt"/>
              </a:rPr>
              <a:t>Read the above question</a:t>
            </a:r>
          </a:p>
          <a:p>
            <a:pPr>
              <a:lnSpc>
                <a:spcPct val="160000"/>
              </a:lnSpc>
            </a:pPr>
            <a:r>
              <a:rPr lang="en-US" sz="1200" dirty="0">
                <a:latin typeface="+mn-lt"/>
              </a:rPr>
              <a:t>This was the question that was originally posed that formed the basis of the design for Learning Supports in Iowa.</a:t>
            </a:r>
          </a:p>
        </p:txBody>
      </p:sp>
    </p:spTree>
    <p:extLst>
      <p:ext uri="{BB962C8B-B14F-4D97-AF65-F5344CB8AC3E}">
        <p14:creationId xmlns:p14="http://schemas.microsoft.com/office/powerpoint/2010/main" val="13042174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looked at research on school attachment and found this.</a:t>
            </a:r>
          </a:p>
          <a:p>
            <a:endParaRPr lang="en-US" dirty="0"/>
          </a:p>
          <a:p>
            <a:r>
              <a:rPr lang="en-US" dirty="0"/>
              <a:t>When students are connected to school, attendance goes up, academic performance improves, school completion rates improve and incidents of fighting, bullying, or vandalism go down. So, we studied the types of activities or supports that helped to connect students to school and then looked at Iowa data on school connectedness.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74</a:t>
            </a:fld>
            <a:endParaRPr lang="en-US"/>
          </a:p>
        </p:txBody>
      </p:sp>
    </p:spTree>
    <p:extLst>
      <p:ext uri="{BB962C8B-B14F-4D97-AF65-F5344CB8AC3E}">
        <p14:creationId xmlns:p14="http://schemas.microsoft.com/office/powerpoint/2010/main" val="1360025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64856-EF70-4E34-8A1E-E5623660E834}" type="slidenum">
              <a:rPr lang="en-US"/>
              <a:pPr/>
              <a:t>75</a:t>
            </a:fld>
            <a:endParaRPr lang="en-US"/>
          </a:p>
        </p:txBody>
      </p:sp>
      <p:sp>
        <p:nvSpPr>
          <p:cNvPr id="73730" name="Rectangle 2"/>
          <p:cNvSpPr>
            <a:spLocks noGrp="1" noRot="1" noChangeAspect="1" noChangeArrowheads="1" noTextEdit="1"/>
          </p:cNvSpPr>
          <p:nvPr>
            <p:ph type="sldImg"/>
          </p:nvPr>
        </p:nvSpPr>
        <p:spPr>
          <a:xfrm>
            <a:off x="1144588" y="685800"/>
            <a:ext cx="4572000" cy="3429000"/>
          </a:xfrm>
          <a:ln/>
        </p:spPr>
      </p:sp>
      <p:sp>
        <p:nvSpPr>
          <p:cNvPr id="73731" name="Rectangle 3"/>
          <p:cNvSpPr>
            <a:spLocks noGrp="1" noChangeArrowheads="1"/>
          </p:cNvSpPr>
          <p:nvPr>
            <p:ph type="body" idx="1"/>
          </p:nvPr>
        </p:nvSpPr>
        <p:spPr/>
        <p:txBody>
          <a:bodyPr/>
          <a:lstStyle/>
          <a:p>
            <a:pPr>
              <a:lnSpc>
                <a:spcPct val="150000"/>
              </a:lnSpc>
            </a:pPr>
            <a:r>
              <a:rPr lang="en-US" sz="1200" b="0" dirty="0">
                <a:latin typeface="+mj-lt"/>
              </a:rPr>
              <a:t>We used existing data that were available to us from the Iowa Youth Survey. This construct was made of four items listed at the bottom of the slide: I care about my school, I try to do my best in school, I plan to finish high school, and I do the homework that is assigned. The dark color represent 6</a:t>
            </a:r>
            <a:r>
              <a:rPr lang="en-US" sz="1200" b="0" baseline="30000" dirty="0">
                <a:latin typeface="+mj-lt"/>
              </a:rPr>
              <a:t>th</a:t>
            </a:r>
            <a:r>
              <a:rPr lang="en-US" sz="1200" b="0" dirty="0">
                <a:latin typeface="+mj-lt"/>
              </a:rPr>
              <a:t> grade responses, the yellow represents 8</a:t>
            </a:r>
            <a:r>
              <a:rPr lang="en-US" sz="1200" b="0" baseline="30000" dirty="0">
                <a:latin typeface="+mj-lt"/>
              </a:rPr>
              <a:t>th</a:t>
            </a:r>
            <a:r>
              <a:rPr lang="en-US" sz="1200" b="0" dirty="0">
                <a:latin typeface="+mj-lt"/>
              </a:rPr>
              <a:t> grade responses and the brown 11</a:t>
            </a:r>
            <a:r>
              <a:rPr lang="en-US" sz="1200" b="0" baseline="30000" dirty="0">
                <a:latin typeface="+mj-lt"/>
              </a:rPr>
              <a:t>th</a:t>
            </a:r>
            <a:r>
              <a:rPr lang="en-US" sz="1200" b="0" dirty="0">
                <a:latin typeface="+mj-lt"/>
              </a:rPr>
              <a:t> grade responses. Ironically, student performance in math and reading paralleled these data.</a:t>
            </a:r>
          </a:p>
          <a:p>
            <a:pPr>
              <a:lnSpc>
                <a:spcPct val="150000"/>
              </a:lnSpc>
            </a:pPr>
            <a:endParaRPr lang="en-US" sz="1200" b="0" dirty="0">
              <a:latin typeface="+mj-lt"/>
            </a:endParaRPr>
          </a:p>
          <a:p>
            <a:pPr>
              <a:lnSpc>
                <a:spcPct val="150000"/>
              </a:lnSpc>
            </a:pPr>
            <a:r>
              <a:rPr lang="en-US" sz="1200" b="0" dirty="0">
                <a:latin typeface="+mj-lt"/>
              </a:rPr>
              <a:t>So the task became, what interventions can schools employ to reconnect students to school and ultimately improve student performance.</a:t>
            </a:r>
          </a:p>
        </p:txBody>
      </p:sp>
    </p:spTree>
    <p:extLst>
      <p:ext uri="{BB962C8B-B14F-4D97-AF65-F5344CB8AC3E}">
        <p14:creationId xmlns:p14="http://schemas.microsoft.com/office/powerpoint/2010/main" val="29054340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0BFC8-8D57-4532-AB19-CA86D0FEE389}" type="slidenum">
              <a:rPr lang="en-US"/>
              <a:pPr/>
              <a:t>76</a:t>
            </a:fld>
            <a:endParaRPr lang="en-US"/>
          </a:p>
        </p:txBody>
      </p:sp>
      <p:sp>
        <p:nvSpPr>
          <p:cNvPr id="63490" name="Rectangle 2"/>
          <p:cNvSpPr>
            <a:spLocks noGrp="1" noRot="1" noChangeAspect="1" noChangeArrowheads="1" noTextEdit="1"/>
          </p:cNvSpPr>
          <p:nvPr>
            <p:ph type="sldImg"/>
          </p:nvPr>
        </p:nvSpPr>
        <p:spPr>
          <a:xfrm>
            <a:off x="1144588" y="685800"/>
            <a:ext cx="4572000" cy="3429000"/>
          </a:xfrm>
          <a:ln/>
        </p:spPr>
      </p:sp>
      <p:sp>
        <p:nvSpPr>
          <p:cNvPr id="63491" name="Rectangle 3"/>
          <p:cNvSpPr>
            <a:spLocks noGrp="1" noChangeArrowheads="1"/>
          </p:cNvSpPr>
          <p:nvPr>
            <p:ph type="body" idx="1"/>
          </p:nvPr>
        </p:nvSpPr>
        <p:spPr>
          <a:xfrm>
            <a:off x="838200" y="4343400"/>
            <a:ext cx="5029200" cy="4114800"/>
          </a:xfrm>
        </p:spPr>
        <p:txBody>
          <a:bodyPr/>
          <a:lstStyle/>
          <a:p>
            <a:r>
              <a:rPr lang="en-US" sz="1200" b="0" dirty="0">
                <a:latin typeface="+mn-lt"/>
              </a:rPr>
              <a:t>We also looked at relationships among staff and students. The research underscores the connection between students’ relationships with adults and the probability that they will succeed in school.</a:t>
            </a:r>
          </a:p>
          <a:p>
            <a:endParaRPr lang="en-US" sz="1200" b="0" dirty="0">
              <a:latin typeface="+mn-lt"/>
            </a:endParaRPr>
          </a:p>
          <a:p>
            <a:r>
              <a:rPr lang="en-US" sz="1200" b="0" dirty="0">
                <a:latin typeface="+mn-lt"/>
              </a:rPr>
              <a:t>Note the major jump between 0 and 1,</a:t>
            </a:r>
          </a:p>
          <a:p>
            <a:endParaRPr lang="en-US" sz="1200" b="0" dirty="0">
              <a:latin typeface="+mn-lt"/>
            </a:endParaRPr>
          </a:p>
          <a:p>
            <a:r>
              <a:rPr lang="en-US" sz="1200" b="0" dirty="0">
                <a:latin typeface="+mn-lt"/>
              </a:rPr>
              <a:t>This is why you hear stressed the importance of students having one strong relationship with an adult other than his/her parent.</a:t>
            </a:r>
          </a:p>
        </p:txBody>
      </p:sp>
    </p:spTree>
    <p:extLst>
      <p:ext uri="{BB962C8B-B14F-4D97-AF65-F5344CB8AC3E}">
        <p14:creationId xmlns:p14="http://schemas.microsoft.com/office/powerpoint/2010/main" val="20191590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1509A-0A6A-4C1C-918B-FE41E1594859}" type="slidenum">
              <a:rPr lang="en-US"/>
              <a:pPr/>
              <a:t>77</a:t>
            </a:fld>
            <a:endParaRPr lang="en-US"/>
          </a:p>
        </p:txBody>
      </p:sp>
      <p:sp>
        <p:nvSpPr>
          <p:cNvPr id="65538" name="Rectangle 2"/>
          <p:cNvSpPr>
            <a:spLocks noGrp="1" noRot="1" noChangeAspect="1" noChangeArrowheads="1" noTextEdit="1"/>
          </p:cNvSpPr>
          <p:nvPr>
            <p:ph type="sldImg"/>
          </p:nvPr>
        </p:nvSpPr>
        <p:spPr>
          <a:xfrm>
            <a:off x="1144588" y="685800"/>
            <a:ext cx="4572000" cy="3429000"/>
          </a:xfrm>
          <a:ln/>
        </p:spPr>
      </p:sp>
      <p:sp>
        <p:nvSpPr>
          <p:cNvPr id="65539" name="Rectangle 3"/>
          <p:cNvSpPr>
            <a:spLocks noGrp="1" noChangeArrowheads="1"/>
          </p:cNvSpPr>
          <p:nvPr>
            <p:ph type="body" idx="1"/>
          </p:nvPr>
        </p:nvSpPr>
        <p:spPr/>
        <p:txBody>
          <a:bodyPr>
            <a:normAutofit fontScale="85000" lnSpcReduction="10000"/>
          </a:bodyPr>
          <a:lstStyle/>
          <a:p>
            <a:pPr>
              <a:lnSpc>
                <a:spcPct val="150000"/>
              </a:lnSpc>
            </a:pPr>
            <a:r>
              <a:rPr lang="en-US" sz="1800" b="0" dirty="0">
                <a:latin typeface="Arial Black" pitchFamily="34" charset="0"/>
              </a:rPr>
              <a:t>This construct from the Iowa Youth Survey shows the levels of supports students report getting from their teachers. (Read the items at the bottom of the slide.) Again, the 6</a:t>
            </a:r>
            <a:r>
              <a:rPr lang="en-US" sz="1800" b="0" baseline="30000" dirty="0">
                <a:latin typeface="Arial Black" pitchFamily="34" charset="0"/>
              </a:rPr>
              <a:t>th</a:t>
            </a:r>
            <a:r>
              <a:rPr lang="en-US" sz="1800" b="0" dirty="0">
                <a:latin typeface="Arial Black" pitchFamily="34" charset="0"/>
              </a:rPr>
              <a:t> grade responses are highest – probably because they have fewer teacher than 8</a:t>
            </a:r>
            <a:r>
              <a:rPr lang="en-US" sz="1800" b="0" baseline="30000" dirty="0">
                <a:latin typeface="Arial Black" pitchFamily="34" charset="0"/>
              </a:rPr>
              <a:t>th</a:t>
            </a:r>
            <a:r>
              <a:rPr lang="en-US" sz="1800" b="0" dirty="0">
                <a:latin typeface="Arial Black" pitchFamily="34" charset="0"/>
              </a:rPr>
              <a:t> or 11</a:t>
            </a:r>
            <a:r>
              <a:rPr lang="en-US" sz="1800" b="0" baseline="30000" dirty="0">
                <a:latin typeface="Arial Black" pitchFamily="34" charset="0"/>
              </a:rPr>
              <a:t>th</a:t>
            </a:r>
            <a:r>
              <a:rPr lang="en-US" sz="1800" b="0" dirty="0">
                <a:latin typeface="Arial Black" pitchFamily="34" charset="0"/>
              </a:rPr>
              <a:t> graders. And, the feeling of staff support for student learning declines with age.</a:t>
            </a:r>
          </a:p>
          <a:p>
            <a:pPr>
              <a:lnSpc>
                <a:spcPct val="150000"/>
              </a:lnSpc>
            </a:pPr>
            <a:endParaRPr lang="en-US" sz="1800" b="0" dirty="0">
              <a:latin typeface="Arial Black" pitchFamily="34" charset="0"/>
            </a:endParaRPr>
          </a:p>
          <a:p>
            <a:pPr>
              <a:lnSpc>
                <a:spcPct val="150000"/>
              </a:lnSpc>
            </a:pPr>
            <a:r>
              <a:rPr lang="en-US" sz="1800" b="0" dirty="0">
                <a:latin typeface="Arial Black" pitchFamily="34" charset="0"/>
              </a:rPr>
              <a:t>Overall, there was some growth over time but not nearly enough to say that Iowa students were improving thanks to feeling supported by staff.</a:t>
            </a:r>
          </a:p>
        </p:txBody>
      </p:sp>
    </p:spTree>
    <p:extLst>
      <p:ext uri="{BB962C8B-B14F-4D97-AF65-F5344CB8AC3E}">
        <p14:creationId xmlns:p14="http://schemas.microsoft.com/office/powerpoint/2010/main" val="30272237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what we did with this more generalized information.</a:t>
            </a:r>
          </a:p>
          <a:p>
            <a:endParaRPr lang="en-US" dirty="0"/>
          </a:p>
          <a:p>
            <a:r>
              <a:rPr lang="en-US" dirty="0"/>
              <a:t>First, we created awareness of the issues and shared our vision for all Iowa students. This is also an important step for schools to take. Readiness and awareness of the need for change is critical to this work.</a:t>
            </a:r>
          </a:p>
          <a:p>
            <a:endParaRPr lang="en-US" dirty="0"/>
          </a:p>
          <a:p>
            <a:r>
              <a:rPr lang="en-US" dirty="0"/>
              <a:t>We continued to research best practices and reviewed existing policies in partnership with the Iowa Association of School Boards. IASB is the entity in the state that provides all districts with guidance on policies and practices.</a:t>
            </a:r>
          </a:p>
          <a:p>
            <a:endParaRPr lang="en-US" dirty="0"/>
          </a:p>
          <a:p>
            <a:r>
              <a:rPr lang="en-US" dirty="0"/>
              <a:t>We used what we learned to develop tools that districts could use to translate their own data and tie their findings to best practices. </a:t>
            </a:r>
          </a:p>
          <a:p>
            <a:endParaRPr lang="en-US" dirty="0"/>
          </a:p>
          <a:p>
            <a:r>
              <a:rPr lang="en-US" dirty="0"/>
              <a:t>Additionally, we conducted workshops on SEL practices, provided technical assistance to help schools understand their data and evaluate their interventions, and offered communication tools that could be used with specific audiences such as parents, board members and school staff.</a:t>
            </a:r>
          </a:p>
        </p:txBody>
      </p:sp>
      <p:sp>
        <p:nvSpPr>
          <p:cNvPr id="4" name="Slide Number Placeholder 3"/>
          <p:cNvSpPr>
            <a:spLocks noGrp="1"/>
          </p:cNvSpPr>
          <p:nvPr>
            <p:ph type="sldNum" sz="quarter" idx="5"/>
          </p:nvPr>
        </p:nvSpPr>
        <p:spPr/>
        <p:txBody>
          <a:bodyPr/>
          <a:lstStyle/>
          <a:p>
            <a:fld id="{1F0E2F8E-4E2F-47C3-9FDF-BFF25DBAF23F}" type="slidenum">
              <a:rPr lang="en-US" smtClean="0"/>
              <a:pPr/>
              <a:t>78</a:t>
            </a:fld>
            <a:endParaRPr lang="en-US"/>
          </a:p>
        </p:txBody>
      </p:sp>
    </p:spTree>
    <p:extLst>
      <p:ext uri="{BB962C8B-B14F-4D97-AF65-F5344CB8AC3E}">
        <p14:creationId xmlns:p14="http://schemas.microsoft.com/office/powerpoint/2010/main" val="24442757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8B95D-EC63-4A05-B5EF-D8D480C7BD4D}" type="slidenum">
              <a:rPr lang="en-US"/>
              <a:pPr/>
              <a:t>79</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685800" y="4343400"/>
            <a:ext cx="5486400" cy="4114800"/>
          </a:xfrm>
        </p:spPr>
        <p:txBody>
          <a:bodyPr/>
          <a:lstStyle/>
          <a:p>
            <a:pPr>
              <a:buFontTx/>
              <a:buNone/>
            </a:pPr>
            <a:r>
              <a:rPr kumimoji="1" lang="en-US" dirty="0"/>
              <a:t>The Iowa Collaboration for Youth Development was organized. It consists of all youth and family serving state agencies and organizations. The DE’s efforts in the area of learning supports also influenced these agencies to collaborate and coordinate their efforts since these outcomes or result areas were important to their work as well. </a:t>
            </a:r>
          </a:p>
          <a:p>
            <a:pPr>
              <a:buFontTx/>
              <a:buNone/>
            </a:pPr>
            <a:endParaRPr kumimoji="1" lang="en-US" dirty="0"/>
          </a:p>
          <a:p>
            <a:pPr>
              <a:buFontTx/>
              <a:buChar char="•"/>
            </a:pPr>
            <a:r>
              <a:rPr kumimoji="1" lang="en-US" dirty="0"/>
              <a:t>All state agencies have agreed on these result areas and are working to align programs and resources with these results for Iowa’s children and youth.</a:t>
            </a:r>
          </a:p>
          <a:p>
            <a:endParaRPr kumimoji="1" lang="en-US" dirty="0"/>
          </a:p>
          <a:p>
            <a:pPr>
              <a:buFontTx/>
              <a:buChar char="•"/>
            </a:pPr>
            <a:r>
              <a:rPr kumimoji="1" lang="en-US" dirty="0"/>
              <a:t>Naturally, the DE has a primary interest in the first result area (in green): All children and youth are successful in school.  However, the DE also has an interest in all the remaining areas since they are all inter-related, contribute to each other, and cannot be dealt with discretely.</a:t>
            </a:r>
          </a:p>
          <a:p>
            <a:endParaRPr kumimoji="1" lang="en-US" dirty="0"/>
          </a:p>
          <a:p>
            <a:pPr>
              <a:buFontTx/>
              <a:buChar char="•"/>
            </a:pPr>
            <a:r>
              <a:rPr kumimoji="1" lang="en-US" dirty="0"/>
              <a:t>This framework also aligns and builds upon the results being used for Iowa's early childhood initiative (empowerment), which identifies result areas for children from birth to age five. </a:t>
            </a:r>
          </a:p>
          <a:p>
            <a:pPr>
              <a:buFontTx/>
              <a:buChar char="•"/>
            </a:pPr>
            <a:endParaRPr kumimoji="1" lang="en-US" dirty="0"/>
          </a:p>
        </p:txBody>
      </p:sp>
    </p:spTree>
    <p:extLst>
      <p:ext uri="{BB962C8B-B14F-4D97-AF65-F5344CB8AC3E}">
        <p14:creationId xmlns:p14="http://schemas.microsoft.com/office/powerpoint/2010/main" val="17824258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3 slides are simply the lead results and indicators selected to measure progress toward these results for Iowa youth. What they are is not as important as the idea that these long-term indicators were used to show change over time.</a:t>
            </a:r>
          </a:p>
        </p:txBody>
      </p:sp>
      <p:sp>
        <p:nvSpPr>
          <p:cNvPr id="4" name="Slide Number Placeholder 3"/>
          <p:cNvSpPr>
            <a:spLocks noGrp="1"/>
          </p:cNvSpPr>
          <p:nvPr>
            <p:ph type="sldNum" sz="quarter" idx="10"/>
          </p:nvPr>
        </p:nvSpPr>
        <p:spPr/>
        <p:txBody>
          <a:bodyPr/>
          <a:lstStyle/>
          <a:p>
            <a:fld id="{1F0E2F8E-4E2F-47C3-9FDF-BFF25DBAF23F}" type="slidenum">
              <a:rPr lang="en-US" smtClean="0"/>
              <a:pPr/>
              <a:t>80</a:t>
            </a:fld>
            <a:endParaRPr lang="en-US"/>
          </a:p>
        </p:txBody>
      </p:sp>
    </p:spTree>
    <p:extLst>
      <p:ext uri="{BB962C8B-B14F-4D97-AF65-F5344CB8AC3E}">
        <p14:creationId xmlns:p14="http://schemas.microsoft.com/office/powerpoint/2010/main" val="25345452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result area of “All youth are successful in school” is the main area for the DE, staff recognized that these supporting results and indicators were critical to school success.</a:t>
            </a:r>
          </a:p>
          <a:p>
            <a:endParaRPr lang="en-US" dirty="0"/>
          </a:p>
          <a:p>
            <a:r>
              <a:rPr lang="en-US" dirty="0"/>
              <a:t>Existing data were used to measure these long-term indicators.</a:t>
            </a:r>
          </a:p>
        </p:txBody>
      </p:sp>
      <p:sp>
        <p:nvSpPr>
          <p:cNvPr id="4" name="Slide Number Placeholder 3"/>
          <p:cNvSpPr>
            <a:spLocks noGrp="1"/>
          </p:cNvSpPr>
          <p:nvPr>
            <p:ph type="sldNum" sz="quarter" idx="5"/>
          </p:nvPr>
        </p:nvSpPr>
        <p:spPr/>
        <p:txBody>
          <a:bodyPr/>
          <a:lstStyle/>
          <a:p>
            <a:fld id="{1F0E2F8E-4E2F-47C3-9FDF-BFF25DBAF23F}" type="slidenum">
              <a:rPr lang="en-US" smtClean="0"/>
              <a:pPr/>
              <a:t>81</a:t>
            </a:fld>
            <a:endParaRPr lang="en-US"/>
          </a:p>
        </p:txBody>
      </p:sp>
    </p:spTree>
    <p:extLst>
      <p:ext uri="{BB962C8B-B14F-4D97-AF65-F5344CB8AC3E}">
        <p14:creationId xmlns:p14="http://schemas.microsoft.com/office/powerpoint/2010/main" val="423163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r>
              <a:rPr lang="en-US" baseline="30000" dirty="0"/>
              <a:t>th</a:t>
            </a:r>
            <a:r>
              <a:rPr lang="en-US" dirty="0"/>
              <a:t> Grade Reading – again, note the long-term progress.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9</a:t>
            </a:fld>
            <a:endParaRPr lang="en-US"/>
          </a:p>
        </p:txBody>
      </p:sp>
    </p:spTree>
    <p:extLst>
      <p:ext uri="{BB962C8B-B14F-4D97-AF65-F5344CB8AC3E}">
        <p14:creationId xmlns:p14="http://schemas.microsoft.com/office/powerpoint/2010/main" val="29495012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And…more supporting results and indicators using existing data. </a:t>
            </a:r>
          </a:p>
        </p:txBody>
      </p:sp>
      <p:sp>
        <p:nvSpPr>
          <p:cNvPr id="4" name="Slide Number Placeholder 3"/>
          <p:cNvSpPr>
            <a:spLocks noGrp="1"/>
          </p:cNvSpPr>
          <p:nvPr>
            <p:ph type="sldNum" sz="quarter" idx="5"/>
          </p:nvPr>
        </p:nvSpPr>
        <p:spPr/>
        <p:txBody>
          <a:bodyPr/>
          <a:lstStyle/>
          <a:p>
            <a:fld id="{1F0E2F8E-4E2F-47C3-9FDF-BFF25DBAF23F}" type="slidenum">
              <a:rPr lang="en-US" smtClean="0"/>
              <a:pPr/>
              <a:t>82</a:t>
            </a:fld>
            <a:endParaRPr lang="en-US"/>
          </a:p>
        </p:txBody>
      </p:sp>
    </p:spTree>
    <p:extLst>
      <p:ext uri="{BB962C8B-B14F-4D97-AF65-F5344CB8AC3E}">
        <p14:creationId xmlns:p14="http://schemas.microsoft.com/office/powerpoint/2010/main" val="41909916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analyses that you will do in your district, you will find priorities that need to be studied. This is the job of workgroups.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83</a:t>
            </a:fld>
            <a:endParaRPr lang="en-US"/>
          </a:p>
        </p:txBody>
      </p:sp>
    </p:spTree>
    <p:extLst>
      <p:ext uri="{BB962C8B-B14F-4D97-AF65-F5344CB8AC3E}">
        <p14:creationId xmlns:p14="http://schemas.microsoft.com/office/powerpoint/2010/main" val="36976087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Here are examples of the types of teams we used at the state level as we worked to implement a system of learning supports. I use these by way of examples because I could see a district having similar types of groups.</a:t>
            </a:r>
          </a:p>
          <a:p>
            <a:endParaRPr lang="en-US" dirty="0"/>
          </a:p>
          <a:p>
            <a:r>
              <a:rPr lang="en-US" dirty="0"/>
              <a:t>Starting at the bottom, there is a Data Team. This group included folks with expertise in data analysis and the ability to explain complicated information in a way that I could understand it. They developed tools that schools could use to input and translate their own data into usable information.</a:t>
            </a:r>
          </a:p>
          <a:p>
            <a:endParaRPr lang="en-US" dirty="0"/>
          </a:p>
          <a:p>
            <a:r>
              <a:rPr lang="en-US" dirty="0"/>
              <a:t>The next was the Learning Supports Content Team. Their job was to look at existing supports within the state and work to incorporate them into the comprehensive framework much the way you just did with your own district’s learning supports in the matrix handout. They also looked at the gaps and overlaps and made recommendations to districts on best practices based on their needs.</a:t>
            </a:r>
          </a:p>
          <a:p>
            <a:endParaRPr lang="en-US" dirty="0"/>
          </a:p>
          <a:p>
            <a:r>
              <a:rPr lang="en-US" dirty="0"/>
              <a:t>The infrastructure team was probably one of the most challenging since it required our department to behave differently. Ultimately, the partnerships that were forged in the early 2000s still exist today and, believe it or not, agencies are successfully sharing their limited resources.</a:t>
            </a:r>
          </a:p>
          <a:p>
            <a:endParaRPr lang="en-US" dirty="0"/>
          </a:p>
          <a:p>
            <a:r>
              <a:rPr lang="en-US" dirty="0"/>
              <a:t>The policies team worked with IASB to review those policies and practices that relate to support for learning. This included anti-bullying, safe schools, parent partnerships and so on. Again, this team was challenged since much of what is in school policy is there by state code. This group, however, was able to provide examples of best practice to help schools effectively implement policies.</a:t>
            </a:r>
          </a:p>
          <a:p>
            <a:endParaRPr lang="en-US" dirty="0"/>
          </a:p>
          <a:p>
            <a:r>
              <a:rPr lang="en-US" dirty="0"/>
              <a:t>Capacity Building is always a challenge. However, through partnerships with other agencies, we were able to extend opportunities to local schools and agencies to align their goals and partner to help students and their families. Often times we found that schools had more resources than agencies. For example, the agencies sometimes needed space that schools could provide. And, schools sometimes needed expertise and staff that agencies could provide. It worked well having connections at the state level so that each state agency could speak their own language to their respective local entities.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84</a:t>
            </a:fld>
            <a:endParaRPr lang="en-US"/>
          </a:p>
        </p:txBody>
      </p:sp>
    </p:spTree>
    <p:extLst>
      <p:ext uri="{BB962C8B-B14F-4D97-AF65-F5344CB8AC3E}">
        <p14:creationId xmlns:p14="http://schemas.microsoft.com/office/powerpoint/2010/main" val="41479785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once direction is set we much provide professional development and stakeholder development. Ideally, it could be helpful to provide common opportunities for educators and community staff so they learn together.</a:t>
            </a:r>
          </a:p>
          <a:p>
            <a:endParaRPr lang="en-US" dirty="0"/>
          </a:p>
          <a:p>
            <a:r>
              <a:rPr lang="en-US" dirty="0"/>
              <a:t>And of course, we need a plan to monitor implementation of our interventions and to measure progress so that we know we are making a difference.</a:t>
            </a:r>
          </a:p>
        </p:txBody>
      </p:sp>
      <p:sp>
        <p:nvSpPr>
          <p:cNvPr id="4" name="Slide Number Placeholder 3"/>
          <p:cNvSpPr>
            <a:spLocks noGrp="1"/>
          </p:cNvSpPr>
          <p:nvPr>
            <p:ph type="sldNum" sz="quarter" idx="5"/>
          </p:nvPr>
        </p:nvSpPr>
        <p:spPr/>
        <p:txBody>
          <a:bodyPr/>
          <a:lstStyle/>
          <a:p>
            <a:fld id="{1F0E2F8E-4E2F-47C3-9FDF-BFF25DBAF23F}" type="slidenum">
              <a:rPr lang="en-US" smtClean="0"/>
              <a:pPr/>
              <a:t>85</a:t>
            </a:fld>
            <a:endParaRPr lang="en-US"/>
          </a:p>
        </p:txBody>
      </p:sp>
    </p:spTree>
    <p:extLst>
      <p:ext uri="{BB962C8B-B14F-4D97-AF65-F5344CB8AC3E}">
        <p14:creationId xmlns:p14="http://schemas.microsoft.com/office/powerpoint/2010/main" val="40641157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goal. A process of continuous improvement for a learning supports component within an education system.</a:t>
            </a:r>
          </a:p>
        </p:txBody>
      </p:sp>
      <p:sp>
        <p:nvSpPr>
          <p:cNvPr id="4" name="Slide Number Placeholder 3"/>
          <p:cNvSpPr>
            <a:spLocks noGrp="1"/>
          </p:cNvSpPr>
          <p:nvPr>
            <p:ph type="sldNum" sz="quarter" idx="5"/>
          </p:nvPr>
        </p:nvSpPr>
        <p:spPr/>
        <p:txBody>
          <a:bodyPr/>
          <a:lstStyle/>
          <a:p>
            <a:fld id="{1F0E2F8E-4E2F-47C3-9FDF-BFF25DBAF23F}" type="slidenum">
              <a:rPr lang="en-US" smtClean="0"/>
              <a:pPr/>
              <a:t>86</a:t>
            </a:fld>
            <a:endParaRPr lang="en-US"/>
          </a:p>
        </p:txBody>
      </p:sp>
    </p:spTree>
    <p:extLst>
      <p:ext uri="{BB962C8B-B14F-4D97-AF65-F5344CB8AC3E}">
        <p14:creationId xmlns:p14="http://schemas.microsoft.com/office/powerpoint/2010/main" val="42934363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were able to achieve at the state level in Iowa included a multi-year plan that included roll-out and sustainability for systems of learning supports to be built in all Iowa districts.</a:t>
            </a:r>
          </a:p>
          <a:p>
            <a:endParaRPr lang="en-US" dirty="0"/>
          </a:p>
          <a:p>
            <a:r>
              <a:rPr lang="en-US" dirty="0"/>
              <a:t>Partnerships with state level agencies that were forged during this time have been codified so that it is “required” that these groups work together for the betterment of youth and families.</a:t>
            </a:r>
          </a:p>
          <a:p>
            <a:endParaRPr lang="en-US" dirty="0"/>
          </a:p>
          <a:p>
            <a:r>
              <a:rPr lang="en-US" dirty="0"/>
              <a:t>The regional system of Area Education Agencies identified staff to work with districts to build learning supports systems, and the DE and ICYD both reviewed resources and aligned them to promote systems change.</a:t>
            </a:r>
          </a:p>
        </p:txBody>
      </p:sp>
      <p:sp>
        <p:nvSpPr>
          <p:cNvPr id="4" name="Slide Number Placeholder 3"/>
          <p:cNvSpPr>
            <a:spLocks noGrp="1"/>
          </p:cNvSpPr>
          <p:nvPr>
            <p:ph type="sldNum" sz="quarter" idx="5"/>
          </p:nvPr>
        </p:nvSpPr>
        <p:spPr/>
        <p:txBody>
          <a:bodyPr/>
          <a:lstStyle/>
          <a:p>
            <a:fld id="{1F0E2F8E-4E2F-47C3-9FDF-BFF25DBAF23F}" type="slidenum">
              <a:rPr lang="en-US" smtClean="0"/>
              <a:pPr/>
              <a:t>87</a:t>
            </a:fld>
            <a:endParaRPr lang="en-US"/>
          </a:p>
        </p:txBody>
      </p:sp>
    </p:spTree>
    <p:extLst>
      <p:ext uri="{BB962C8B-B14F-4D97-AF65-F5344CB8AC3E}">
        <p14:creationId xmlns:p14="http://schemas.microsoft.com/office/powerpoint/2010/main" val="42070170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few minutes to make some notes about any lingering questions you may have. Then list some beginning steps you think will be appropriate for you to take as you work through this process. </a:t>
            </a:r>
          </a:p>
          <a:p>
            <a:endParaRPr lang="en-US" dirty="0"/>
          </a:p>
          <a:p>
            <a:endParaRPr lang="en-US" dirty="0"/>
          </a:p>
        </p:txBody>
      </p:sp>
      <p:sp>
        <p:nvSpPr>
          <p:cNvPr id="4" name="Slide Number Placeholder 3"/>
          <p:cNvSpPr>
            <a:spLocks noGrp="1"/>
          </p:cNvSpPr>
          <p:nvPr>
            <p:ph type="sldNum" sz="quarter" idx="10"/>
          </p:nvPr>
        </p:nvSpPr>
        <p:spPr/>
        <p:txBody>
          <a:bodyPr/>
          <a:lstStyle/>
          <a:p>
            <a:fld id="{1F0E2F8E-4E2F-47C3-9FDF-BFF25DBAF23F}" type="slidenum">
              <a:rPr lang="en-US" smtClean="0"/>
              <a:pPr/>
              <a:t>88</a:t>
            </a:fld>
            <a:endParaRPr lang="en-US"/>
          </a:p>
        </p:txBody>
      </p:sp>
    </p:spTree>
    <p:extLst>
      <p:ext uri="{BB962C8B-B14F-4D97-AF65-F5344CB8AC3E}">
        <p14:creationId xmlns:p14="http://schemas.microsoft.com/office/powerpoint/2010/main" val="6570632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actually have a full week to think about these things because this could be where Diane and others will begin next week. For now, list some ideas while they are fresh in your minds. </a:t>
            </a:r>
          </a:p>
          <a:p>
            <a:endParaRPr lang="en-US" dirty="0"/>
          </a:p>
          <a:p>
            <a:r>
              <a:rPr lang="en-US" dirty="0"/>
              <a:t>And perhaps most importantly, how will you explain this work to others that are not here today? What is the message that you will take back to your building or district?</a:t>
            </a:r>
          </a:p>
        </p:txBody>
      </p:sp>
      <p:sp>
        <p:nvSpPr>
          <p:cNvPr id="4" name="Slide Number Placeholder 3"/>
          <p:cNvSpPr>
            <a:spLocks noGrp="1"/>
          </p:cNvSpPr>
          <p:nvPr>
            <p:ph type="sldNum" sz="quarter" idx="10"/>
          </p:nvPr>
        </p:nvSpPr>
        <p:spPr/>
        <p:txBody>
          <a:bodyPr/>
          <a:lstStyle/>
          <a:p>
            <a:fld id="{1F0E2F8E-4E2F-47C3-9FDF-BFF25DBAF23F}" type="slidenum">
              <a:rPr lang="en-US" smtClean="0"/>
              <a:pPr/>
              <a:t>89</a:t>
            </a:fld>
            <a:endParaRPr lang="en-US"/>
          </a:p>
        </p:txBody>
      </p:sp>
    </p:spTree>
    <p:extLst>
      <p:ext uri="{BB962C8B-B14F-4D97-AF65-F5344CB8AC3E}">
        <p14:creationId xmlns:p14="http://schemas.microsoft.com/office/powerpoint/2010/main" val="28864745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00833A-93DC-44F6-9C5E-6FE36573AD9E}" type="slidenum">
              <a:rPr lang="en-US" altLang="en-US" smtClean="0"/>
              <a:pPr>
                <a:spcBef>
                  <a:spcPct val="0"/>
                </a:spcBef>
              </a:pPr>
              <a:t>90</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quote from John Dewey speaks to equity in education. (read the quote) And he cautions that if we have such a narrow and unlovely idea and act upon it, we risk destroying our democracy. </a:t>
            </a:r>
          </a:p>
        </p:txBody>
      </p:sp>
    </p:spTree>
    <p:extLst>
      <p:ext uri="{BB962C8B-B14F-4D97-AF65-F5344CB8AC3E}">
        <p14:creationId xmlns:p14="http://schemas.microsoft.com/office/powerpoint/2010/main" val="40925972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resources are available on line. There is absolutely no need to reinvent anything to do this work. </a:t>
            </a:r>
          </a:p>
        </p:txBody>
      </p:sp>
      <p:sp>
        <p:nvSpPr>
          <p:cNvPr id="4" name="Slide Number Placeholder 3"/>
          <p:cNvSpPr>
            <a:spLocks noGrp="1"/>
          </p:cNvSpPr>
          <p:nvPr>
            <p:ph type="sldNum" sz="quarter" idx="10"/>
          </p:nvPr>
        </p:nvSpPr>
        <p:spPr/>
        <p:txBody>
          <a:bodyPr/>
          <a:lstStyle/>
          <a:p>
            <a:fld id="{1F0E2F8E-4E2F-47C3-9FDF-BFF25DBAF23F}" type="slidenum">
              <a:rPr lang="en-US" smtClean="0"/>
              <a:pPr/>
              <a:t>91</a:t>
            </a:fld>
            <a:endParaRPr lang="en-US"/>
          </a:p>
        </p:txBody>
      </p:sp>
    </p:spTree>
    <p:extLst>
      <p:ext uri="{BB962C8B-B14F-4D97-AF65-F5344CB8AC3E}">
        <p14:creationId xmlns:p14="http://schemas.microsoft.com/office/powerpoint/2010/main" val="137597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unable to find 11</a:t>
            </a:r>
            <a:r>
              <a:rPr lang="en-US" baseline="30000" dirty="0"/>
              <a:t>th</a:t>
            </a:r>
            <a:r>
              <a:rPr lang="en-US" dirty="0"/>
              <a:t> grade long-term trends so we’ll go back to 4</a:t>
            </a:r>
            <a:r>
              <a:rPr lang="en-US" baseline="30000" dirty="0"/>
              <a:t>th</a:t>
            </a:r>
            <a:r>
              <a:rPr lang="en-US" dirty="0"/>
              <a:t> grade mathematics. </a:t>
            </a:r>
          </a:p>
        </p:txBody>
      </p:sp>
      <p:sp>
        <p:nvSpPr>
          <p:cNvPr id="4" name="Slide Number Placeholder 3"/>
          <p:cNvSpPr>
            <a:spLocks noGrp="1"/>
          </p:cNvSpPr>
          <p:nvPr>
            <p:ph type="sldNum" sz="quarter" idx="10"/>
          </p:nvPr>
        </p:nvSpPr>
        <p:spPr/>
        <p:txBody>
          <a:bodyPr/>
          <a:lstStyle/>
          <a:p>
            <a:fld id="{1F0E2F8E-4E2F-47C3-9FDF-BFF25DBAF23F}" type="slidenum">
              <a:rPr lang="en-US" smtClean="0"/>
              <a:pPr/>
              <a:t>10</a:t>
            </a:fld>
            <a:endParaRPr lang="en-US"/>
          </a:p>
        </p:txBody>
      </p:sp>
    </p:spTree>
    <p:extLst>
      <p:ext uri="{BB962C8B-B14F-4D97-AF65-F5344CB8AC3E}">
        <p14:creationId xmlns:p14="http://schemas.microsoft.com/office/powerpoint/2010/main" val="10126424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center staff are available to provide technical assistance at no charge. You can contact Linda Taylor and she is incredibly responsive to emails. Read their materials, their book is on-line. All free and all good stuff.</a:t>
            </a:r>
          </a:p>
        </p:txBody>
      </p:sp>
      <p:sp>
        <p:nvSpPr>
          <p:cNvPr id="4" name="Slide Number Placeholder 3"/>
          <p:cNvSpPr>
            <a:spLocks noGrp="1"/>
          </p:cNvSpPr>
          <p:nvPr>
            <p:ph type="sldNum" sz="quarter" idx="10"/>
          </p:nvPr>
        </p:nvSpPr>
        <p:spPr/>
        <p:txBody>
          <a:bodyPr/>
          <a:lstStyle/>
          <a:p>
            <a:fld id="{1F0E2F8E-4E2F-47C3-9FDF-BFF25DBAF23F}" type="slidenum">
              <a:rPr lang="en-US" smtClean="0"/>
              <a:pPr/>
              <a:t>92</a:t>
            </a:fld>
            <a:endParaRPr lang="en-US"/>
          </a:p>
        </p:txBody>
      </p:sp>
    </p:spTree>
    <p:extLst>
      <p:ext uri="{BB962C8B-B14F-4D97-AF65-F5344CB8AC3E}">
        <p14:creationId xmlns:p14="http://schemas.microsoft.com/office/powerpoint/2010/main" val="10177394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note. The kindergarten students that walked into your buildings this year will retire in 2078. Over the course of those 60 years, a lot will change. Think about how careers and lives have changed in the last 60 years. </a:t>
            </a:r>
          </a:p>
          <a:p>
            <a:endParaRPr lang="en-US" dirty="0"/>
          </a:p>
          <a:p>
            <a:r>
              <a:rPr lang="en-US" dirty="0"/>
              <a:t>Now, what will you have your staff do this year to ensure all students have a successful career and life in these changing times?</a:t>
            </a:r>
          </a:p>
        </p:txBody>
      </p:sp>
      <p:sp>
        <p:nvSpPr>
          <p:cNvPr id="4" name="Slide Number Placeholder 3"/>
          <p:cNvSpPr>
            <a:spLocks noGrp="1"/>
          </p:cNvSpPr>
          <p:nvPr>
            <p:ph type="sldNum" sz="quarter" idx="10"/>
          </p:nvPr>
        </p:nvSpPr>
        <p:spPr/>
        <p:txBody>
          <a:bodyPr/>
          <a:lstStyle/>
          <a:p>
            <a:fld id="{1F0E2F8E-4E2F-47C3-9FDF-BFF25DBAF23F}" type="slidenum">
              <a:rPr lang="en-US" smtClean="0"/>
              <a:pPr/>
              <a:t>93</a:t>
            </a:fld>
            <a:endParaRPr lang="en-US"/>
          </a:p>
        </p:txBody>
      </p:sp>
    </p:spTree>
    <p:extLst>
      <p:ext uri="{BB962C8B-B14F-4D97-AF65-F5344CB8AC3E}">
        <p14:creationId xmlns:p14="http://schemas.microsoft.com/office/powerpoint/2010/main" val="342840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4C5D14-A9D9-4DAD-8EA9-D1FB3E77F44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1995937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4C5D14-A9D9-4DAD-8EA9-D1FB3E77F44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1739569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4C5D14-A9D9-4DAD-8EA9-D1FB3E77F44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4226699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4C5D14-A9D9-4DAD-8EA9-D1FB3E77F44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7CDAB-97C0-4A14-9CDD-1B619B020394}"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40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4C5D14-A9D9-4DAD-8EA9-D1FB3E77F44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31853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F4C5D14-A9D9-4DAD-8EA9-D1FB3E77F449}" type="datetimeFigureOut">
              <a:rPr lang="en-US" smtClean="0"/>
              <a:pPr/>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3001620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F4C5D14-A9D9-4DAD-8EA9-D1FB3E77F449}" type="datetimeFigureOut">
              <a:rPr lang="en-US" smtClean="0"/>
              <a:pPr/>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4087292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D14-A9D9-4DAD-8EA9-D1FB3E77F44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2591327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D14-A9D9-4DAD-8EA9-D1FB3E77F44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3227531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C5930F6-B0C6-404A-85BA-AC80F5111A4D}" type="slidenum">
              <a:rPr lang="en-US"/>
              <a:pPr/>
              <a:t>‹#›</a:t>
            </a:fld>
            <a:endParaRPr lang="en-US"/>
          </a:p>
        </p:txBody>
      </p:sp>
    </p:spTree>
    <p:extLst>
      <p:ext uri="{BB962C8B-B14F-4D97-AF65-F5344CB8AC3E}">
        <p14:creationId xmlns:p14="http://schemas.microsoft.com/office/powerpoint/2010/main" val="1454649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D14-A9D9-4DAD-8EA9-D1FB3E77F44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1896868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4C5D14-A9D9-4DAD-8EA9-D1FB3E77F449}"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3111226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4C5D14-A9D9-4DAD-8EA9-D1FB3E77F44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3095669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4C5D14-A9D9-4DAD-8EA9-D1FB3E77F449}" type="datetimeFigureOut">
              <a:rPr lang="en-US" smtClean="0"/>
              <a:pPr/>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1851376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4C5D14-A9D9-4DAD-8EA9-D1FB3E77F449}" type="datetimeFigureOut">
              <a:rPr lang="en-US" smtClean="0"/>
              <a:pPr/>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1649053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C5D14-A9D9-4DAD-8EA9-D1FB3E77F449}" type="datetimeFigureOut">
              <a:rPr lang="en-US" smtClean="0"/>
              <a:pPr/>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925824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4C5D14-A9D9-4DAD-8EA9-D1FB3E77F44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3278742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4C5D14-A9D9-4DAD-8EA9-D1FB3E77F449}"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7CDAB-97C0-4A14-9CDD-1B619B020394}" type="slidenum">
              <a:rPr lang="en-US" smtClean="0"/>
              <a:pPr/>
              <a:t>‹#›</a:t>
            </a:fld>
            <a:endParaRPr lang="en-US"/>
          </a:p>
        </p:txBody>
      </p:sp>
    </p:spTree>
    <p:extLst>
      <p:ext uri="{BB962C8B-B14F-4D97-AF65-F5344CB8AC3E}">
        <p14:creationId xmlns:p14="http://schemas.microsoft.com/office/powerpoint/2010/main" val="3891900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F4C5D14-A9D9-4DAD-8EA9-D1FB3E77F449}" type="datetimeFigureOut">
              <a:rPr lang="en-US" smtClean="0"/>
              <a:pPr/>
              <a:t>9/24/2018</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017CDAB-97C0-4A14-9CDD-1B619B020394}" type="slidenum">
              <a:rPr lang="en-US" smtClean="0"/>
              <a:pPr/>
              <a:t>‹#›</a:t>
            </a:fld>
            <a:endParaRPr lang="en-US"/>
          </a:p>
        </p:txBody>
      </p:sp>
    </p:spTree>
    <p:extLst>
      <p:ext uri="{BB962C8B-B14F-4D97-AF65-F5344CB8AC3E}">
        <p14:creationId xmlns:p14="http://schemas.microsoft.com/office/powerpoint/2010/main" val="153575714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6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Ltaylor@ucla.edu"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533400"/>
            <a:ext cx="84582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None/>
            </a:pPr>
            <a:r>
              <a:rPr lang="en-US" sz="3200" b="1" dirty="0">
                <a:latin typeface="+mn-lt"/>
              </a:rPr>
              <a:t>Addressing Barriers to Learning and Teaching and Re-engaging Disconnected Students</a:t>
            </a:r>
          </a:p>
          <a:p>
            <a:pPr algn="ctr">
              <a:spcBef>
                <a:spcPct val="0"/>
              </a:spcBef>
              <a:buClrTx/>
              <a:buSzTx/>
              <a:buNone/>
            </a:pPr>
            <a:endParaRPr lang="en-US" altLang="en-US" sz="2400" dirty="0">
              <a:latin typeface="+mn-lt"/>
            </a:endParaRPr>
          </a:p>
          <a:p>
            <a:pPr algn="ctr">
              <a:spcBef>
                <a:spcPct val="0"/>
              </a:spcBef>
              <a:buClrTx/>
              <a:buSzTx/>
              <a:buNone/>
            </a:pPr>
            <a:r>
              <a:rPr lang="en-US" altLang="en-US" sz="2400" b="1" i="1" dirty="0"/>
              <a:t>Transforming Student &amp; Learning Supports by</a:t>
            </a:r>
            <a:endParaRPr lang="en-US" altLang="en-US" sz="2400" dirty="0"/>
          </a:p>
          <a:p>
            <a:pPr algn="ctr">
              <a:spcBef>
                <a:spcPct val="0"/>
              </a:spcBef>
              <a:buClrTx/>
              <a:buSzTx/>
              <a:buNone/>
            </a:pPr>
            <a:r>
              <a:rPr lang="en-US" altLang="en-US" sz="2400" b="1" i="1" dirty="0"/>
              <a:t>Developing a Unified, Comprehensive, &amp; Equitable System of Learning Supports </a:t>
            </a:r>
          </a:p>
          <a:p>
            <a:pPr algn="r" eaLnBrk="1" hangingPunct="1">
              <a:spcBef>
                <a:spcPct val="0"/>
              </a:spcBef>
              <a:buClrTx/>
              <a:buSzTx/>
              <a:buFontTx/>
              <a:buNone/>
            </a:pPr>
            <a:endParaRPr lang="en-US" altLang="en-US" sz="3200" dirty="0">
              <a:solidFill>
                <a:schemeClr val="tx2"/>
              </a:solidFill>
            </a:endParaRPr>
          </a:p>
          <a:p>
            <a:pPr algn="ctr" eaLnBrk="1" hangingPunct="1">
              <a:spcBef>
                <a:spcPct val="0"/>
              </a:spcBef>
              <a:buClrTx/>
              <a:buSzTx/>
              <a:buFontTx/>
              <a:buNone/>
            </a:pPr>
            <a:endParaRPr lang="en-US" altLang="en-US" sz="3200" dirty="0">
              <a:solidFill>
                <a:schemeClr val="tx2"/>
              </a:solidFill>
            </a:endParaRPr>
          </a:p>
          <a:p>
            <a:pPr algn="ctr" eaLnBrk="1" hangingPunct="1">
              <a:spcBef>
                <a:spcPct val="0"/>
              </a:spcBef>
              <a:buClrTx/>
              <a:buSzTx/>
              <a:buFontTx/>
              <a:buNone/>
            </a:pPr>
            <a:endParaRPr lang="en-US" altLang="en-US" sz="2800" b="1" dirty="0">
              <a:solidFill>
                <a:srgbClr val="FFC000"/>
              </a:solidFill>
            </a:endParaRPr>
          </a:p>
          <a:p>
            <a:pPr algn="ctr" eaLnBrk="1" hangingPunct="1">
              <a:spcBef>
                <a:spcPct val="0"/>
              </a:spcBef>
              <a:buClrTx/>
              <a:buSzTx/>
              <a:buFontTx/>
              <a:buNone/>
            </a:pPr>
            <a:endParaRPr lang="en-US" altLang="en-US" sz="3200" i="1" dirty="0">
              <a:solidFill>
                <a:schemeClr val="tx2"/>
              </a:solidFill>
            </a:endParaRPr>
          </a:p>
        </p:txBody>
      </p:sp>
      <p:pic>
        <p:nvPicPr>
          <p:cNvPr id="2050" name="Picture 2" descr="negotiator-agreement">
            <a:extLst>
              <a:ext uri="{FF2B5EF4-FFF2-40B4-BE49-F238E27FC236}">
                <a16:creationId xmlns:a16="http://schemas.microsoft.com/office/drawing/2014/main" xmlns="" id="{3F3DA4C2-466B-4179-BF8F-CDD96E884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957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50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866CB-FF7E-4E4D-B42B-C2561514B043}"/>
              </a:ext>
            </a:extLst>
          </p:cNvPr>
          <p:cNvSpPr>
            <a:spLocks noGrp="1"/>
          </p:cNvSpPr>
          <p:nvPr>
            <p:ph type="title"/>
          </p:nvPr>
        </p:nvSpPr>
        <p:spPr/>
        <p:txBody>
          <a:bodyPr>
            <a:normAutofit/>
          </a:bodyPr>
          <a:lstStyle/>
          <a:p>
            <a:r>
              <a:rPr lang="en-US" dirty="0"/>
              <a:t>Grade 4 – Mathematics</a:t>
            </a:r>
          </a:p>
        </p:txBody>
      </p:sp>
      <p:pic>
        <p:nvPicPr>
          <p:cNvPr id="4" name="Content Placeholder 3">
            <a:extLst>
              <a:ext uri="{FF2B5EF4-FFF2-40B4-BE49-F238E27FC236}">
                <a16:creationId xmlns:a16="http://schemas.microsoft.com/office/drawing/2014/main" xmlns="" id="{48633626-E56D-461C-874D-DFBAF1B8CFE0}"/>
              </a:ext>
            </a:extLst>
          </p:cNvPr>
          <p:cNvPicPr>
            <a:picLocks noGrp="1" noChangeAspect="1"/>
          </p:cNvPicPr>
          <p:nvPr>
            <p:ph idx="1"/>
          </p:nvPr>
        </p:nvPicPr>
        <p:blipFill rotWithShape="1">
          <a:blip r:embed="rId3"/>
          <a:srcRect t="16039"/>
          <a:stretch/>
        </p:blipFill>
        <p:spPr>
          <a:xfrm>
            <a:off x="594934" y="1752600"/>
            <a:ext cx="7946145" cy="4038600"/>
          </a:xfrm>
          <a:prstGeom prst="rect">
            <a:avLst/>
          </a:prstGeom>
        </p:spPr>
      </p:pic>
      <p:sp>
        <p:nvSpPr>
          <p:cNvPr id="5" name="TextBox 4">
            <a:extLst>
              <a:ext uri="{FF2B5EF4-FFF2-40B4-BE49-F238E27FC236}">
                <a16:creationId xmlns:a16="http://schemas.microsoft.com/office/drawing/2014/main" xmlns="" id="{CA70B2B3-9E8D-413E-863A-2ECF42261E33}"/>
              </a:ext>
            </a:extLst>
          </p:cNvPr>
          <p:cNvSpPr txBox="1"/>
          <p:nvPr/>
        </p:nvSpPr>
        <p:spPr>
          <a:xfrm>
            <a:off x="4648200" y="2209800"/>
            <a:ext cx="2743200" cy="400110"/>
          </a:xfrm>
          <a:prstGeom prst="rect">
            <a:avLst/>
          </a:prstGeom>
          <a:noFill/>
        </p:spPr>
        <p:txBody>
          <a:bodyPr wrap="square" rtlCol="0">
            <a:spAutoFit/>
          </a:bodyPr>
          <a:lstStyle/>
          <a:p>
            <a:r>
              <a:rPr lang="en-US" sz="2000" b="1" dirty="0">
                <a:solidFill>
                  <a:schemeClr val="accent1"/>
                </a:solidFill>
              </a:rPr>
              <a:t>Connecticut</a:t>
            </a:r>
          </a:p>
        </p:txBody>
      </p:sp>
      <p:cxnSp>
        <p:nvCxnSpPr>
          <p:cNvPr id="6" name="Straight Arrow Connector 5">
            <a:extLst>
              <a:ext uri="{FF2B5EF4-FFF2-40B4-BE49-F238E27FC236}">
                <a16:creationId xmlns:a16="http://schemas.microsoft.com/office/drawing/2014/main" xmlns="" id="{A0D06C6F-42A9-430A-B572-BC8FD53679A5}"/>
              </a:ext>
            </a:extLst>
          </p:cNvPr>
          <p:cNvCxnSpPr/>
          <p:nvPr/>
        </p:nvCxnSpPr>
        <p:spPr>
          <a:xfrm>
            <a:off x="5562600" y="2667000"/>
            <a:ext cx="0" cy="72253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4317EB15-4CFF-483A-8B28-514759A311D7}"/>
              </a:ext>
            </a:extLst>
          </p:cNvPr>
          <p:cNvSpPr txBox="1"/>
          <p:nvPr/>
        </p:nvSpPr>
        <p:spPr>
          <a:xfrm>
            <a:off x="4960646" y="4953000"/>
            <a:ext cx="3417643" cy="369332"/>
          </a:xfrm>
          <a:prstGeom prst="rect">
            <a:avLst/>
          </a:prstGeom>
          <a:noFill/>
        </p:spPr>
        <p:txBody>
          <a:bodyPr wrap="square" rtlCol="0">
            <a:spAutoFit/>
          </a:bodyPr>
          <a:lstStyle/>
          <a:p>
            <a:r>
              <a:rPr lang="en-US" b="1" dirty="0">
                <a:solidFill>
                  <a:srgbClr val="FF0000"/>
                </a:solidFill>
              </a:rPr>
              <a:t>National Public Schools</a:t>
            </a:r>
          </a:p>
        </p:txBody>
      </p:sp>
      <p:cxnSp>
        <p:nvCxnSpPr>
          <p:cNvPr id="8" name="Straight Arrow Connector 7">
            <a:extLst>
              <a:ext uri="{FF2B5EF4-FFF2-40B4-BE49-F238E27FC236}">
                <a16:creationId xmlns:a16="http://schemas.microsoft.com/office/drawing/2014/main" xmlns="" id="{9A5A907F-6AF6-403F-B8B4-8320EC892EF2}"/>
              </a:ext>
            </a:extLst>
          </p:cNvPr>
          <p:cNvCxnSpPr/>
          <p:nvPr/>
        </p:nvCxnSpPr>
        <p:spPr>
          <a:xfrm flipV="1">
            <a:off x="6019800" y="3810000"/>
            <a:ext cx="0" cy="106159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xmlns="" id="{D91DBBDF-128C-4695-BB62-E053E6398EFD}"/>
              </a:ext>
            </a:extLst>
          </p:cNvPr>
          <p:cNvSpPr txBox="1"/>
          <p:nvPr/>
        </p:nvSpPr>
        <p:spPr>
          <a:xfrm>
            <a:off x="7005913" y="1752600"/>
            <a:ext cx="1299433" cy="28956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xmlns="" id="{6A853807-6BFF-403B-A343-8C5FC2782CCD}"/>
              </a:ext>
            </a:extLst>
          </p:cNvPr>
          <p:cNvSpPr txBox="1"/>
          <p:nvPr/>
        </p:nvSpPr>
        <p:spPr>
          <a:xfrm>
            <a:off x="857287" y="4940844"/>
            <a:ext cx="3573782" cy="838200"/>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xmlns="" id="{DC06AF6C-A84C-4011-863E-25BDD5C6A27B}"/>
              </a:ext>
            </a:extLst>
          </p:cNvPr>
          <p:cNvSpPr txBox="1"/>
          <p:nvPr/>
        </p:nvSpPr>
        <p:spPr>
          <a:xfrm>
            <a:off x="4038600" y="6171463"/>
            <a:ext cx="4668550" cy="584775"/>
          </a:xfrm>
          <a:prstGeom prst="rect">
            <a:avLst/>
          </a:prstGeom>
          <a:noFill/>
        </p:spPr>
        <p:txBody>
          <a:bodyPr wrap="square" rtlCol="0">
            <a:spAutoFit/>
          </a:bodyPr>
          <a:lstStyle/>
          <a:p>
            <a:r>
              <a:rPr lang="en-US" sz="1600" dirty="0"/>
              <a:t>Connecticut State Department of Education </a:t>
            </a:r>
          </a:p>
          <a:p>
            <a:r>
              <a:rPr lang="en-US" sz="1600" dirty="0" err="1"/>
              <a:t>EdSight</a:t>
            </a:r>
            <a:r>
              <a:rPr lang="en-US" sz="1600" dirty="0"/>
              <a:t> Performance Reports</a:t>
            </a:r>
          </a:p>
        </p:txBody>
      </p:sp>
    </p:spTree>
    <p:extLst>
      <p:ext uri="{BB962C8B-B14F-4D97-AF65-F5344CB8AC3E}">
        <p14:creationId xmlns:p14="http://schemas.microsoft.com/office/powerpoint/2010/main" val="213458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22BC1-D7C8-4730-BCFC-CCE05BDDF995}"/>
              </a:ext>
            </a:extLst>
          </p:cNvPr>
          <p:cNvSpPr>
            <a:spLocks noGrp="1"/>
          </p:cNvSpPr>
          <p:nvPr>
            <p:ph type="title"/>
          </p:nvPr>
        </p:nvSpPr>
        <p:spPr/>
        <p:txBody>
          <a:bodyPr/>
          <a:lstStyle/>
          <a:p>
            <a:r>
              <a:rPr lang="en-US" dirty="0"/>
              <a:t>Grade 8 – Mathematics</a:t>
            </a:r>
          </a:p>
        </p:txBody>
      </p:sp>
      <p:pic>
        <p:nvPicPr>
          <p:cNvPr id="7" name="Content Placeholder 6">
            <a:extLst>
              <a:ext uri="{FF2B5EF4-FFF2-40B4-BE49-F238E27FC236}">
                <a16:creationId xmlns:a16="http://schemas.microsoft.com/office/drawing/2014/main" xmlns="" id="{0536A371-2FB0-4548-ABD0-4EBF571E0173}"/>
              </a:ext>
            </a:extLst>
          </p:cNvPr>
          <p:cNvPicPr>
            <a:picLocks noGrp="1" noChangeAspect="1"/>
          </p:cNvPicPr>
          <p:nvPr>
            <p:ph idx="1"/>
          </p:nvPr>
        </p:nvPicPr>
        <p:blipFill rotWithShape="1">
          <a:blip r:embed="rId3"/>
          <a:srcRect t="26306" r="19044" b="-1"/>
          <a:stretch/>
        </p:blipFill>
        <p:spPr>
          <a:xfrm>
            <a:off x="233601" y="1981200"/>
            <a:ext cx="8676798" cy="4146042"/>
          </a:xfrm>
          <a:prstGeom prst="rect">
            <a:avLst/>
          </a:prstGeom>
        </p:spPr>
      </p:pic>
      <p:sp>
        <p:nvSpPr>
          <p:cNvPr id="8" name="TextBox 7">
            <a:extLst>
              <a:ext uri="{FF2B5EF4-FFF2-40B4-BE49-F238E27FC236}">
                <a16:creationId xmlns:a16="http://schemas.microsoft.com/office/drawing/2014/main" xmlns="" id="{B945623A-25E1-4A26-B9D0-521EAC7AFEFF}"/>
              </a:ext>
            </a:extLst>
          </p:cNvPr>
          <p:cNvSpPr txBox="1"/>
          <p:nvPr/>
        </p:nvSpPr>
        <p:spPr>
          <a:xfrm>
            <a:off x="4724400" y="2632125"/>
            <a:ext cx="2743200" cy="400110"/>
          </a:xfrm>
          <a:prstGeom prst="rect">
            <a:avLst/>
          </a:prstGeom>
          <a:noFill/>
        </p:spPr>
        <p:txBody>
          <a:bodyPr wrap="square" rtlCol="0">
            <a:spAutoFit/>
          </a:bodyPr>
          <a:lstStyle/>
          <a:p>
            <a:r>
              <a:rPr lang="en-US" sz="2000" b="1" dirty="0">
                <a:solidFill>
                  <a:schemeClr val="accent1"/>
                </a:solidFill>
              </a:rPr>
              <a:t>Connecticut</a:t>
            </a:r>
          </a:p>
        </p:txBody>
      </p:sp>
      <p:cxnSp>
        <p:nvCxnSpPr>
          <p:cNvPr id="9" name="Straight Arrow Connector 8">
            <a:extLst>
              <a:ext uri="{FF2B5EF4-FFF2-40B4-BE49-F238E27FC236}">
                <a16:creationId xmlns:a16="http://schemas.microsoft.com/office/drawing/2014/main" xmlns="" id="{B0F615AB-97CB-4EBF-A93D-D405A9A88720}"/>
              </a:ext>
            </a:extLst>
          </p:cNvPr>
          <p:cNvCxnSpPr/>
          <p:nvPr/>
        </p:nvCxnSpPr>
        <p:spPr>
          <a:xfrm>
            <a:off x="5562236" y="3048000"/>
            <a:ext cx="0" cy="72253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7467FDB5-F163-4FF6-97BD-A68172EE6E03}"/>
              </a:ext>
            </a:extLst>
          </p:cNvPr>
          <p:cNvSpPr txBox="1"/>
          <p:nvPr/>
        </p:nvSpPr>
        <p:spPr>
          <a:xfrm>
            <a:off x="4963993" y="5574944"/>
            <a:ext cx="3417643" cy="369332"/>
          </a:xfrm>
          <a:prstGeom prst="rect">
            <a:avLst/>
          </a:prstGeom>
          <a:noFill/>
        </p:spPr>
        <p:txBody>
          <a:bodyPr wrap="square" rtlCol="0">
            <a:spAutoFit/>
          </a:bodyPr>
          <a:lstStyle/>
          <a:p>
            <a:r>
              <a:rPr lang="en-US" b="1" dirty="0">
                <a:solidFill>
                  <a:srgbClr val="FF0000"/>
                </a:solidFill>
              </a:rPr>
              <a:t>National Public Schools</a:t>
            </a:r>
          </a:p>
        </p:txBody>
      </p:sp>
      <p:cxnSp>
        <p:nvCxnSpPr>
          <p:cNvPr id="11" name="Straight Arrow Connector 10">
            <a:extLst>
              <a:ext uri="{FF2B5EF4-FFF2-40B4-BE49-F238E27FC236}">
                <a16:creationId xmlns:a16="http://schemas.microsoft.com/office/drawing/2014/main" xmlns="" id="{B4A7697C-57FF-4821-8B70-9C16A10E5027}"/>
              </a:ext>
            </a:extLst>
          </p:cNvPr>
          <p:cNvCxnSpPr/>
          <p:nvPr/>
        </p:nvCxnSpPr>
        <p:spPr>
          <a:xfrm flipV="1">
            <a:off x="6171836" y="4458258"/>
            <a:ext cx="0" cy="106159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xmlns="" id="{B54B4832-7BB2-4F91-8892-01ED1866ACF9}"/>
              </a:ext>
            </a:extLst>
          </p:cNvPr>
          <p:cNvSpPr txBox="1"/>
          <p:nvPr/>
        </p:nvSpPr>
        <p:spPr>
          <a:xfrm>
            <a:off x="381000" y="5257800"/>
            <a:ext cx="4190979" cy="86944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xmlns="" id="{C30D9ADE-0A81-40F9-A843-80C2AC54A6C6}"/>
              </a:ext>
            </a:extLst>
          </p:cNvPr>
          <p:cNvSpPr txBox="1"/>
          <p:nvPr/>
        </p:nvSpPr>
        <p:spPr>
          <a:xfrm>
            <a:off x="4038600" y="6171463"/>
            <a:ext cx="4668550" cy="584775"/>
          </a:xfrm>
          <a:prstGeom prst="rect">
            <a:avLst/>
          </a:prstGeom>
          <a:noFill/>
        </p:spPr>
        <p:txBody>
          <a:bodyPr wrap="square" rtlCol="0">
            <a:spAutoFit/>
          </a:bodyPr>
          <a:lstStyle/>
          <a:p>
            <a:r>
              <a:rPr lang="en-US" sz="1600" dirty="0"/>
              <a:t>Connecticut State Department of Education </a:t>
            </a:r>
          </a:p>
          <a:p>
            <a:r>
              <a:rPr lang="en-US" sz="1600" dirty="0" err="1"/>
              <a:t>EdSight</a:t>
            </a:r>
            <a:r>
              <a:rPr lang="en-US" sz="1600" dirty="0"/>
              <a:t> Performance Reports</a:t>
            </a:r>
          </a:p>
        </p:txBody>
      </p:sp>
    </p:spTree>
    <p:extLst>
      <p:ext uri="{BB962C8B-B14F-4D97-AF65-F5344CB8AC3E}">
        <p14:creationId xmlns:p14="http://schemas.microsoft.com/office/powerpoint/2010/main" val="203421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E9C25-BBB2-40CE-B8DE-4215C656F9FD}"/>
              </a:ext>
            </a:extLst>
          </p:cNvPr>
          <p:cNvSpPr>
            <a:spLocks noGrp="1"/>
          </p:cNvSpPr>
          <p:nvPr>
            <p:ph type="title"/>
          </p:nvPr>
        </p:nvSpPr>
        <p:spPr>
          <a:xfrm>
            <a:off x="152400" y="452718"/>
            <a:ext cx="8659290" cy="1400530"/>
          </a:xfrm>
        </p:spPr>
        <p:txBody>
          <a:bodyPr>
            <a:normAutofit/>
          </a:bodyPr>
          <a:lstStyle/>
          <a:p>
            <a:r>
              <a:rPr lang="en-US" sz="3600" b="1" dirty="0"/>
              <a:t>Iowa: 4</a:t>
            </a:r>
            <a:r>
              <a:rPr lang="en-US" sz="3600" b="1" baseline="30000" dirty="0"/>
              <a:t>th</a:t>
            </a:r>
            <a:r>
              <a:rPr lang="en-US" sz="3600" b="1" dirty="0"/>
              <a:t> Grade Reading Proficiency</a:t>
            </a:r>
          </a:p>
        </p:txBody>
      </p:sp>
      <p:pic>
        <p:nvPicPr>
          <p:cNvPr id="6" name="Content Placeholder 5">
            <a:extLst>
              <a:ext uri="{FF2B5EF4-FFF2-40B4-BE49-F238E27FC236}">
                <a16:creationId xmlns:a16="http://schemas.microsoft.com/office/drawing/2014/main" xmlns="" id="{4947CA20-4A2F-4C29-BA9C-629CB776C271}"/>
              </a:ext>
            </a:extLst>
          </p:cNvPr>
          <p:cNvPicPr>
            <a:picLocks noGrp="1" noChangeAspect="1"/>
          </p:cNvPicPr>
          <p:nvPr>
            <p:ph idx="1"/>
          </p:nvPr>
        </p:nvPicPr>
        <p:blipFill>
          <a:blip r:embed="rId3"/>
          <a:stretch>
            <a:fillRect/>
          </a:stretch>
        </p:blipFill>
        <p:spPr>
          <a:xfrm>
            <a:off x="421123" y="1981200"/>
            <a:ext cx="8239737" cy="3325019"/>
          </a:xfrm>
          <a:prstGeom prst="rect">
            <a:avLst/>
          </a:prstGeom>
        </p:spPr>
      </p:pic>
      <p:sp>
        <p:nvSpPr>
          <p:cNvPr id="5" name="TextBox 4">
            <a:extLst>
              <a:ext uri="{FF2B5EF4-FFF2-40B4-BE49-F238E27FC236}">
                <a16:creationId xmlns:a16="http://schemas.microsoft.com/office/drawing/2014/main" xmlns="" id="{466308EA-91D5-4BCC-AF4D-611F5E9D6FD6}"/>
              </a:ext>
            </a:extLst>
          </p:cNvPr>
          <p:cNvSpPr txBox="1"/>
          <p:nvPr/>
        </p:nvSpPr>
        <p:spPr>
          <a:xfrm>
            <a:off x="3962400" y="6096000"/>
            <a:ext cx="4724400" cy="584775"/>
          </a:xfrm>
          <a:prstGeom prst="rect">
            <a:avLst/>
          </a:prstGeom>
          <a:noFill/>
        </p:spPr>
        <p:txBody>
          <a:bodyPr wrap="square" rtlCol="0">
            <a:spAutoFit/>
          </a:bodyPr>
          <a:lstStyle/>
          <a:p>
            <a:r>
              <a:rPr lang="en-US" sz="1600" dirty="0"/>
              <a:t>Annual Condition of Education Report 2017 </a:t>
            </a:r>
          </a:p>
          <a:p>
            <a:r>
              <a:rPr lang="en-US" sz="1600" dirty="0"/>
              <a:t>Iowa Department of Education </a:t>
            </a:r>
          </a:p>
        </p:txBody>
      </p:sp>
    </p:spTree>
    <p:extLst>
      <p:ext uri="{BB962C8B-B14F-4D97-AF65-F5344CB8AC3E}">
        <p14:creationId xmlns:p14="http://schemas.microsoft.com/office/powerpoint/2010/main" val="131889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E9C25-BBB2-40CE-B8DE-4215C656F9FD}"/>
              </a:ext>
            </a:extLst>
          </p:cNvPr>
          <p:cNvSpPr>
            <a:spLocks noGrp="1"/>
          </p:cNvSpPr>
          <p:nvPr>
            <p:ph type="title"/>
          </p:nvPr>
        </p:nvSpPr>
        <p:spPr>
          <a:xfrm>
            <a:off x="381000" y="115669"/>
            <a:ext cx="8583090" cy="1400530"/>
          </a:xfrm>
        </p:spPr>
        <p:txBody>
          <a:bodyPr>
            <a:normAutofit/>
          </a:bodyPr>
          <a:lstStyle/>
          <a:p>
            <a:r>
              <a:rPr lang="en-US" sz="3600" b="1" dirty="0"/>
              <a:t>Iowa: 8</a:t>
            </a:r>
            <a:r>
              <a:rPr lang="en-US" sz="3600" b="1" baseline="30000" dirty="0"/>
              <a:t>th</a:t>
            </a:r>
            <a:r>
              <a:rPr lang="en-US" sz="3600" b="1" dirty="0"/>
              <a:t> Grade Reading Proficiency</a:t>
            </a:r>
          </a:p>
        </p:txBody>
      </p:sp>
      <p:pic>
        <p:nvPicPr>
          <p:cNvPr id="7" name="Content Placeholder 6">
            <a:extLst>
              <a:ext uri="{FF2B5EF4-FFF2-40B4-BE49-F238E27FC236}">
                <a16:creationId xmlns:a16="http://schemas.microsoft.com/office/drawing/2014/main" xmlns="" id="{C1DC0B5B-B50A-4749-85F3-6FFFD999FF11}"/>
              </a:ext>
            </a:extLst>
          </p:cNvPr>
          <p:cNvPicPr>
            <a:picLocks noGrp="1" noChangeAspect="1"/>
          </p:cNvPicPr>
          <p:nvPr>
            <p:ph idx="1"/>
          </p:nvPr>
        </p:nvPicPr>
        <p:blipFill>
          <a:blip r:embed="rId3"/>
          <a:stretch>
            <a:fillRect/>
          </a:stretch>
        </p:blipFill>
        <p:spPr>
          <a:xfrm>
            <a:off x="64844" y="1478359"/>
            <a:ext cx="9002956" cy="3901281"/>
          </a:xfrm>
          <a:prstGeom prst="rect">
            <a:avLst/>
          </a:prstGeom>
        </p:spPr>
      </p:pic>
      <p:sp>
        <p:nvSpPr>
          <p:cNvPr id="5" name="TextBox 4">
            <a:extLst>
              <a:ext uri="{FF2B5EF4-FFF2-40B4-BE49-F238E27FC236}">
                <a16:creationId xmlns:a16="http://schemas.microsoft.com/office/drawing/2014/main" xmlns="" id="{466308EA-91D5-4BCC-AF4D-611F5E9D6FD6}"/>
              </a:ext>
            </a:extLst>
          </p:cNvPr>
          <p:cNvSpPr txBox="1"/>
          <p:nvPr/>
        </p:nvSpPr>
        <p:spPr>
          <a:xfrm>
            <a:off x="3733800" y="6096000"/>
            <a:ext cx="5334000" cy="646331"/>
          </a:xfrm>
          <a:prstGeom prst="rect">
            <a:avLst/>
          </a:prstGeom>
          <a:noFill/>
        </p:spPr>
        <p:txBody>
          <a:bodyPr wrap="square" rtlCol="0">
            <a:spAutoFit/>
          </a:bodyPr>
          <a:lstStyle/>
          <a:p>
            <a:r>
              <a:rPr lang="en-US" dirty="0"/>
              <a:t>Annual Condition of Education Report 2017 </a:t>
            </a:r>
          </a:p>
          <a:p>
            <a:r>
              <a:rPr lang="en-US" dirty="0"/>
              <a:t>Iowa Department of Education </a:t>
            </a:r>
          </a:p>
        </p:txBody>
      </p:sp>
    </p:spTree>
    <p:extLst>
      <p:ext uri="{BB962C8B-B14F-4D97-AF65-F5344CB8AC3E}">
        <p14:creationId xmlns:p14="http://schemas.microsoft.com/office/powerpoint/2010/main" val="18123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E9C25-BBB2-40CE-B8DE-4215C656F9FD}"/>
              </a:ext>
            </a:extLst>
          </p:cNvPr>
          <p:cNvSpPr>
            <a:spLocks noGrp="1"/>
          </p:cNvSpPr>
          <p:nvPr>
            <p:ph type="title"/>
          </p:nvPr>
        </p:nvSpPr>
        <p:spPr>
          <a:xfrm>
            <a:off x="484710" y="452718"/>
            <a:ext cx="8392098" cy="1400530"/>
          </a:xfrm>
        </p:spPr>
        <p:txBody>
          <a:bodyPr>
            <a:normAutofit/>
          </a:bodyPr>
          <a:lstStyle/>
          <a:p>
            <a:r>
              <a:rPr lang="en-US" sz="3600" b="1" dirty="0"/>
              <a:t>Iowa: 11</a:t>
            </a:r>
            <a:r>
              <a:rPr lang="en-US" sz="3600" b="1" baseline="30000" dirty="0"/>
              <a:t>th</a:t>
            </a:r>
            <a:r>
              <a:rPr lang="en-US" sz="3600" b="1" dirty="0"/>
              <a:t> Grade Reading</a:t>
            </a:r>
          </a:p>
        </p:txBody>
      </p:sp>
      <p:pic>
        <p:nvPicPr>
          <p:cNvPr id="4" name="Content Placeholder 3">
            <a:extLst>
              <a:ext uri="{FF2B5EF4-FFF2-40B4-BE49-F238E27FC236}">
                <a16:creationId xmlns:a16="http://schemas.microsoft.com/office/drawing/2014/main" xmlns="" id="{1D36F092-7A21-46D5-9B6D-0D3F64938441}"/>
              </a:ext>
            </a:extLst>
          </p:cNvPr>
          <p:cNvPicPr>
            <a:picLocks noGrp="1" noChangeAspect="1"/>
          </p:cNvPicPr>
          <p:nvPr>
            <p:ph idx="1"/>
          </p:nvPr>
        </p:nvPicPr>
        <p:blipFill>
          <a:blip r:embed="rId3"/>
          <a:stretch>
            <a:fillRect/>
          </a:stretch>
        </p:blipFill>
        <p:spPr>
          <a:xfrm>
            <a:off x="304800" y="1730772"/>
            <a:ext cx="8572008" cy="3396456"/>
          </a:xfrm>
          <a:prstGeom prst="rect">
            <a:avLst/>
          </a:prstGeom>
        </p:spPr>
      </p:pic>
      <p:sp>
        <p:nvSpPr>
          <p:cNvPr id="6" name="TextBox 5">
            <a:extLst>
              <a:ext uri="{FF2B5EF4-FFF2-40B4-BE49-F238E27FC236}">
                <a16:creationId xmlns:a16="http://schemas.microsoft.com/office/drawing/2014/main" xmlns="" id="{C7A39ADE-30B5-460B-AA67-A6626013675C}"/>
              </a:ext>
            </a:extLst>
          </p:cNvPr>
          <p:cNvSpPr txBox="1"/>
          <p:nvPr/>
        </p:nvSpPr>
        <p:spPr>
          <a:xfrm>
            <a:off x="3733800" y="5960610"/>
            <a:ext cx="5334000" cy="646331"/>
          </a:xfrm>
          <a:prstGeom prst="rect">
            <a:avLst/>
          </a:prstGeom>
          <a:noFill/>
        </p:spPr>
        <p:txBody>
          <a:bodyPr wrap="square" rtlCol="0">
            <a:spAutoFit/>
          </a:bodyPr>
          <a:lstStyle/>
          <a:p>
            <a:r>
              <a:rPr lang="en-US" dirty="0"/>
              <a:t>Annual Condition of Education Report 2017 </a:t>
            </a:r>
          </a:p>
          <a:p>
            <a:r>
              <a:rPr lang="en-US" dirty="0"/>
              <a:t>Iowa Department of Education </a:t>
            </a:r>
          </a:p>
        </p:txBody>
      </p:sp>
    </p:spTree>
    <p:extLst>
      <p:ext uri="{BB962C8B-B14F-4D97-AF65-F5344CB8AC3E}">
        <p14:creationId xmlns:p14="http://schemas.microsoft.com/office/powerpoint/2010/main" val="36519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E9C25-BBB2-40CE-B8DE-4215C656F9FD}"/>
              </a:ext>
            </a:extLst>
          </p:cNvPr>
          <p:cNvSpPr>
            <a:spLocks noGrp="1"/>
          </p:cNvSpPr>
          <p:nvPr>
            <p:ph type="title"/>
          </p:nvPr>
        </p:nvSpPr>
        <p:spPr/>
        <p:txBody>
          <a:bodyPr>
            <a:normAutofit/>
          </a:bodyPr>
          <a:lstStyle/>
          <a:p>
            <a:r>
              <a:rPr lang="en-US" sz="3600" b="1" dirty="0"/>
              <a:t>Iowa: 4</a:t>
            </a:r>
            <a:r>
              <a:rPr lang="en-US" sz="3600" b="1" baseline="30000" dirty="0"/>
              <a:t>th</a:t>
            </a:r>
            <a:r>
              <a:rPr lang="en-US" sz="3600" b="1" dirty="0"/>
              <a:t> Grade Math</a:t>
            </a:r>
          </a:p>
        </p:txBody>
      </p:sp>
      <p:pic>
        <p:nvPicPr>
          <p:cNvPr id="7" name="Content Placeholder 6">
            <a:extLst>
              <a:ext uri="{FF2B5EF4-FFF2-40B4-BE49-F238E27FC236}">
                <a16:creationId xmlns:a16="http://schemas.microsoft.com/office/drawing/2014/main" xmlns="" id="{86ADFA38-2FD3-457D-A96B-1AF9BDEFB483}"/>
              </a:ext>
            </a:extLst>
          </p:cNvPr>
          <p:cNvPicPr>
            <a:picLocks noGrp="1" noChangeAspect="1"/>
          </p:cNvPicPr>
          <p:nvPr>
            <p:ph idx="1"/>
          </p:nvPr>
        </p:nvPicPr>
        <p:blipFill>
          <a:blip r:embed="rId3"/>
          <a:stretch>
            <a:fillRect/>
          </a:stretch>
        </p:blipFill>
        <p:spPr>
          <a:xfrm>
            <a:off x="199906" y="1524000"/>
            <a:ext cx="8744187" cy="3958431"/>
          </a:xfrm>
          <a:prstGeom prst="rect">
            <a:avLst/>
          </a:prstGeom>
        </p:spPr>
      </p:pic>
      <p:sp>
        <p:nvSpPr>
          <p:cNvPr id="5" name="TextBox 4">
            <a:extLst>
              <a:ext uri="{FF2B5EF4-FFF2-40B4-BE49-F238E27FC236}">
                <a16:creationId xmlns:a16="http://schemas.microsoft.com/office/drawing/2014/main" xmlns="" id="{466308EA-91D5-4BCC-AF4D-611F5E9D6FD6}"/>
              </a:ext>
            </a:extLst>
          </p:cNvPr>
          <p:cNvSpPr txBox="1"/>
          <p:nvPr/>
        </p:nvSpPr>
        <p:spPr>
          <a:xfrm>
            <a:off x="3733801" y="6096000"/>
            <a:ext cx="5210292" cy="646331"/>
          </a:xfrm>
          <a:prstGeom prst="rect">
            <a:avLst/>
          </a:prstGeom>
          <a:noFill/>
        </p:spPr>
        <p:txBody>
          <a:bodyPr wrap="square" rtlCol="0">
            <a:spAutoFit/>
          </a:bodyPr>
          <a:lstStyle/>
          <a:p>
            <a:r>
              <a:rPr lang="en-US" dirty="0"/>
              <a:t>Annual Condition of Education Report 2017 </a:t>
            </a:r>
          </a:p>
          <a:p>
            <a:r>
              <a:rPr lang="en-US" dirty="0"/>
              <a:t>Iowa Department of Education </a:t>
            </a:r>
          </a:p>
        </p:txBody>
      </p:sp>
    </p:spTree>
    <p:extLst>
      <p:ext uri="{BB962C8B-B14F-4D97-AF65-F5344CB8AC3E}">
        <p14:creationId xmlns:p14="http://schemas.microsoft.com/office/powerpoint/2010/main" val="232308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E9C25-BBB2-40CE-B8DE-4215C656F9FD}"/>
              </a:ext>
            </a:extLst>
          </p:cNvPr>
          <p:cNvSpPr>
            <a:spLocks noGrp="1"/>
          </p:cNvSpPr>
          <p:nvPr>
            <p:ph type="title"/>
          </p:nvPr>
        </p:nvSpPr>
        <p:spPr/>
        <p:txBody>
          <a:bodyPr>
            <a:normAutofit/>
          </a:bodyPr>
          <a:lstStyle/>
          <a:p>
            <a:r>
              <a:rPr lang="en-US" sz="3600" b="1" dirty="0"/>
              <a:t>Iowa: 8</a:t>
            </a:r>
            <a:r>
              <a:rPr lang="en-US" sz="3600" b="1" baseline="30000" dirty="0"/>
              <a:t>th</a:t>
            </a:r>
            <a:r>
              <a:rPr lang="en-US" sz="3600" b="1" dirty="0"/>
              <a:t> Grade Math</a:t>
            </a:r>
          </a:p>
        </p:txBody>
      </p:sp>
      <p:pic>
        <p:nvPicPr>
          <p:cNvPr id="6" name="Content Placeholder 5">
            <a:extLst>
              <a:ext uri="{FF2B5EF4-FFF2-40B4-BE49-F238E27FC236}">
                <a16:creationId xmlns:a16="http://schemas.microsoft.com/office/drawing/2014/main" xmlns="" id="{76479955-B904-4A73-BEBE-E8F2B20B961F}"/>
              </a:ext>
            </a:extLst>
          </p:cNvPr>
          <p:cNvPicPr>
            <a:picLocks noGrp="1" noChangeAspect="1"/>
          </p:cNvPicPr>
          <p:nvPr>
            <p:ph idx="1"/>
          </p:nvPr>
        </p:nvPicPr>
        <p:blipFill>
          <a:blip r:embed="rId3"/>
          <a:stretch>
            <a:fillRect/>
          </a:stretch>
        </p:blipFill>
        <p:spPr>
          <a:xfrm>
            <a:off x="26352" y="1466850"/>
            <a:ext cx="9091295" cy="3924300"/>
          </a:xfrm>
          <a:prstGeom prst="rect">
            <a:avLst/>
          </a:prstGeom>
        </p:spPr>
      </p:pic>
      <p:sp>
        <p:nvSpPr>
          <p:cNvPr id="5" name="TextBox 4">
            <a:extLst>
              <a:ext uri="{FF2B5EF4-FFF2-40B4-BE49-F238E27FC236}">
                <a16:creationId xmlns:a16="http://schemas.microsoft.com/office/drawing/2014/main" xmlns="" id="{466308EA-91D5-4BCC-AF4D-611F5E9D6FD6}"/>
              </a:ext>
            </a:extLst>
          </p:cNvPr>
          <p:cNvSpPr txBox="1"/>
          <p:nvPr/>
        </p:nvSpPr>
        <p:spPr>
          <a:xfrm>
            <a:off x="3809999" y="5943600"/>
            <a:ext cx="5307647" cy="646331"/>
          </a:xfrm>
          <a:prstGeom prst="rect">
            <a:avLst/>
          </a:prstGeom>
          <a:noFill/>
        </p:spPr>
        <p:txBody>
          <a:bodyPr wrap="square" rtlCol="0">
            <a:spAutoFit/>
          </a:bodyPr>
          <a:lstStyle/>
          <a:p>
            <a:r>
              <a:rPr lang="en-US" dirty="0"/>
              <a:t>Annual Condition of Education Report 2017 </a:t>
            </a:r>
          </a:p>
          <a:p>
            <a:r>
              <a:rPr lang="en-US" dirty="0"/>
              <a:t>Iowa Department of Education </a:t>
            </a:r>
          </a:p>
        </p:txBody>
      </p:sp>
    </p:spTree>
    <p:extLst>
      <p:ext uri="{BB962C8B-B14F-4D97-AF65-F5344CB8AC3E}">
        <p14:creationId xmlns:p14="http://schemas.microsoft.com/office/powerpoint/2010/main" val="21254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E9C25-BBB2-40CE-B8DE-4215C656F9FD}"/>
              </a:ext>
            </a:extLst>
          </p:cNvPr>
          <p:cNvSpPr>
            <a:spLocks noGrp="1"/>
          </p:cNvSpPr>
          <p:nvPr>
            <p:ph type="title"/>
          </p:nvPr>
        </p:nvSpPr>
        <p:spPr/>
        <p:txBody>
          <a:bodyPr>
            <a:normAutofit/>
          </a:bodyPr>
          <a:lstStyle/>
          <a:p>
            <a:r>
              <a:rPr lang="en-US" sz="3600" b="1" dirty="0"/>
              <a:t>Iowa: 11</a:t>
            </a:r>
            <a:r>
              <a:rPr lang="en-US" sz="3600" b="1" baseline="30000" dirty="0"/>
              <a:t>th</a:t>
            </a:r>
            <a:r>
              <a:rPr lang="en-US" sz="3600" b="1" dirty="0"/>
              <a:t> Grade Math</a:t>
            </a:r>
          </a:p>
        </p:txBody>
      </p:sp>
      <p:pic>
        <p:nvPicPr>
          <p:cNvPr id="7" name="Content Placeholder 6">
            <a:extLst>
              <a:ext uri="{FF2B5EF4-FFF2-40B4-BE49-F238E27FC236}">
                <a16:creationId xmlns:a16="http://schemas.microsoft.com/office/drawing/2014/main" xmlns="" id="{6289A92B-7F6D-4B35-8635-395D29B8B90C}"/>
              </a:ext>
            </a:extLst>
          </p:cNvPr>
          <p:cNvPicPr>
            <a:picLocks noGrp="1" noChangeAspect="1"/>
          </p:cNvPicPr>
          <p:nvPr>
            <p:ph idx="1"/>
          </p:nvPr>
        </p:nvPicPr>
        <p:blipFill>
          <a:blip r:embed="rId3"/>
          <a:stretch>
            <a:fillRect/>
          </a:stretch>
        </p:blipFill>
        <p:spPr>
          <a:xfrm>
            <a:off x="76200" y="1459309"/>
            <a:ext cx="8943806" cy="3939381"/>
          </a:xfrm>
          <a:prstGeom prst="rect">
            <a:avLst/>
          </a:prstGeom>
        </p:spPr>
      </p:pic>
      <p:sp>
        <p:nvSpPr>
          <p:cNvPr id="6" name="TextBox 5">
            <a:extLst>
              <a:ext uri="{FF2B5EF4-FFF2-40B4-BE49-F238E27FC236}">
                <a16:creationId xmlns:a16="http://schemas.microsoft.com/office/drawing/2014/main" xmlns="" id="{C7A39ADE-30B5-460B-AA67-A6626013675C}"/>
              </a:ext>
            </a:extLst>
          </p:cNvPr>
          <p:cNvSpPr txBox="1"/>
          <p:nvPr/>
        </p:nvSpPr>
        <p:spPr>
          <a:xfrm>
            <a:off x="3810000" y="6096000"/>
            <a:ext cx="5181600" cy="646331"/>
          </a:xfrm>
          <a:prstGeom prst="rect">
            <a:avLst/>
          </a:prstGeom>
          <a:noFill/>
        </p:spPr>
        <p:txBody>
          <a:bodyPr wrap="square" rtlCol="0">
            <a:spAutoFit/>
          </a:bodyPr>
          <a:lstStyle/>
          <a:p>
            <a:r>
              <a:rPr lang="en-US" dirty="0"/>
              <a:t>Annual Condition of Education Report 2017 </a:t>
            </a:r>
          </a:p>
          <a:p>
            <a:r>
              <a:rPr lang="en-US" dirty="0"/>
              <a:t>Iowa Department of Education </a:t>
            </a:r>
          </a:p>
        </p:txBody>
      </p:sp>
    </p:spTree>
    <p:extLst>
      <p:ext uri="{BB962C8B-B14F-4D97-AF65-F5344CB8AC3E}">
        <p14:creationId xmlns:p14="http://schemas.microsoft.com/office/powerpoint/2010/main" val="1494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00FE6-329A-4189-8C79-906C923ED523}"/>
              </a:ext>
            </a:extLst>
          </p:cNvPr>
          <p:cNvSpPr>
            <a:spLocks noGrp="1"/>
          </p:cNvSpPr>
          <p:nvPr>
            <p:ph type="title"/>
          </p:nvPr>
        </p:nvSpPr>
        <p:spPr/>
        <p:txBody>
          <a:bodyPr>
            <a:normAutofit fontScale="90000"/>
          </a:bodyPr>
          <a:lstStyle/>
          <a:p>
            <a:pPr algn="ctr"/>
            <a:r>
              <a:rPr lang="en-US" b="1" dirty="0">
                <a:solidFill>
                  <a:srgbClr val="0070C0"/>
                </a:solidFill>
                <a:effectLst/>
              </a:rPr>
              <a:t>Turn to a colleague and share your reactions to these data.</a:t>
            </a:r>
          </a:p>
        </p:txBody>
      </p:sp>
      <p:pic>
        <p:nvPicPr>
          <p:cNvPr id="10248" name="Picture 8" descr="Image result for graphic question mark">
            <a:extLst>
              <a:ext uri="{FF2B5EF4-FFF2-40B4-BE49-F238E27FC236}">
                <a16:creationId xmlns:a16="http://schemas.microsoft.com/office/drawing/2014/main" xmlns="" id="{19F1A20C-83F9-4723-AE43-9D1BECFF3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28800"/>
            <a:ext cx="3990181" cy="517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1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E9C25-BBB2-40CE-B8DE-4215C656F9FD}"/>
              </a:ext>
            </a:extLst>
          </p:cNvPr>
          <p:cNvSpPr>
            <a:spLocks noGrp="1"/>
          </p:cNvSpPr>
          <p:nvPr>
            <p:ph type="title"/>
          </p:nvPr>
        </p:nvSpPr>
        <p:spPr/>
        <p:txBody>
          <a:bodyPr>
            <a:normAutofit/>
          </a:bodyPr>
          <a:lstStyle/>
          <a:p>
            <a:r>
              <a:rPr lang="en-US" sz="3600" b="1" dirty="0"/>
              <a:t>11</a:t>
            </a:r>
            <a:r>
              <a:rPr lang="en-US" sz="3600" b="1" baseline="30000" dirty="0"/>
              <a:t>th</a:t>
            </a:r>
            <a:r>
              <a:rPr lang="en-US" sz="3600" b="1" dirty="0"/>
              <a:t> Grade Math</a:t>
            </a:r>
          </a:p>
        </p:txBody>
      </p:sp>
      <p:pic>
        <p:nvPicPr>
          <p:cNvPr id="7" name="Content Placeholder 6">
            <a:extLst>
              <a:ext uri="{FF2B5EF4-FFF2-40B4-BE49-F238E27FC236}">
                <a16:creationId xmlns:a16="http://schemas.microsoft.com/office/drawing/2014/main" xmlns="" id="{6289A92B-7F6D-4B35-8635-395D29B8B90C}"/>
              </a:ext>
            </a:extLst>
          </p:cNvPr>
          <p:cNvPicPr>
            <a:picLocks noGrp="1" noChangeAspect="1"/>
          </p:cNvPicPr>
          <p:nvPr>
            <p:ph idx="1"/>
          </p:nvPr>
        </p:nvPicPr>
        <p:blipFill>
          <a:blip r:embed="rId3"/>
          <a:stretch>
            <a:fillRect/>
          </a:stretch>
        </p:blipFill>
        <p:spPr>
          <a:xfrm>
            <a:off x="76200" y="1459309"/>
            <a:ext cx="8943806" cy="3939381"/>
          </a:xfrm>
          <a:prstGeom prst="rect">
            <a:avLst/>
          </a:prstGeom>
        </p:spPr>
      </p:pic>
      <p:sp>
        <p:nvSpPr>
          <p:cNvPr id="6" name="TextBox 5">
            <a:extLst>
              <a:ext uri="{FF2B5EF4-FFF2-40B4-BE49-F238E27FC236}">
                <a16:creationId xmlns:a16="http://schemas.microsoft.com/office/drawing/2014/main" xmlns="" id="{C7A39ADE-30B5-460B-AA67-A6626013675C}"/>
              </a:ext>
            </a:extLst>
          </p:cNvPr>
          <p:cNvSpPr txBox="1"/>
          <p:nvPr/>
        </p:nvSpPr>
        <p:spPr>
          <a:xfrm>
            <a:off x="3657600" y="6096000"/>
            <a:ext cx="5334000" cy="646331"/>
          </a:xfrm>
          <a:prstGeom prst="rect">
            <a:avLst/>
          </a:prstGeom>
          <a:noFill/>
        </p:spPr>
        <p:txBody>
          <a:bodyPr wrap="square" rtlCol="0">
            <a:spAutoFit/>
          </a:bodyPr>
          <a:lstStyle/>
          <a:p>
            <a:r>
              <a:rPr lang="en-US" dirty="0"/>
              <a:t>Annual Condition of Education Report 2017 </a:t>
            </a:r>
          </a:p>
          <a:p>
            <a:r>
              <a:rPr lang="en-US" dirty="0"/>
              <a:t>Iowa Department of Education </a:t>
            </a:r>
          </a:p>
        </p:txBody>
      </p:sp>
      <p:sp>
        <p:nvSpPr>
          <p:cNvPr id="8" name="Oval 7">
            <a:extLst>
              <a:ext uri="{FF2B5EF4-FFF2-40B4-BE49-F238E27FC236}">
                <a16:creationId xmlns:a16="http://schemas.microsoft.com/office/drawing/2014/main" xmlns="" id="{351B552C-633B-4791-8078-EA0FBDC7BC0F}"/>
              </a:ext>
            </a:extLst>
          </p:cNvPr>
          <p:cNvSpPr/>
          <p:nvPr/>
        </p:nvSpPr>
        <p:spPr>
          <a:xfrm>
            <a:off x="3352800" y="2514600"/>
            <a:ext cx="38100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Freeform: Shape 13">
            <a:extLst>
              <a:ext uri="{FF2B5EF4-FFF2-40B4-BE49-F238E27FC236}">
                <a16:creationId xmlns:a16="http://schemas.microsoft.com/office/drawing/2014/main" xmlns="" id="{7CFB1356-CB25-4CA7-BEF1-D952B75BAFFB}"/>
              </a:ext>
            </a:extLst>
          </p:cNvPr>
          <p:cNvSpPr/>
          <p:nvPr/>
        </p:nvSpPr>
        <p:spPr>
          <a:xfrm>
            <a:off x="7507705" y="2512555"/>
            <a:ext cx="1203158" cy="585296"/>
          </a:xfrm>
          <a:custGeom>
            <a:avLst/>
            <a:gdLst>
              <a:gd name="connsiteX0" fmla="*/ 0 w 1203158"/>
              <a:gd name="connsiteY0" fmla="*/ 567529 h 585296"/>
              <a:gd name="connsiteX1" fmla="*/ 385011 w 1203158"/>
              <a:gd name="connsiteY1" fmla="*/ 567529 h 585296"/>
              <a:gd name="connsiteX2" fmla="*/ 517358 w 1203158"/>
              <a:gd name="connsiteY2" fmla="*/ 531434 h 585296"/>
              <a:gd name="connsiteX3" fmla="*/ 649706 w 1203158"/>
              <a:gd name="connsiteY3" fmla="*/ 495340 h 585296"/>
              <a:gd name="connsiteX4" fmla="*/ 685800 w 1203158"/>
              <a:gd name="connsiteY4" fmla="*/ 471277 h 585296"/>
              <a:gd name="connsiteX5" fmla="*/ 709863 w 1203158"/>
              <a:gd name="connsiteY5" fmla="*/ 447213 h 585296"/>
              <a:gd name="connsiteX6" fmla="*/ 745958 w 1203158"/>
              <a:gd name="connsiteY6" fmla="*/ 435182 h 585296"/>
              <a:gd name="connsiteX7" fmla="*/ 818148 w 1203158"/>
              <a:gd name="connsiteY7" fmla="*/ 387056 h 585296"/>
              <a:gd name="connsiteX8" fmla="*/ 866274 w 1203158"/>
              <a:gd name="connsiteY8" fmla="*/ 338929 h 585296"/>
              <a:gd name="connsiteX9" fmla="*/ 890337 w 1203158"/>
              <a:gd name="connsiteY9" fmla="*/ 302834 h 585296"/>
              <a:gd name="connsiteX10" fmla="*/ 926432 w 1203158"/>
              <a:gd name="connsiteY10" fmla="*/ 290803 h 585296"/>
              <a:gd name="connsiteX11" fmla="*/ 938463 w 1203158"/>
              <a:gd name="connsiteY11" fmla="*/ 254708 h 585296"/>
              <a:gd name="connsiteX12" fmla="*/ 962527 w 1203158"/>
              <a:gd name="connsiteY12" fmla="*/ 230645 h 585296"/>
              <a:gd name="connsiteX13" fmla="*/ 1022684 w 1203158"/>
              <a:gd name="connsiteY13" fmla="*/ 182519 h 585296"/>
              <a:gd name="connsiteX14" fmla="*/ 1082842 w 1203158"/>
              <a:gd name="connsiteY14" fmla="*/ 122361 h 585296"/>
              <a:gd name="connsiteX15" fmla="*/ 1143000 w 1203158"/>
              <a:gd name="connsiteY15" fmla="*/ 62203 h 585296"/>
              <a:gd name="connsiteX16" fmla="*/ 1167063 w 1203158"/>
              <a:gd name="connsiteY16" fmla="*/ 26108 h 585296"/>
              <a:gd name="connsiteX17" fmla="*/ 1191127 w 1203158"/>
              <a:gd name="connsiteY17" fmla="*/ 2045 h 585296"/>
              <a:gd name="connsiteX18" fmla="*/ 1143000 w 1203158"/>
              <a:gd name="connsiteY18" fmla="*/ 14077 h 585296"/>
              <a:gd name="connsiteX19" fmla="*/ 1070811 w 1203158"/>
              <a:gd name="connsiteY19" fmla="*/ 38140 h 585296"/>
              <a:gd name="connsiteX20" fmla="*/ 1106906 w 1203158"/>
              <a:gd name="connsiteY20" fmla="*/ 62203 h 585296"/>
              <a:gd name="connsiteX21" fmla="*/ 1143000 w 1203158"/>
              <a:gd name="connsiteY21" fmla="*/ 74234 h 585296"/>
              <a:gd name="connsiteX22" fmla="*/ 1191127 w 1203158"/>
              <a:gd name="connsiteY22" fmla="*/ 122361 h 585296"/>
              <a:gd name="connsiteX23" fmla="*/ 1203158 w 1203158"/>
              <a:gd name="connsiteY23" fmla="*/ 86266 h 585296"/>
              <a:gd name="connsiteX24" fmla="*/ 1191127 w 1203158"/>
              <a:gd name="connsiteY24" fmla="*/ 50171 h 585296"/>
              <a:gd name="connsiteX25" fmla="*/ 1191127 w 1203158"/>
              <a:gd name="connsiteY25" fmla="*/ 26108 h 58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3158" h="585296">
                <a:moveTo>
                  <a:pt x="0" y="567529"/>
                </a:moveTo>
                <a:cubicBezTo>
                  <a:pt x="166237" y="595236"/>
                  <a:pt x="85812" y="586832"/>
                  <a:pt x="385011" y="567529"/>
                </a:cubicBezTo>
                <a:cubicBezTo>
                  <a:pt x="441118" y="563909"/>
                  <a:pt x="461643" y="545363"/>
                  <a:pt x="517358" y="531434"/>
                </a:cubicBezTo>
                <a:cubicBezTo>
                  <a:pt x="625915" y="504295"/>
                  <a:pt x="582236" y="517829"/>
                  <a:pt x="649706" y="495340"/>
                </a:cubicBezTo>
                <a:cubicBezTo>
                  <a:pt x="661737" y="487319"/>
                  <a:pt x="674509" y="480310"/>
                  <a:pt x="685800" y="471277"/>
                </a:cubicBezTo>
                <a:cubicBezTo>
                  <a:pt x="694658" y="464191"/>
                  <a:pt x="700136" y="453049"/>
                  <a:pt x="709863" y="447213"/>
                </a:cubicBezTo>
                <a:cubicBezTo>
                  <a:pt x="720738" y="440688"/>
                  <a:pt x="733926" y="439192"/>
                  <a:pt x="745958" y="435182"/>
                </a:cubicBezTo>
                <a:cubicBezTo>
                  <a:pt x="770021" y="419140"/>
                  <a:pt x="809003" y="414492"/>
                  <a:pt x="818148" y="387056"/>
                </a:cubicBezTo>
                <a:cubicBezTo>
                  <a:pt x="834189" y="338929"/>
                  <a:pt x="818147" y="354972"/>
                  <a:pt x="866274" y="338929"/>
                </a:cubicBezTo>
                <a:cubicBezTo>
                  <a:pt x="874295" y="326897"/>
                  <a:pt x="879045" y="311867"/>
                  <a:pt x="890337" y="302834"/>
                </a:cubicBezTo>
                <a:cubicBezTo>
                  <a:pt x="900240" y="294911"/>
                  <a:pt x="917464" y="299771"/>
                  <a:pt x="926432" y="290803"/>
                </a:cubicBezTo>
                <a:cubicBezTo>
                  <a:pt x="935400" y="281835"/>
                  <a:pt x="931938" y="265583"/>
                  <a:pt x="938463" y="254708"/>
                </a:cubicBezTo>
                <a:cubicBezTo>
                  <a:pt x="944299" y="244981"/>
                  <a:pt x="955441" y="239503"/>
                  <a:pt x="962527" y="230645"/>
                </a:cubicBezTo>
                <a:cubicBezTo>
                  <a:pt x="1002107" y="181170"/>
                  <a:pt x="965432" y="201602"/>
                  <a:pt x="1022684" y="182519"/>
                </a:cubicBezTo>
                <a:cubicBezTo>
                  <a:pt x="1086856" y="86264"/>
                  <a:pt x="1002631" y="202572"/>
                  <a:pt x="1082842" y="122361"/>
                </a:cubicBezTo>
                <a:cubicBezTo>
                  <a:pt x="1163052" y="42151"/>
                  <a:pt x="1046751" y="126370"/>
                  <a:pt x="1143000" y="62203"/>
                </a:cubicBezTo>
                <a:cubicBezTo>
                  <a:pt x="1151021" y="50171"/>
                  <a:pt x="1158030" y="37399"/>
                  <a:pt x="1167063" y="26108"/>
                </a:cubicBezTo>
                <a:cubicBezTo>
                  <a:pt x="1174149" y="17250"/>
                  <a:pt x="1201273" y="7118"/>
                  <a:pt x="1191127" y="2045"/>
                </a:cubicBezTo>
                <a:cubicBezTo>
                  <a:pt x="1176337" y="-5350"/>
                  <a:pt x="1158839" y="9325"/>
                  <a:pt x="1143000" y="14077"/>
                </a:cubicBezTo>
                <a:cubicBezTo>
                  <a:pt x="1118705" y="21366"/>
                  <a:pt x="1070811" y="38140"/>
                  <a:pt x="1070811" y="38140"/>
                </a:cubicBezTo>
                <a:cubicBezTo>
                  <a:pt x="1082843" y="46161"/>
                  <a:pt x="1093972" y="55736"/>
                  <a:pt x="1106906" y="62203"/>
                </a:cubicBezTo>
                <a:cubicBezTo>
                  <a:pt x="1118249" y="67875"/>
                  <a:pt x="1132680" y="66863"/>
                  <a:pt x="1143000" y="74234"/>
                </a:cubicBezTo>
                <a:cubicBezTo>
                  <a:pt x="1161461" y="87421"/>
                  <a:pt x="1191127" y="122361"/>
                  <a:pt x="1191127" y="122361"/>
                </a:cubicBezTo>
                <a:cubicBezTo>
                  <a:pt x="1195137" y="110329"/>
                  <a:pt x="1203158" y="98948"/>
                  <a:pt x="1203158" y="86266"/>
                </a:cubicBezTo>
                <a:cubicBezTo>
                  <a:pt x="1203158" y="73584"/>
                  <a:pt x="1193614" y="62607"/>
                  <a:pt x="1191127" y="50171"/>
                </a:cubicBezTo>
                <a:cubicBezTo>
                  <a:pt x="1189554" y="42306"/>
                  <a:pt x="1191127" y="34129"/>
                  <a:pt x="1191127" y="26108"/>
                </a:cubicBezTo>
              </a:path>
            </a:pathLst>
          </a:custGeom>
          <a:noFill/>
          <a:ln w="57150">
            <a:solidFill>
              <a:srgbClr val="FF00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ln>
                <a:solidFill>
                  <a:srgbClr val="FF0000"/>
                </a:solidFill>
              </a:ln>
              <a:solidFill>
                <a:srgbClr val="FF0000"/>
              </a:solidFill>
            </a:endParaRPr>
          </a:p>
        </p:txBody>
      </p:sp>
    </p:spTree>
    <p:extLst>
      <p:ext uri="{BB962C8B-B14F-4D97-AF65-F5344CB8AC3E}">
        <p14:creationId xmlns:p14="http://schemas.microsoft.com/office/powerpoint/2010/main" val="23552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2018 Presentation by Jane Todey to </a:t>
            </a:r>
            <a:r>
              <a:rPr lang="en-US" dirty="0"/>
              <a:t>CT Assoc. of </a:t>
            </a:r>
            <a:r>
              <a:rPr lang="en-US" dirty="0" smtClean="0"/>
              <a:t>Schools</a:t>
            </a:r>
            <a:br>
              <a:rPr lang="en-US" dirty="0" smtClean="0"/>
            </a:br>
            <a:endParaRPr lang="en-US" dirty="0"/>
          </a:p>
        </p:txBody>
      </p:sp>
      <p:sp>
        <p:nvSpPr>
          <p:cNvPr id="3" name="Subtitle 2"/>
          <p:cNvSpPr>
            <a:spLocks noGrp="1"/>
          </p:cNvSpPr>
          <p:nvPr>
            <p:ph type="subTitle" idx="1"/>
          </p:nvPr>
        </p:nvSpPr>
        <p:spPr>
          <a:xfrm>
            <a:off x="1028020" y="3598339"/>
            <a:ext cx="7887380" cy="1049867"/>
          </a:xfrm>
        </p:spPr>
        <p:txBody>
          <a:bodyPr>
            <a:noAutofit/>
          </a:bodyPr>
          <a:lstStyle/>
          <a:p>
            <a:r>
              <a:rPr lang="en-US" sz="2400" dirty="0" smtClean="0"/>
              <a:t>For Jane’s bio, see </a:t>
            </a:r>
          </a:p>
          <a:p>
            <a:r>
              <a:rPr lang="en-US" sz="2400" dirty="0"/>
              <a:t>http://smhp.psych.ucla.edu/pdfdocs/janebio.pdf</a:t>
            </a:r>
          </a:p>
        </p:txBody>
      </p:sp>
    </p:spTree>
    <p:extLst>
      <p:ext uri="{BB962C8B-B14F-4D97-AF65-F5344CB8AC3E}">
        <p14:creationId xmlns:p14="http://schemas.microsoft.com/office/powerpoint/2010/main" val="654549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1524000"/>
            <a:ext cx="8229600" cy="5029200"/>
          </a:xfrm>
        </p:spPr>
        <p:txBody>
          <a:bodyPr>
            <a:normAutofit/>
          </a:bodyPr>
          <a:lstStyle/>
          <a:p>
            <a:pPr marL="0" indent="0" eaLnBrk="1" hangingPunct="1">
              <a:buFont typeface="Wingdings" panose="05000000000000000000" pitchFamily="2" charset="2"/>
              <a:buNone/>
            </a:pPr>
            <a:r>
              <a:rPr lang="en-US" altLang="en-US" sz="2400" dirty="0"/>
              <a:t>Factors impact student achievement and these challenges are likely to influence:</a:t>
            </a:r>
          </a:p>
          <a:p>
            <a:pPr lvl="1">
              <a:buClr>
                <a:schemeClr val="tx1"/>
              </a:buClr>
              <a:buFont typeface="Wingdings" panose="05000000000000000000" pitchFamily="2" charset="2"/>
              <a:buChar char="§"/>
            </a:pPr>
            <a:r>
              <a:rPr lang="en-US" altLang="en-US" sz="2400" dirty="0">
                <a:ln w="12700">
                  <a:solidFill>
                    <a:schemeClr val="bg1">
                      <a:lumMod val="75000"/>
                      <a:lumOff val="25000"/>
                      <a:alpha val="11000"/>
                    </a:schemeClr>
                  </a:solidFill>
                </a:ln>
              </a:rPr>
              <a:t>Achievement</a:t>
            </a:r>
            <a:r>
              <a:rPr lang="en-US" altLang="en-US" sz="2400" dirty="0"/>
              <a:t> plateau effect</a:t>
            </a:r>
          </a:p>
          <a:p>
            <a:pPr lvl="1" eaLnBrk="1" hangingPunct="1">
              <a:buClr>
                <a:schemeClr val="tx1"/>
              </a:buClr>
              <a:buFont typeface="Wingdings" panose="05000000000000000000" pitchFamily="2" charset="2"/>
              <a:buChar char="§"/>
            </a:pPr>
            <a:r>
              <a:rPr lang="en-US" altLang="en-US" sz="2400" dirty="0">
                <a:effectLst/>
              </a:rPr>
              <a:t>Dropout</a:t>
            </a:r>
            <a:r>
              <a:rPr lang="en-US" altLang="en-US" sz="2400" dirty="0"/>
              <a:t> rates</a:t>
            </a:r>
          </a:p>
          <a:p>
            <a:pPr lvl="1" eaLnBrk="1" hangingPunct="1">
              <a:buClr>
                <a:schemeClr val="tx1"/>
              </a:buClr>
              <a:buFont typeface="Wingdings" panose="05000000000000000000" pitchFamily="2" charset="2"/>
              <a:buChar char="§"/>
            </a:pPr>
            <a:r>
              <a:rPr lang="en-US" altLang="en-US" sz="2400" dirty="0"/>
              <a:t>Low performing schools</a:t>
            </a:r>
          </a:p>
          <a:p>
            <a:pPr lvl="1">
              <a:buClr>
                <a:schemeClr val="tx1"/>
              </a:buClr>
              <a:buFont typeface="Wingdings" panose="05000000000000000000" pitchFamily="2" charset="2"/>
              <a:buChar char="§"/>
            </a:pPr>
            <a:r>
              <a:rPr lang="en-US" altLang="en-US" sz="2400" dirty="0"/>
              <a:t>Achievement gaps for subgroups</a:t>
            </a:r>
          </a:p>
          <a:p>
            <a:pPr lvl="1" eaLnBrk="1" hangingPunct="1">
              <a:buClr>
                <a:schemeClr val="tx1"/>
              </a:buClr>
              <a:buFont typeface="Wingdings" panose="05000000000000000000" pitchFamily="2" charset="2"/>
              <a:buChar char="§"/>
            </a:pPr>
            <a:r>
              <a:rPr lang="en-US" altLang="en-US" sz="2400" dirty="0"/>
              <a:t>Teacher turnover </a:t>
            </a:r>
          </a:p>
          <a:p>
            <a:pPr eaLnBrk="1" hangingPunct="1"/>
            <a:endParaRPr lang="en-US" altLang="en-US" sz="2000" b="1" dirty="0"/>
          </a:p>
          <a:p>
            <a:pPr algn="ctr" eaLnBrk="1" hangingPunct="1">
              <a:buFont typeface="Wingdings" panose="05000000000000000000" pitchFamily="2" charset="2"/>
              <a:buNone/>
            </a:pPr>
            <a:r>
              <a:rPr lang="en-US" altLang="en-US" sz="2400" b="1" dirty="0"/>
              <a:t>Better training for staff on instructional strategies is only part of the solution</a:t>
            </a:r>
            <a:endParaRPr lang="en-US" altLang="en-US" sz="2400" b="1" dirty="0">
              <a:solidFill>
                <a:schemeClr val="accent1"/>
              </a:solidFill>
            </a:endParaRPr>
          </a:p>
          <a:p>
            <a:pPr eaLnBrk="1" hangingPunct="1"/>
            <a:endParaRPr lang="en-US" altLang="en-US" sz="2000" b="1" dirty="0"/>
          </a:p>
        </p:txBody>
      </p:sp>
      <p:sp>
        <p:nvSpPr>
          <p:cNvPr id="2" name="TextBox 1">
            <a:extLst>
              <a:ext uri="{FF2B5EF4-FFF2-40B4-BE49-F238E27FC236}">
                <a16:creationId xmlns:a16="http://schemas.microsoft.com/office/drawing/2014/main" xmlns="" id="{0F1FEA70-F7D0-460A-BF0C-35E7969DB122}"/>
              </a:ext>
            </a:extLst>
          </p:cNvPr>
          <p:cNvSpPr txBox="1"/>
          <p:nvPr/>
        </p:nvSpPr>
        <p:spPr>
          <a:xfrm>
            <a:off x="381000" y="457200"/>
            <a:ext cx="7162800" cy="646331"/>
          </a:xfrm>
          <a:prstGeom prst="rect">
            <a:avLst/>
          </a:prstGeom>
          <a:noFill/>
        </p:spPr>
        <p:txBody>
          <a:bodyPr wrap="square" rtlCol="0">
            <a:spAutoFit/>
          </a:bodyPr>
          <a:lstStyle/>
          <a:p>
            <a:pPr algn="ctr"/>
            <a:r>
              <a:rPr lang="en-US" sz="3600" b="1" dirty="0"/>
              <a:t>The data clearly show….</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dissolve">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dissolv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dissolv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dissolv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dissolve">
                                      <p:cBhvr>
                                        <p:cTn id="2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533400" y="304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dirty="0">
                <a:sym typeface="Gill Sans" charset="0"/>
              </a:rPr>
              <a:t>These challenges are framed within the context of </a:t>
            </a:r>
          </a:p>
          <a:p>
            <a:pPr eaLnBrk="1" hangingPunct="1">
              <a:spcBef>
                <a:spcPct val="0"/>
              </a:spcBef>
              <a:buClrTx/>
              <a:buSzTx/>
              <a:buFontTx/>
              <a:buNone/>
            </a:pPr>
            <a:r>
              <a:rPr lang="en-US" altLang="en-US" sz="2000" b="1" i="1" dirty="0">
                <a:solidFill>
                  <a:srgbClr val="FFFF00"/>
                </a:solidFill>
                <a:sym typeface="Gill Sans" charset="0"/>
              </a:rPr>
              <a:t>   </a:t>
            </a:r>
            <a:r>
              <a:rPr lang="en-US" altLang="en-US" sz="2000" b="1" i="1" dirty="0">
                <a:sym typeface="Gill Sans" charset="0"/>
              </a:rPr>
              <a:t>Addressing Barriers</a:t>
            </a:r>
            <a:r>
              <a:rPr lang="en-US" altLang="en-US" sz="2000" b="1" dirty="0">
                <a:sym typeface="Gill Sans" charset="0"/>
              </a:rPr>
              <a:t> to Learning and Teaching</a:t>
            </a:r>
          </a:p>
        </p:txBody>
      </p:sp>
      <p:sp>
        <p:nvSpPr>
          <p:cNvPr id="9220" name="Text Box 3"/>
          <p:cNvSpPr txBox="1">
            <a:spLocks noChangeArrowheads="1"/>
          </p:cNvSpPr>
          <p:nvPr/>
        </p:nvSpPr>
        <p:spPr bwMode="auto">
          <a:xfrm>
            <a:off x="285750" y="1091336"/>
            <a:ext cx="219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i="1" dirty="0">
                <a:solidFill>
                  <a:srgbClr val="FF0000"/>
                </a:solidFill>
                <a:sym typeface="Gill Sans" charset="0"/>
              </a:rPr>
              <a:t>Range of Learners</a:t>
            </a:r>
          </a:p>
        </p:txBody>
      </p:sp>
      <p:sp>
        <p:nvSpPr>
          <p:cNvPr id="9221" name="Text Box 4"/>
          <p:cNvSpPr txBox="1">
            <a:spLocks noChangeArrowheads="1"/>
          </p:cNvSpPr>
          <p:nvPr/>
        </p:nvSpPr>
        <p:spPr bwMode="auto">
          <a:xfrm>
            <a:off x="76200" y="2811540"/>
            <a:ext cx="2286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tabLst>
                <a:tab pos="457200"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457200"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457200"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457200"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9pPr>
          </a:lstStyle>
          <a:p>
            <a:pPr marL="346075" eaLnBrk="1" hangingPunct="1">
              <a:spcBef>
                <a:spcPct val="0"/>
              </a:spcBef>
              <a:buClrTx/>
              <a:buSzTx/>
              <a:buFontTx/>
              <a:buNone/>
              <a:tabLst/>
            </a:pPr>
            <a:r>
              <a:rPr lang="en-US" altLang="en-US" sz="1600" dirty="0">
                <a:solidFill>
                  <a:schemeClr val="tx2"/>
                </a:solidFill>
                <a:sym typeface="Gill Sans" charset="0"/>
              </a:rPr>
              <a:t>Not very motivated and/or lacking prerequisite skills/different rates &amp; styles/</a:t>
            </a:r>
          </a:p>
          <a:p>
            <a:pPr marL="346075" eaLnBrk="1" hangingPunct="1">
              <a:spcBef>
                <a:spcPct val="0"/>
              </a:spcBef>
              <a:buClrTx/>
              <a:buSzTx/>
              <a:buFontTx/>
              <a:buNone/>
              <a:tabLst/>
            </a:pPr>
            <a:r>
              <a:rPr lang="en-US" altLang="en-US" sz="1600" dirty="0">
                <a:solidFill>
                  <a:schemeClr val="tx2"/>
                </a:solidFill>
                <a:sym typeface="Gill Sans" charset="0"/>
              </a:rPr>
              <a:t>minor vulnerabilities</a:t>
            </a:r>
          </a:p>
          <a:p>
            <a:pPr eaLnBrk="1" hangingPunct="1">
              <a:spcBef>
                <a:spcPct val="0"/>
              </a:spcBef>
              <a:buClrTx/>
              <a:buSzTx/>
              <a:buFontTx/>
              <a:buNone/>
            </a:pPr>
            <a:endParaRPr lang="en-US" altLang="en-US" sz="1800" b="1" dirty="0">
              <a:solidFill>
                <a:schemeClr val="tx2"/>
              </a:solidFill>
              <a:sym typeface="Gill Sans" charset="0"/>
            </a:endParaRPr>
          </a:p>
          <a:p>
            <a:pPr eaLnBrk="1" hangingPunct="1">
              <a:spcBef>
                <a:spcPct val="0"/>
              </a:spcBef>
              <a:buClrTx/>
              <a:buSzTx/>
              <a:buFontTx/>
              <a:buNone/>
            </a:pPr>
            <a:endParaRPr lang="en-US" altLang="en-US" sz="1800" b="1" dirty="0">
              <a:solidFill>
                <a:schemeClr val="tx2"/>
              </a:solidFill>
              <a:sym typeface="Gill Sans" charset="0"/>
            </a:endParaRPr>
          </a:p>
          <a:p>
            <a:pPr eaLnBrk="1" hangingPunct="1">
              <a:spcBef>
                <a:spcPct val="0"/>
              </a:spcBef>
              <a:buClrTx/>
              <a:buSzTx/>
              <a:buFontTx/>
              <a:buNone/>
            </a:pPr>
            <a:r>
              <a:rPr lang="en-US" altLang="en-US" sz="1400" dirty="0">
                <a:solidFill>
                  <a:schemeClr val="tx2"/>
                </a:solidFill>
                <a:latin typeface="Gill Sans" charset="0"/>
                <a:sym typeface="Gill Sans" charset="0"/>
              </a:rPr>
              <a:t>	</a:t>
            </a:r>
          </a:p>
        </p:txBody>
      </p:sp>
      <p:sp>
        <p:nvSpPr>
          <p:cNvPr id="9222" name="Text Box 5"/>
          <p:cNvSpPr txBox="1">
            <a:spLocks noChangeArrowheads="1"/>
          </p:cNvSpPr>
          <p:nvPr/>
        </p:nvSpPr>
        <p:spPr bwMode="auto">
          <a:xfrm>
            <a:off x="3019160" y="1676400"/>
            <a:ext cx="1827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solidFill>
                  <a:srgbClr val="00B050"/>
                </a:solidFill>
                <a:sym typeface="Gill Sans" charset="0"/>
              </a:rPr>
              <a:t>No barriers</a:t>
            </a:r>
          </a:p>
        </p:txBody>
      </p:sp>
      <p:sp>
        <p:nvSpPr>
          <p:cNvPr id="8199" name="Text Box 6"/>
          <p:cNvSpPr txBox="1">
            <a:spLocks noChangeArrowheads="1"/>
          </p:cNvSpPr>
          <p:nvPr/>
        </p:nvSpPr>
        <p:spPr bwMode="auto">
          <a:xfrm>
            <a:off x="2971800" y="3048000"/>
            <a:ext cx="1833563" cy="1570038"/>
          </a:xfrm>
          <a:prstGeom prst="rect">
            <a:avLst/>
          </a:prstGeom>
          <a:noFill/>
          <a:ln w="127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i="1" dirty="0">
                <a:solidFill>
                  <a:srgbClr val="FF0000"/>
                </a:solidFill>
                <a:sym typeface="Gill Sans" charset="0"/>
              </a:rPr>
              <a:t>Barriers</a:t>
            </a:r>
          </a:p>
          <a:p>
            <a:pPr algn="ctr" eaLnBrk="1" hangingPunct="1">
              <a:spcBef>
                <a:spcPct val="0"/>
              </a:spcBef>
              <a:buClrTx/>
              <a:buSzTx/>
              <a:buFontTx/>
              <a:buNone/>
            </a:pPr>
            <a:r>
              <a:rPr lang="en-US" altLang="en-US" sz="1600" b="1" dirty="0">
                <a:solidFill>
                  <a:srgbClr val="FF0000"/>
                </a:solidFill>
                <a:sym typeface="Gill Sans" charset="0"/>
              </a:rPr>
              <a:t>to</a:t>
            </a:r>
          </a:p>
          <a:p>
            <a:pPr algn="ctr" eaLnBrk="1" hangingPunct="1">
              <a:spcBef>
                <a:spcPct val="0"/>
              </a:spcBef>
              <a:buClrTx/>
              <a:buSzTx/>
              <a:buFontTx/>
              <a:buNone/>
            </a:pPr>
            <a:r>
              <a:rPr lang="en-US" altLang="en-US" sz="1600" b="1" dirty="0">
                <a:solidFill>
                  <a:srgbClr val="FF0000"/>
                </a:solidFill>
                <a:sym typeface="Gill Sans" charset="0"/>
              </a:rPr>
              <a:t>Learning,</a:t>
            </a:r>
          </a:p>
          <a:p>
            <a:pPr algn="ctr" eaLnBrk="1" hangingPunct="1">
              <a:spcBef>
                <a:spcPct val="0"/>
              </a:spcBef>
              <a:buClrTx/>
              <a:buSzTx/>
              <a:buFontTx/>
              <a:buNone/>
            </a:pPr>
            <a:r>
              <a:rPr lang="en-US" altLang="en-US" sz="1600" b="1" dirty="0">
                <a:solidFill>
                  <a:srgbClr val="FF0000"/>
                </a:solidFill>
                <a:sym typeface="Gill Sans" charset="0"/>
              </a:rPr>
              <a:t>Development, </a:t>
            </a:r>
          </a:p>
          <a:p>
            <a:pPr algn="ctr" eaLnBrk="1" hangingPunct="1">
              <a:spcBef>
                <a:spcPct val="0"/>
              </a:spcBef>
              <a:buClrTx/>
              <a:buSzTx/>
              <a:buFontTx/>
              <a:buNone/>
            </a:pPr>
            <a:r>
              <a:rPr lang="en-US" altLang="en-US" sz="1600" b="1" dirty="0">
                <a:solidFill>
                  <a:srgbClr val="FF0000"/>
                </a:solidFill>
                <a:sym typeface="Gill Sans" charset="0"/>
              </a:rPr>
              <a:t>Parenting,</a:t>
            </a:r>
          </a:p>
          <a:p>
            <a:pPr algn="ctr" eaLnBrk="1" hangingPunct="1">
              <a:spcBef>
                <a:spcPct val="0"/>
              </a:spcBef>
              <a:buClrTx/>
              <a:buSzTx/>
              <a:buFontTx/>
              <a:buNone/>
            </a:pPr>
            <a:r>
              <a:rPr lang="en-US" altLang="en-US" sz="1600" b="1" dirty="0">
                <a:solidFill>
                  <a:srgbClr val="FF0000"/>
                </a:solidFill>
                <a:sym typeface="Gill Sans" charset="0"/>
              </a:rPr>
              <a:t>Teaching</a:t>
            </a:r>
          </a:p>
        </p:txBody>
      </p:sp>
      <p:sp>
        <p:nvSpPr>
          <p:cNvPr id="9224" name="Text Box 7"/>
          <p:cNvSpPr txBox="1">
            <a:spLocks noChangeArrowheads="1"/>
          </p:cNvSpPr>
          <p:nvPr/>
        </p:nvSpPr>
        <p:spPr bwMode="auto">
          <a:xfrm>
            <a:off x="5181600" y="1295400"/>
            <a:ext cx="1622425" cy="1569660"/>
          </a:xfrm>
          <a:prstGeom prst="rect">
            <a:avLst/>
          </a:prstGeom>
          <a:noFill/>
          <a:ln w="127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600" b="1" i="1" dirty="0">
              <a:solidFill>
                <a:schemeClr val="tx2"/>
              </a:solidFill>
              <a:sym typeface="Gill Sans" charset="0"/>
            </a:endParaRPr>
          </a:p>
          <a:p>
            <a:pPr algn="ctr" eaLnBrk="1" hangingPunct="1">
              <a:spcBef>
                <a:spcPct val="0"/>
              </a:spcBef>
              <a:buClrTx/>
              <a:buSzTx/>
              <a:buFontTx/>
              <a:buNone/>
            </a:pPr>
            <a:r>
              <a:rPr lang="en-US" altLang="en-US" sz="1600" b="1" i="1" dirty="0">
                <a:solidFill>
                  <a:schemeClr val="tx2"/>
                </a:solidFill>
                <a:sym typeface="Gill Sans" charset="0"/>
              </a:rPr>
              <a:t>Prevailing</a:t>
            </a:r>
          </a:p>
          <a:p>
            <a:pPr algn="ctr" eaLnBrk="1" hangingPunct="1">
              <a:spcBef>
                <a:spcPct val="0"/>
              </a:spcBef>
              <a:buClrTx/>
              <a:buSzTx/>
              <a:buFontTx/>
              <a:buNone/>
            </a:pPr>
            <a:r>
              <a:rPr lang="en-US" altLang="en-US" sz="1600" b="1" i="1" dirty="0">
                <a:solidFill>
                  <a:schemeClr val="tx2"/>
                </a:solidFill>
                <a:sym typeface="Gill Sans" charset="0"/>
              </a:rPr>
              <a:t>Teaching Practices</a:t>
            </a:r>
          </a:p>
          <a:p>
            <a:pPr algn="ctr" eaLnBrk="1" hangingPunct="1">
              <a:spcBef>
                <a:spcPct val="0"/>
              </a:spcBef>
              <a:buClrTx/>
              <a:buSzTx/>
              <a:buFontTx/>
              <a:buNone/>
            </a:pPr>
            <a:endParaRPr lang="en-US" altLang="en-US" sz="1600" b="1" i="1" dirty="0">
              <a:solidFill>
                <a:schemeClr val="tx2"/>
              </a:solidFill>
              <a:sym typeface="Gill Sans" charset="0"/>
            </a:endParaRPr>
          </a:p>
          <a:p>
            <a:pPr algn="ctr" eaLnBrk="1" hangingPunct="1">
              <a:spcBef>
                <a:spcPct val="0"/>
              </a:spcBef>
              <a:buClrTx/>
              <a:buSzTx/>
              <a:buFontTx/>
              <a:buNone/>
            </a:pPr>
            <a:endParaRPr lang="en-US" altLang="en-US" sz="1600" b="1" dirty="0">
              <a:solidFill>
                <a:schemeClr val="tx2"/>
              </a:solidFill>
              <a:sym typeface="Gill Sans" charset="0"/>
            </a:endParaRPr>
          </a:p>
        </p:txBody>
      </p:sp>
      <p:sp>
        <p:nvSpPr>
          <p:cNvPr id="9225" name="Text Box 8"/>
          <p:cNvSpPr txBox="1">
            <a:spLocks noChangeArrowheads="1"/>
          </p:cNvSpPr>
          <p:nvPr/>
        </p:nvSpPr>
        <p:spPr bwMode="auto">
          <a:xfrm>
            <a:off x="7245377" y="1453665"/>
            <a:ext cx="14414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dirty="0">
                <a:solidFill>
                  <a:schemeClr val="tx2"/>
                </a:solidFill>
                <a:sym typeface="Gill Sans" charset="0"/>
              </a:rPr>
              <a:t>  Outcomes</a:t>
            </a:r>
          </a:p>
          <a:p>
            <a:pPr algn="ctr" eaLnBrk="1" hangingPunct="1">
              <a:spcBef>
                <a:spcPct val="0"/>
              </a:spcBef>
              <a:buClrTx/>
              <a:buSzTx/>
              <a:buNone/>
            </a:pPr>
            <a:r>
              <a:rPr lang="en-US" altLang="en-US" sz="1600" b="1" dirty="0">
                <a:solidFill>
                  <a:schemeClr val="tx2"/>
                </a:solidFill>
                <a:sym typeface="Gill Sans" charset="0"/>
              </a:rPr>
              <a:t>Desired </a:t>
            </a:r>
          </a:p>
          <a:p>
            <a:pPr algn="ctr" eaLnBrk="1" hangingPunct="1">
              <a:spcBef>
                <a:spcPct val="0"/>
              </a:spcBef>
              <a:buClrTx/>
              <a:buSzTx/>
              <a:buNone/>
            </a:pPr>
            <a:r>
              <a:rPr lang="en-US" altLang="en-US" sz="1600" b="1" dirty="0">
                <a:solidFill>
                  <a:schemeClr val="tx2"/>
                </a:solidFill>
                <a:sym typeface="Gill Sans" charset="0"/>
              </a:rPr>
              <a:t>    by Society</a:t>
            </a:r>
          </a:p>
          <a:p>
            <a:pPr algn="ctr" eaLnBrk="1" hangingPunct="1">
              <a:spcBef>
                <a:spcPct val="0"/>
              </a:spcBef>
              <a:buClrTx/>
              <a:buSzTx/>
              <a:buFontTx/>
              <a:buNone/>
            </a:pPr>
            <a:endParaRPr lang="en-US" altLang="en-US" sz="1600" b="1" dirty="0">
              <a:solidFill>
                <a:schemeClr val="tx2"/>
              </a:solidFill>
              <a:sym typeface="Gill Sans" charset="0"/>
            </a:endParaRPr>
          </a:p>
          <a:p>
            <a:pPr algn="ctr" eaLnBrk="1" hangingPunct="1">
              <a:spcBef>
                <a:spcPct val="0"/>
              </a:spcBef>
              <a:buClrTx/>
              <a:buSzTx/>
              <a:buFontTx/>
              <a:buNone/>
            </a:pPr>
            <a:endParaRPr lang="en-US" altLang="en-US" sz="1600" b="1" dirty="0">
              <a:solidFill>
                <a:schemeClr val="tx2"/>
              </a:solidFill>
              <a:sym typeface="Gill Sans" charset="0"/>
            </a:endParaRPr>
          </a:p>
        </p:txBody>
      </p:sp>
      <p:sp>
        <p:nvSpPr>
          <p:cNvPr id="9226" name="Line 10"/>
          <p:cNvSpPr>
            <a:spLocks noChangeShapeType="1"/>
          </p:cNvSpPr>
          <p:nvPr/>
        </p:nvSpPr>
        <p:spPr bwMode="auto">
          <a:xfrm>
            <a:off x="2590800" y="1676400"/>
            <a:ext cx="2590800" cy="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11"/>
          <p:cNvSpPr>
            <a:spLocks noChangeShapeType="1"/>
          </p:cNvSpPr>
          <p:nvPr/>
        </p:nvSpPr>
        <p:spPr bwMode="auto">
          <a:xfrm>
            <a:off x="6858000" y="1905000"/>
            <a:ext cx="533400" cy="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flipH="1">
            <a:off x="2438400" y="1676400"/>
            <a:ext cx="152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13"/>
          <p:cNvSpPr>
            <a:spLocks noChangeShapeType="1"/>
          </p:cNvSpPr>
          <p:nvPr/>
        </p:nvSpPr>
        <p:spPr bwMode="auto">
          <a:xfrm flipH="1" flipV="1">
            <a:off x="2590800" y="1676400"/>
            <a:ext cx="0" cy="4343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flipH="1" flipV="1">
            <a:off x="2362200" y="6019800"/>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p:cNvSpPr>
            <a:spLocks noChangeShapeType="1"/>
          </p:cNvSpPr>
          <p:nvPr/>
        </p:nvSpPr>
        <p:spPr bwMode="auto">
          <a:xfrm>
            <a:off x="2590800" y="3733800"/>
            <a:ext cx="3810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TextBox 23"/>
          <p:cNvSpPr txBox="1"/>
          <p:nvPr/>
        </p:nvSpPr>
        <p:spPr>
          <a:xfrm>
            <a:off x="457203" y="1512313"/>
            <a:ext cx="1945479" cy="584775"/>
          </a:xfrm>
          <a:prstGeom prst="rect">
            <a:avLst/>
          </a:prstGeom>
          <a:noFill/>
        </p:spPr>
        <p:txBody>
          <a:bodyPr wrap="square" rtlCol="0">
            <a:spAutoFit/>
          </a:bodyPr>
          <a:lstStyle/>
          <a:p>
            <a:pPr eaLnBrk="1" hangingPunct="1"/>
            <a:r>
              <a:rPr lang="en-US" altLang="en-US" sz="1600" dirty="0">
                <a:solidFill>
                  <a:schemeClr val="tx2"/>
                </a:solidFill>
                <a:sym typeface="Gill Sans" charset="0"/>
              </a:rPr>
              <a:t>Motivationally ready and able</a:t>
            </a:r>
          </a:p>
        </p:txBody>
      </p:sp>
      <p:sp>
        <p:nvSpPr>
          <p:cNvPr id="6" name="TextBox 5"/>
          <p:cNvSpPr txBox="1"/>
          <p:nvPr/>
        </p:nvSpPr>
        <p:spPr>
          <a:xfrm>
            <a:off x="428626" y="5257077"/>
            <a:ext cx="1904997" cy="830997"/>
          </a:xfrm>
          <a:prstGeom prst="rect">
            <a:avLst/>
          </a:prstGeom>
          <a:noFill/>
        </p:spPr>
        <p:txBody>
          <a:bodyPr wrap="square" rtlCol="0">
            <a:spAutoFit/>
          </a:bodyPr>
          <a:lstStyle/>
          <a:p>
            <a:pPr eaLnBrk="1" hangingPunct="1"/>
            <a:r>
              <a:rPr lang="en-US" altLang="en-US" sz="1600" dirty="0">
                <a:solidFill>
                  <a:schemeClr val="tx2"/>
                </a:solidFill>
                <a:sym typeface="Gill Sans" charset="0"/>
              </a:rPr>
              <a:t>Avoidant/</a:t>
            </a:r>
          </a:p>
          <a:p>
            <a:pPr eaLnBrk="1" hangingPunct="1"/>
            <a:r>
              <a:rPr lang="en-US" altLang="en-US" sz="1600" dirty="0">
                <a:solidFill>
                  <a:schemeClr val="tx2"/>
                </a:solidFill>
                <a:sym typeface="Gill Sans" charset="0"/>
              </a:rPr>
              <a:t>very deficient</a:t>
            </a:r>
          </a:p>
          <a:p>
            <a:pPr eaLnBrk="1" hangingPunct="1"/>
            <a:r>
              <a:rPr lang="en-US" altLang="en-US" sz="1600" dirty="0">
                <a:solidFill>
                  <a:schemeClr val="tx2"/>
                </a:solidFill>
                <a:sym typeface="Gill Sans" charset="0"/>
              </a:rPr>
              <a:t>in capabilities</a:t>
            </a:r>
          </a:p>
        </p:txBody>
      </p:sp>
      <p:cxnSp>
        <p:nvCxnSpPr>
          <p:cNvPr id="3" name="Straight Arrow Connector 2">
            <a:extLst>
              <a:ext uri="{FF2B5EF4-FFF2-40B4-BE49-F238E27FC236}">
                <a16:creationId xmlns:a16="http://schemas.microsoft.com/office/drawing/2014/main" xmlns="" id="{826FACEF-31D2-451D-92F1-D25020CD1648}"/>
              </a:ext>
            </a:extLst>
          </p:cNvPr>
          <p:cNvCxnSpPr/>
          <p:nvPr/>
        </p:nvCxnSpPr>
        <p:spPr>
          <a:xfrm>
            <a:off x="1195271" y="2138065"/>
            <a:ext cx="0" cy="639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5BFA328E-A1B6-4E57-9142-C0D5FFBF1017}"/>
              </a:ext>
            </a:extLst>
          </p:cNvPr>
          <p:cNvCxnSpPr/>
          <p:nvPr/>
        </p:nvCxnSpPr>
        <p:spPr>
          <a:xfrm>
            <a:off x="1138196" y="4618038"/>
            <a:ext cx="0" cy="639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400" dirty="0"/>
              <a:t>Subgroups of Iowa students that show disparity</a:t>
            </a:r>
          </a:p>
          <a:p>
            <a:pPr lvl="1">
              <a:buFont typeface="Wingdings" panose="05000000000000000000" pitchFamily="2" charset="2"/>
              <a:buChar char="Ø"/>
            </a:pPr>
            <a:r>
              <a:rPr lang="en-US" sz="2400" dirty="0"/>
              <a:t>Students living in poverty</a:t>
            </a:r>
          </a:p>
          <a:p>
            <a:pPr lvl="1">
              <a:buFont typeface="Wingdings" panose="05000000000000000000" pitchFamily="2" charset="2"/>
              <a:buChar char="Ø"/>
            </a:pPr>
            <a:r>
              <a:rPr lang="en-US" sz="2400" dirty="0"/>
              <a:t>Students of color</a:t>
            </a:r>
          </a:p>
          <a:p>
            <a:pPr lvl="1">
              <a:buFont typeface="Wingdings" panose="05000000000000000000" pitchFamily="2" charset="2"/>
              <a:buChar char="Ø"/>
            </a:pPr>
            <a:r>
              <a:rPr lang="en-US" sz="2400" dirty="0"/>
              <a:t>Students with English as a second language</a:t>
            </a:r>
          </a:p>
          <a:p>
            <a:endParaRPr lang="en-US" sz="2400" dirty="0"/>
          </a:p>
          <a:p>
            <a:pPr marL="36900" indent="0">
              <a:buNone/>
            </a:pPr>
            <a:endParaRPr lang="en-US" sz="2400" dirty="0"/>
          </a:p>
          <a:p>
            <a:pPr lvl="1"/>
            <a:endParaRPr lang="en-US" sz="2400" dirty="0"/>
          </a:p>
          <a:p>
            <a:r>
              <a:rPr lang="en-US" sz="2600" dirty="0"/>
              <a:t>Students with disabilities</a:t>
            </a:r>
          </a:p>
        </p:txBody>
      </p:sp>
      <p:sp>
        <p:nvSpPr>
          <p:cNvPr id="5" name="Title 1">
            <a:extLst>
              <a:ext uri="{FF2B5EF4-FFF2-40B4-BE49-F238E27FC236}">
                <a16:creationId xmlns:a16="http://schemas.microsoft.com/office/drawing/2014/main" xmlns="" id="{A49EF3BD-577C-4755-A2C0-D280EF1D794E}"/>
              </a:ext>
            </a:extLst>
          </p:cNvPr>
          <p:cNvSpPr txBox="1">
            <a:spLocks/>
          </p:cNvSpPr>
          <p:nvPr/>
        </p:nvSpPr>
        <p:spPr>
          <a:xfrm>
            <a:off x="381000" y="4572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dirty="0">
                <a:effectLst/>
                <a:latin typeface="+mn-lt"/>
              </a:rPr>
              <a:t>Environmental</a:t>
            </a:r>
            <a:r>
              <a:rPr lang="en-US" sz="2800" dirty="0">
                <a:effectLst/>
                <a:latin typeface="+mn-lt"/>
              </a:rPr>
              <a:t> challenges:</a:t>
            </a:r>
            <a:endParaRPr lang="en-US" sz="2800" dirty="0">
              <a:solidFill>
                <a:srgbClr val="FF0000"/>
              </a:solidFill>
              <a:effectLst/>
              <a:latin typeface="+mn-lt"/>
            </a:endParaRPr>
          </a:p>
        </p:txBody>
      </p:sp>
      <p:sp>
        <p:nvSpPr>
          <p:cNvPr id="8" name="Title 1">
            <a:extLst>
              <a:ext uri="{FF2B5EF4-FFF2-40B4-BE49-F238E27FC236}">
                <a16:creationId xmlns:a16="http://schemas.microsoft.com/office/drawing/2014/main" xmlns="" id="{E227D8B7-86A3-4909-8CF1-E5593DE27FD3}"/>
              </a:ext>
            </a:extLst>
          </p:cNvPr>
          <p:cNvSpPr>
            <a:spLocks noGrp="1"/>
          </p:cNvSpPr>
          <p:nvPr>
            <p:ph type="title"/>
          </p:nvPr>
        </p:nvSpPr>
        <p:spPr>
          <a:xfrm>
            <a:off x="413657" y="4038600"/>
            <a:ext cx="7765322" cy="970450"/>
          </a:xfrm>
        </p:spPr>
        <p:txBody>
          <a:bodyPr>
            <a:normAutofit/>
          </a:bodyPr>
          <a:lstStyle/>
          <a:p>
            <a:r>
              <a:rPr lang="en-US" sz="2800" b="1" i="1" dirty="0">
                <a:effectLst/>
                <a:latin typeface="+mn-lt"/>
              </a:rPr>
              <a:t>Individual </a:t>
            </a:r>
            <a:r>
              <a:rPr lang="en-US" sz="2800" dirty="0">
                <a:effectLst/>
                <a:latin typeface="+mn-lt"/>
              </a:rPr>
              <a:t>deficits:</a:t>
            </a:r>
            <a:endParaRPr lang="en-US" sz="2800" dirty="0">
              <a:solidFill>
                <a:srgbClr val="FF0000"/>
              </a:solidFill>
              <a:effectLst/>
              <a:latin typeface="+mn-lt"/>
            </a:endParaRPr>
          </a:p>
        </p:txBody>
      </p:sp>
    </p:spTree>
    <p:extLst>
      <p:ext uri="{BB962C8B-B14F-4D97-AF65-F5344CB8AC3E}">
        <p14:creationId xmlns:p14="http://schemas.microsoft.com/office/powerpoint/2010/main" val="313825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457200"/>
            <a:ext cx="8229600" cy="685800"/>
          </a:xfrm>
        </p:spPr>
        <p:txBody>
          <a:bodyPr>
            <a:normAutofit fontScale="90000"/>
          </a:bodyPr>
          <a:lstStyle/>
          <a:p>
            <a:pPr indent="0" eaLnBrk="1" hangingPunct="1"/>
            <a:r>
              <a:rPr lang="en-GB" altLang="en-US" dirty="0">
                <a:ea typeface="ＭＳ Ｐゴシック" pitchFamily="34" charset="-128"/>
              </a:rPr>
              <a:t>Etiology Model</a:t>
            </a:r>
            <a:endParaRPr lang="en-US" altLang="en-US" dirty="0">
              <a:ea typeface="ＭＳ Ｐゴシック" pitchFamily="34" charset="-128"/>
            </a:endParaRPr>
          </a:p>
        </p:txBody>
      </p:sp>
      <p:sp>
        <p:nvSpPr>
          <p:cNvPr id="11" name="Oval 4"/>
          <p:cNvSpPr>
            <a:spLocks noChangeArrowheads="1"/>
          </p:cNvSpPr>
          <p:nvPr/>
        </p:nvSpPr>
        <p:spPr bwMode="auto">
          <a:xfrm>
            <a:off x="3943262" y="2379561"/>
            <a:ext cx="2103120" cy="2103120"/>
          </a:xfrm>
          <a:prstGeom prst="ellipse">
            <a:avLst/>
          </a:prstGeom>
          <a:solidFill>
            <a:srgbClr val="FFFFCC"/>
          </a:solidFill>
          <a:ln w="9525">
            <a:solidFill>
              <a:sysClr val="window" lastClr="FFFFFF">
                <a:lumMod val="50000"/>
              </a:sys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400" b="1" i="0" u="none" strike="noStrike" kern="0" cap="none" spc="0" normalizeH="0" baseline="0" noProof="0" dirty="0">
                <a:ln>
                  <a:noFill/>
                </a:ln>
                <a:solidFill>
                  <a:prstClr val="black"/>
                </a:solidFill>
                <a:effectLst/>
                <a:uLnTx/>
                <a:uFillTx/>
                <a:latin typeface="Calibri"/>
                <a:ea typeface="+mn-ea"/>
              </a:rPr>
              <a:t>Personal</a:t>
            </a: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400" b="1" i="0" u="none" strike="noStrike" kern="0" cap="none" spc="0" normalizeH="0" baseline="0" noProof="0" dirty="0">
                <a:ln>
                  <a:noFill/>
                </a:ln>
                <a:solidFill>
                  <a:prstClr val="black"/>
                </a:solidFill>
                <a:effectLst/>
                <a:uLnTx/>
                <a:uFillTx/>
                <a:latin typeface="Calibri"/>
                <a:ea typeface="+mn-ea"/>
              </a:rPr>
              <a:t>Characteristics</a:t>
            </a:r>
          </a:p>
        </p:txBody>
      </p:sp>
      <p:sp>
        <p:nvSpPr>
          <p:cNvPr id="12" name="AutoShape 11"/>
          <p:cNvSpPr>
            <a:spLocks noChangeArrowheads="1"/>
          </p:cNvSpPr>
          <p:nvPr/>
        </p:nvSpPr>
        <p:spPr bwMode="auto">
          <a:xfrm>
            <a:off x="6974992" y="2603241"/>
            <a:ext cx="1440354" cy="1655760"/>
          </a:xfrm>
          <a:prstGeom prst="rect">
            <a:avLst/>
          </a:prstGeom>
          <a:solidFill>
            <a:srgbClr val="66FFFF"/>
          </a:solidFill>
          <a:ln w="9525">
            <a:solidFill>
              <a:sysClr val="window" lastClr="FFFFFF">
                <a:lumMod val="50000"/>
              </a:sys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4" tIns="9144" rIns="9144" bIns="914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rPr>
              <a:t>Beliefs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rPr>
              <a:t>Attitudes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rPr>
              <a:t>Behaviors</a:t>
            </a:r>
          </a:p>
        </p:txBody>
      </p:sp>
      <p:sp>
        <p:nvSpPr>
          <p:cNvPr id="13" name="Rectangle 5"/>
          <p:cNvSpPr>
            <a:spLocks noChangeArrowheads="1"/>
          </p:cNvSpPr>
          <p:nvPr/>
        </p:nvSpPr>
        <p:spPr bwMode="auto">
          <a:xfrm>
            <a:off x="728653" y="3631362"/>
            <a:ext cx="2286000" cy="1097280"/>
          </a:xfrm>
          <a:prstGeom prst="rect">
            <a:avLst/>
          </a:prstGeom>
          <a:solidFill>
            <a:srgbClr val="97DCFF"/>
          </a:solidFill>
          <a:ln w="9525">
            <a:solidFill>
              <a:sysClr val="window" lastClr="FFFFFF">
                <a:lumMod val="50000"/>
              </a:sysClr>
            </a:solidFill>
            <a:miter lim="800000"/>
            <a:headEnd/>
            <a:tailEnd/>
          </a:ln>
          <a:effectLst/>
          <a:extLst/>
        </p:spPr>
        <p:txBody>
          <a:bodyPr wrap="squar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400" b="1" i="0" u="none" strike="noStrike" kern="0" cap="none" spc="0" normalizeH="0" baseline="0" noProof="0" dirty="0">
                <a:ln>
                  <a:noFill/>
                </a:ln>
                <a:solidFill>
                  <a:prstClr val="black"/>
                </a:solidFill>
                <a:effectLst/>
                <a:uLnTx/>
                <a:uFillTx/>
                <a:latin typeface="Calibri"/>
                <a:ea typeface="+mn-ea"/>
              </a:rPr>
              <a:t>Macro-Level </a:t>
            </a: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400" b="1" i="0" u="none" strike="noStrike" kern="0" cap="none" spc="0" normalizeH="0" baseline="0" noProof="0" dirty="0">
                <a:ln>
                  <a:noFill/>
                </a:ln>
                <a:solidFill>
                  <a:prstClr val="black"/>
                </a:solidFill>
                <a:effectLst/>
                <a:uLnTx/>
                <a:uFillTx/>
                <a:latin typeface="Calibri"/>
                <a:ea typeface="+mn-ea"/>
              </a:rPr>
              <a:t>Environments</a:t>
            </a:r>
          </a:p>
        </p:txBody>
      </p:sp>
      <p:sp>
        <p:nvSpPr>
          <p:cNvPr id="14" name="Rectangle 6"/>
          <p:cNvSpPr>
            <a:spLocks noChangeArrowheads="1"/>
          </p:cNvSpPr>
          <p:nvPr/>
        </p:nvSpPr>
        <p:spPr bwMode="auto">
          <a:xfrm>
            <a:off x="728653" y="2133600"/>
            <a:ext cx="2286000" cy="1097280"/>
          </a:xfrm>
          <a:prstGeom prst="rect">
            <a:avLst/>
          </a:prstGeom>
          <a:solidFill>
            <a:srgbClr val="FFCCCC"/>
          </a:solidFill>
          <a:ln w="9525">
            <a:solidFill>
              <a:sysClr val="window" lastClr="FFFFFF">
                <a:lumMod val="50000"/>
              </a:sys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rPr>
              <a:t>Micro-Level Environments</a:t>
            </a:r>
          </a:p>
        </p:txBody>
      </p:sp>
      <p:cxnSp>
        <p:nvCxnSpPr>
          <p:cNvPr id="15" name="Straight Arrow Connector 14"/>
          <p:cNvCxnSpPr>
            <a:stCxn id="14" idx="2"/>
            <a:endCxn id="13" idx="0"/>
          </p:cNvCxnSpPr>
          <p:nvPr/>
        </p:nvCxnSpPr>
        <p:spPr>
          <a:xfrm>
            <a:off x="1871653" y="3230880"/>
            <a:ext cx="0" cy="400482"/>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16" name="Straight Arrow Connector 15"/>
          <p:cNvCxnSpPr>
            <a:stCxn id="14" idx="3"/>
          </p:cNvCxnSpPr>
          <p:nvPr/>
        </p:nvCxnSpPr>
        <p:spPr>
          <a:xfrm>
            <a:off x="3014653" y="2682240"/>
            <a:ext cx="928609" cy="646443"/>
          </a:xfrm>
          <a:prstGeom prst="straightConnector1">
            <a:avLst/>
          </a:prstGeom>
          <a:noFill/>
          <a:ln w="6350" cap="flat" cmpd="sng" algn="ctr">
            <a:solidFill>
              <a:schemeClr val="tx1"/>
            </a:solidFill>
            <a:prstDash val="solid"/>
            <a:miter lim="800000"/>
            <a:headEnd type="triangle"/>
            <a:tailEnd type="triangle"/>
          </a:ln>
          <a:effectLst/>
        </p:spPr>
      </p:cxnSp>
      <p:cxnSp>
        <p:nvCxnSpPr>
          <p:cNvPr id="17" name="Straight Arrow Connector 16"/>
          <p:cNvCxnSpPr>
            <a:stCxn id="13" idx="3"/>
          </p:cNvCxnSpPr>
          <p:nvPr/>
        </p:nvCxnSpPr>
        <p:spPr>
          <a:xfrm flipV="1">
            <a:off x="3014653" y="3533559"/>
            <a:ext cx="928609" cy="646443"/>
          </a:xfrm>
          <a:prstGeom prst="straightConnector1">
            <a:avLst/>
          </a:prstGeom>
          <a:noFill/>
          <a:ln w="6350" cap="flat" cmpd="sng" algn="ctr">
            <a:solidFill>
              <a:schemeClr val="tx1"/>
            </a:solidFill>
            <a:prstDash val="solid"/>
            <a:miter lim="800000"/>
            <a:headEnd type="triangle"/>
            <a:tailEnd type="triangle"/>
          </a:ln>
          <a:effectLst/>
        </p:spPr>
      </p:cxnSp>
      <p:cxnSp>
        <p:nvCxnSpPr>
          <p:cNvPr id="18" name="Straight Arrow Connector 17"/>
          <p:cNvCxnSpPr>
            <a:stCxn id="11" idx="6"/>
          </p:cNvCxnSpPr>
          <p:nvPr/>
        </p:nvCxnSpPr>
        <p:spPr>
          <a:xfrm>
            <a:off x="6046382" y="3431121"/>
            <a:ext cx="928610" cy="0"/>
          </a:xfrm>
          <a:prstGeom prst="straightConnector1">
            <a:avLst/>
          </a:prstGeom>
          <a:noFill/>
          <a:ln w="6350" cap="flat" cmpd="sng" algn="ctr">
            <a:solidFill>
              <a:schemeClr val="tx1"/>
            </a:solidFill>
            <a:prstDash val="solid"/>
            <a:miter lim="800000"/>
            <a:tailEnd type="triangle"/>
          </a:ln>
          <a:effectLst/>
        </p:spPr>
      </p:cxnSp>
      <p:sp>
        <p:nvSpPr>
          <p:cNvPr id="19" name="TextBox 5"/>
          <p:cNvSpPr txBox="1">
            <a:spLocks noChangeArrowheads="1"/>
          </p:cNvSpPr>
          <p:nvPr/>
        </p:nvSpPr>
        <p:spPr bwMode="auto">
          <a:xfrm>
            <a:off x="4126142" y="4939881"/>
            <a:ext cx="1737360" cy="914400"/>
          </a:xfrm>
          <a:prstGeom prst="rect">
            <a:avLst/>
          </a:prstGeom>
          <a:solidFill>
            <a:srgbClr val="FFFF66"/>
          </a:solidFill>
          <a:ln w="9525">
            <a:solidFill>
              <a:sysClr val="window" lastClr="FFFFFF">
                <a:lumMod val="50000"/>
              </a:sysClr>
            </a:solidFill>
            <a:miter lim="800000"/>
            <a:headEnd/>
            <a:tailEnd/>
          </a:ln>
        </p:spPr>
        <p:txBody>
          <a:bodyPr>
            <a:spAutoFit/>
          </a:bodyPr>
          <a:lstStyle>
            <a:lvl1pPr marL="285750" indent="-285750">
              <a:spcBef>
                <a:spcPts val="600"/>
              </a:spcBef>
              <a:buFont typeface="Arial" charset="0"/>
              <a:buChar char="•"/>
              <a:defRPr sz="28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176213" marR="0" lvl="0" indent="-176213" defTabSz="914400" eaLnBrk="1" fontAlgn="auto" latinLnBrk="0" hangingPunct="1">
              <a:lnSpc>
                <a:spcPct val="100000"/>
              </a:lnSpc>
              <a:spcBef>
                <a:spcPct val="0"/>
              </a:spcBef>
              <a:spcAft>
                <a:spcPts val="0"/>
              </a:spcAft>
              <a:buClrTx/>
              <a:buSzTx/>
              <a:buFont typeface="Arial" charset="0"/>
              <a:buChar char="•"/>
              <a:tabLst/>
              <a:defRPr/>
            </a:pPr>
            <a:r>
              <a:rPr kumimoji="0" lang="en-US" altLang="en-US" sz="1800" b="1" i="0" u="none" strike="noStrike" kern="0" cap="none" spc="0" normalizeH="0" baseline="0" noProof="0" dirty="0">
                <a:ln>
                  <a:noFill/>
                </a:ln>
                <a:solidFill>
                  <a:prstClr val="black"/>
                </a:solidFill>
                <a:effectLst/>
                <a:uLnTx/>
                <a:uFillTx/>
                <a:latin typeface="Calibri" pitchFamily="34" charset="0"/>
                <a:ea typeface="ＭＳ Ｐゴシック" pitchFamily="34" charset="-128"/>
              </a:rPr>
              <a:t>Genetics</a:t>
            </a:r>
          </a:p>
          <a:p>
            <a:pPr marL="176213" marR="0" lvl="0" indent="-176213" defTabSz="914400" eaLnBrk="1" fontAlgn="auto" latinLnBrk="0" hangingPunct="1">
              <a:lnSpc>
                <a:spcPct val="100000"/>
              </a:lnSpc>
              <a:spcBef>
                <a:spcPct val="0"/>
              </a:spcBef>
              <a:spcAft>
                <a:spcPts val="0"/>
              </a:spcAft>
              <a:buClrTx/>
              <a:buSzTx/>
              <a:buFont typeface="Arial" charset="0"/>
              <a:buChar char="•"/>
              <a:tabLst/>
              <a:defRPr/>
            </a:pPr>
            <a:r>
              <a:rPr kumimoji="0" lang="en-US" altLang="en-US" sz="1800" b="1" i="0" u="none" strike="noStrike" kern="0" cap="none" spc="0" normalizeH="0" baseline="0" noProof="0" dirty="0">
                <a:ln>
                  <a:noFill/>
                </a:ln>
                <a:solidFill>
                  <a:prstClr val="black"/>
                </a:solidFill>
                <a:effectLst/>
                <a:uLnTx/>
                <a:uFillTx/>
                <a:latin typeface="Calibri" pitchFamily="34" charset="0"/>
                <a:ea typeface="ＭＳ Ｐゴシック" pitchFamily="34" charset="-128"/>
              </a:rPr>
              <a:t>Temperament</a:t>
            </a:r>
          </a:p>
          <a:p>
            <a:pPr marL="176213" marR="0" lvl="0" indent="-176213" defTabSz="914400" eaLnBrk="1" fontAlgn="auto" latinLnBrk="0" hangingPunct="1">
              <a:lnSpc>
                <a:spcPct val="100000"/>
              </a:lnSpc>
              <a:spcBef>
                <a:spcPct val="0"/>
              </a:spcBef>
              <a:spcAft>
                <a:spcPts val="0"/>
              </a:spcAft>
              <a:buClrTx/>
              <a:buSzTx/>
              <a:buFont typeface="Arial" charset="0"/>
              <a:buChar char="•"/>
              <a:tabLst/>
              <a:defRPr/>
            </a:pPr>
            <a:r>
              <a:rPr kumimoji="0" lang="en-US" altLang="en-US" sz="1800" b="1" i="0" u="none" strike="noStrike" kern="0" cap="none" spc="0" normalizeH="0" baseline="0" noProof="0" dirty="0">
                <a:ln>
                  <a:noFill/>
                </a:ln>
                <a:solidFill>
                  <a:prstClr val="black"/>
                </a:solidFill>
                <a:effectLst/>
                <a:uLnTx/>
                <a:uFillTx/>
                <a:latin typeface="Calibri" pitchFamily="34" charset="0"/>
                <a:ea typeface="ＭＳ Ｐゴシック" pitchFamily="34" charset="-128"/>
              </a:rPr>
              <a:t>Physiology</a:t>
            </a:r>
          </a:p>
        </p:txBody>
      </p:sp>
      <p:cxnSp>
        <p:nvCxnSpPr>
          <p:cNvPr id="20" name="Straight Arrow Connector 19"/>
          <p:cNvCxnSpPr>
            <a:stCxn id="19" idx="0"/>
            <a:endCxn id="11" idx="4"/>
          </p:cNvCxnSpPr>
          <p:nvPr/>
        </p:nvCxnSpPr>
        <p:spPr>
          <a:xfrm flipV="1">
            <a:off x="4994822" y="4482681"/>
            <a:ext cx="0" cy="457200"/>
          </a:xfrm>
          <a:prstGeom prst="straightConnector1">
            <a:avLst/>
          </a:prstGeom>
          <a:noFill/>
          <a:ln w="6350" cap="flat" cmpd="sng" algn="ctr">
            <a:solidFill>
              <a:schemeClr val="tx1"/>
            </a:solidFill>
            <a:prstDash val="solid"/>
            <a:miter lim="800000"/>
            <a:tailEnd type="triangle"/>
          </a:ln>
          <a:effectLst/>
        </p:spPr>
      </p:cxnSp>
      <p:sp>
        <p:nvSpPr>
          <p:cNvPr id="21" name="TextBox 6"/>
          <p:cNvSpPr txBox="1">
            <a:spLocks noChangeArrowheads="1"/>
          </p:cNvSpPr>
          <p:nvPr/>
        </p:nvSpPr>
        <p:spPr bwMode="auto">
          <a:xfrm>
            <a:off x="533400" y="6334780"/>
            <a:ext cx="8458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600"/>
              </a:spcBef>
              <a:buFont typeface="Arial" charset="0"/>
              <a:buChar char="•"/>
              <a:defRPr sz="28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lvl="1" indent="0" defTabSz="914389" eaLnBrk="1" hangingPunct="1">
              <a:spcBef>
                <a:spcPct val="0"/>
              </a:spcBef>
              <a:buNone/>
              <a:defRPr/>
            </a:pPr>
            <a:r>
              <a:rPr lang="en-US" sz="1400" dirty="0"/>
              <a:t>Source: United Nations Office on Drugs and Crime (2015). </a:t>
            </a:r>
            <a:r>
              <a:rPr lang="en-US" sz="1400" i="1" dirty="0"/>
              <a:t>International Standards on Drug Use Prevention.</a:t>
            </a:r>
            <a:endParaRPr lang="en-US"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altLang="en-US" sz="3600" b="1" dirty="0">
                <a:latin typeface="+mn-lt"/>
                <a:ea typeface="ＭＳ Ｐゴシック" pitchFamily="34" charset="-128"/>
              </a:rPr>
              <a:t>Influences on an Individual</a:t>
            </a:r>
            <a:endParaRPr lang="en-US" sz="3600" b="1" dirty="0">
              <a:latin typeface="+mn-lt"/>
            </a:endParaRPr>
          </a:p>
        </p:txBody>
      </p:sp>
      <p:sp>
        <p:nvSpPr>
          <p:cNvPr id="3" name="Content Placeholder 2"/>
          <p:cNvSpPr>
            <a:spLocks noGrp="1"/>
          </p:cNvSpPr>
          <p:nvPr>
            <p:ph idx="1"/>
          </p:nvPr>
        </p:nvSpPr>
        <p:spPr>
          <a:xfrm>
            <a:off x="437147" y="1608221"/>
            <a:ext cx="8229600" cy="4572000"/>
          </a:xfrm>
        </p:spPr>
        <p:txBody>
          <a:bodyPr>
            <a:noAutofit/>
          </a:bodyPr>
          <a:lstStyle/>
          <a:p>
            <a:pPr marL="457200" indent="-457200">
              <a:spcBef>
                <a:spcPts val="1200"/>
              </a:spcBef>
            </a:pPr>
            <a:r>
              <a:rPr lang="en-US" sz="2400" dirty="0"/>
              <a:t>Researchers Dr. David Hawkins and Dr. Ricardo Catalano identified risk and protective factors that were correlated with substance use or non-use</a:t>
            </a:r>
          </a:p>
          <a:p>
            <a:pPr marL="457200" indent="-457200">
              <a:spcBef>
                <a:spcPts val="1200"/>
              </a:spcBef>
            </a:pPr>
            <a:r>
              <a:rPr lang="en-US" sz="2400" dirty="0"/>
              <a:t> </a:t>
            </a:r>
            <a:r>
              <a:rPr lang="en-US" altLang="en-US" sz="2400" dirty="0"/>
              <a:t>Criteria used to identify risk factors :</a:t>
            </a:r>
          </a:p>
          <a:p>
            <a:pPr marL="1143000" indent="-342900">
              <a:spcBef>
                <a:spcPts val="0"/>
              </a:spcBef>
              <a:buFont typeface="Calibri" panose="020F0502020204030204" pitchFamily="34" charset="0"/>
              <a:buChar char="―"/>
            </a:pPr>
            <a:r>
              <a:rPr lang="en-US" altLang="en-US" sz="2400" dirty="0"/>
              <a:t>In multiple studies</a:t>
            </a:r>
          </a:p>
          <a:p>
            <a:pPr marL="1143000" indent="-342900">
              <a:spcBef>
                <a:spcPts val="0"/>
              </a:spcBef>
              <a:buFont typeface="Calibri" panose="020F0502020204030204" pitchFamily="34" charset="0"/>
              <a:buChar char="―"/>
            </a:pPr>
            <a:r>
              <a:rPr lang="en-US" altLang="en-US" sz="2400" dirty="0"/>
              <a:t>Longitudinal</a:t>
            </a:r>
          </a:p>
          <a:p>
            <a:pPr marL="1143000" indent="-342900">
              <a:spcBef>
                <a:spcPts val="0"/>
              </a:spcBef>
              <a:buFont typeface="Calibri" panose="020F0502020204030204" pitchFamily="34" charset="0"/>
              <a:buChar char="―"/>
            </a:pPr>
            <a:r>
              <a:rPr lang="en-US" altLang="en-US" sz="2400" dirty="0"/>
              <a:t>Correlated with adolescent drug use, delinquency, violence and dropping out of school</a:t>
            </a:r>
          </a:p>
        </p:txBody>
      </p:sp>
      <p:sp>
        <p:nvSpPr>
          <p:cNvPr id="4" name="TextBox 3"/>
          <p:cNvSpPr txBox="1"/>
          <p:nvPr/>
        </p:nvSpPr>
        <p:spPr>
          <a:xfrm>
            <a:off x="228600" y="6248400"/>
            <a:ext cx="8458200" cy="461665"/>
          </a:xfrm>
          <a:prstGeom prst="rect">
            <a:avLst/>
          </a:prstGeom>
          <a:noFill/>
        </p:spPr>
        <p:txBody>
          <a:bodyPr wrap="square" rtlCol="0">
            <a:spAutoFit/>
          </a:bodyPr>
          <a:lstStyle/>
          <a:p>
            <a:r>
              <a:rPr lang="en-US" sz="1200" dirty="0"/>
              <a:t>Source: Hawkins, et al. (1992) Risk and protective factors for alcohol and other drug problems in adolescence and early adulthood: implications for substance use prevention. </a:t>
            </a:r>
            <a:r>
              <a:rPr lang="en-US" sz="1200" i="1" dirty="0"/>
              <a:t>Psychological Bulletin, </a:t>
            </a:r>
            <a:r>
              <a:rPr lang="en-US" sz="1200" dirty="0"/>
              <a:t>112(1):64-105.</a:t>
            </a:r>
          </a:p>
        </p:txBody>
      </p:sp>
    </p:spTree>
    <p:extLst>
      <p:ext uri="{BB962C8B-B14F-4D97-AF65-F5344CB8AC3E}">
        <p14:creationId xmlns:p14="http://schemas.microsoft.com/office/powerpoint/2010/main" val="71348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295400"/>
            <a:ext cx="7848600" cy="3684814"/>
          </a:xfrm>
          <a:noFill/>
        </p:spPr>
        <p:txBody>
          <a:bodyPr>
            <a:normAutofit/>
          </a:bodyPr>
          <a:lstStyle/>
          <a:p>
            <a:pPr marL="457200" indent="-454025">
              <a:spcBef>
                <a:spcPts val="1200"/>
              </a:spcBef>
            </a:pPr>
            <a:r>
              <a:rPr lang="en-US" sz="2400" dirty="0"/>
              <a:t>Risk factors occur between the individual and his/her micro- and macro-level environments</a:t>
            </a:r>
          </a:p>
          <a:p>
            <a:pPr marL="457200" indent="-454025">
              <a:spcBef>
                <a:spcPts val="1200"/>
              </a:spcBef>
            </a:pPr>
            <a:r>
              <a:rPr lang="en-US" sz="2400" dirty="0"/>
              <a:t>Some risk factors can affect several problem areas</a:t>
            </a:r>
          </a:p>
          <a:p>
            <a:pPr marL="380275" lvl="1" indent="0">
              <a:spcBef>
                <a:spcPts val="1200"/>
              </a:spcBef>
              <a:buNone/>
            </a:pPr>
            <a:r>
              <a:rPr lang="en-US" sz="2200" dirty="0">
                <a:effectLst/>
              </a:rPr>
              <a:t>Ex</a:t>
            </a:r>
            <a:r>
              <a:rPr lang="en-US" sz="2200" dirty="0"/>
              <a:t>. Peers using substances is a stronger risk factor than the availability of substances</a:t>
            </a:r>
          </a:p>
        </p:txBody>
      </p:sp>
      <p:sp>
        <p:nvSpPr>
          <p:cNvPr id="294918" name="Text Box 6"/>
          <p:cNvSpPr txBox="1">
            <a:spLocks noChangeArrowheads="1"/>
          </p:cNvSpPr>
          <p:nvPr/>
        </p:nvSpPr>
        <p:spPr bwMode="auto">
          <a:xfrm>
            <a:off x="0" y="381000"/>
            <a:ext cx="9144000" cy="646331"/>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altLang="en-US" sz="3600" b="1" dirty="0">
                <a:ea typeface="ＭＳ Ｐゴシック" pitchFamily="34" charset="-128"/>
                <a:cs typeface="+mj-cs"/>
              </a:rPr>
              <a:t>Risk Factors</a:t>
            </a:r>
          </a:p>
        </p:txBody>
      </p:sp>
      <p:pic>
        <p:nvPicPr>
          <p:cNvPr id="13314" name="Picture 2" descr="C:\Users\Owner\AppData\Local\Microsoft\Windows\Temporary Internet Files\Content.IE5\LM67REV9\domin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700" y="4503420"/>
            <a:ext cx="3657600" cy="23545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753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447800"/>
            <a:ext cx="7848600" cy="3684814"/>
          </a:xfrm>
          <a:noFill/>
        </p:spPr>
        <p:txBody>
          <a:bodyPr>
            <a:normAutofit/>
          </a:bodyPr>
          <a:lstStyle/>
          <a:p>
            <a:pPr marL="3175" indent="0">
              <a:spcBef>
                <a:spcPts val="0"/>
              </a:spcBef>
              <a:spcAft>
                <a:spcPts val="1200"/>
              </a:spcAft>
              <a:buNone/>
            </a:pPr>
            <a:r>
              <a:rPr lang="en-US" altLang="en-US" sz="2400" dirty="0">
                <a:solidFill>
                  <a:schemeClr val="tx1"/>
                </a:solidFill>
              </a:rPr>
              <a:t>Protective factors</a:t>
            </a:r>
          </a:p>
          <a:p>
            <a:pPr marL="963612" lvl="1" indent="-457200">
              <a:spcBef>
                <a:spcPts val="0"/>
              </a:spcBef>
              <a:spcAft>
                <a:spcPts val="1200"/>
              </a:spcAft>
              <a:buFont typeface="Arial" panose="020B0604020202020204" pitchFamily="34" charset="0"/>
              <a:buChar char="•"/>
            </a:pPr>
            <a:r>
              <a:rPr lang="en-US" altLang="en-US" sz="2400" dirty="0">
                <a:solidFill>
                  <a:schemeClr val="tx1"/>
                </a:solidFill>
              </a:rPr>
              <a:t>Supports that “Buffer” the influence of risk factors</a:t>
            </a:r>
          </a:p>
          <a:p>
            <a:pPr marL="963612" lvl="1" indent="-457200">
              <a:spcBef>
                <a:spcPts val="0"/>
              </a:spcBef>
              <a:spcAft>
                <a:spcPts val="1200"/>
              </a:spcAft>
              <a:buFont typeface="Arial" panose="020B0604020202020204" pitchFamily="34" charset="0"/>
              <a:buChar char="•"/>
            </a:pPr>
            <a:r>
              <a:rPr lang="en-US" sz="2400" dirty="0"/>
              <a:t>Help to reduce or overcome negative influences</a:t>
            </a:r>
          </a:p>
          <a:p>
            <a:pPr marL="963612" lvl="1" indent="-457200">
              <a:spcBef>
                <a:spcPts val="0"/>
              </a:spcBef>
              <a:spcAft>
                <a:spcPts val="1200"/>
              </a:spcAft>
              <a:buFont typeface="Arial" panose="020B0604020202020204" pitchFamily="34" charset="0"/>
              <a:buChar char="•"/>
            </a:pPr>
            <a:r>
              <a:rPr lang="en-US" sz="2400" dirty="0"/>
              <a:t>Many protective buffers are outcomes of efforts to engender full development</a:t>
            </a:r>
          </a:p>
        </p:txBody>
      </p:sp>
      <p:sp>
        <p:nvSpPr>
          <p:cNvPr id="294918" name="Text Box 6"/>
          <p:cNvSpPr txBox="1">
            <a:spLocks noChangeArrowheads="1"/>
          </p:cNvSpPr>
          <p:nvPr/>
        </p:nvSpPr>
        <p:spPr bwMode="auto">
          <a:xfrm>
            <a:off x="0" y="358914"/>
            <a:ext cx="9144000" cy="646331"/>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altLang="en-US" sz="3600" b="1" dirty="0">
                <a:ea typeface="ＭＳ Ｐゴシック" pitchFamily="34" charset="-128"/>
                <a:cs typeface="+mj-cs"/>
              </a:rPr>
              <a:t>Protective Factors</a:t>
            </a:r>
          </a:p>
        </p:txBody>
      </p:sp>
      <p:sp>
        <p:nvSpPr>
          <p:cNvPr id="5" name="Slide Number Placeholder 4"/>
          <p:cNvSpPr>
            <a:spLocks noGrp="1"/>
          </p:cNvSpPr>
          <p:nvPr>
            <p:ph type="sldNum" sz="quarter" idx="12"/>
          </p:nvPr>
        </p:nvSpPr>
        <p:spPr/>
        <p:txBody>
          <a:bodyPr/>
          <a:lstStyle/>
          <a:p>
            <a:fld id="{25FD1650-B75A-4368-8E49-058BC7311FCE}" type="slidenum">
              <a:rPr lang="en-US" smtClean="0"/>
              <a:pPr/>
              <a:t>26</a:t>
            </a:fld>
            <a:endParaRPr lang="en-US" dirty="0"/>
          </a:p>
        </p:txBody>
      </p:sp>
      <p:pic>
        <p:nvPicPr>
          <p:cNvPr id="17412" name="Picture 4" descr="http://thumbs.dreamstime.com/t/stopping-collapse-14183763.jpg"/>
          <p:cNvPicPr>
            <a:picLocks noChangeAspect="1" noChangeArrowheads="1"/>
          </p:cNvPicPr>
          <p:nvPr/>
        </p:nvPicPr>
        <p:blipFill>
          <a:blip r:embed="rId3" cstate="print"/>
          <a:srcRect/>
          <a:stretch>
            <a:fillRect/>
          </a:stretch>
        </p:blipFill>
        <p:spPr bwMode="auto">
          <a:xfrm>
            <a:off x="5943600" y="4648200"/>
            <a:ext cx="2743200" cy="2041452"/>
          </a:xfrm>
          <a:prstGeom prst="rect">
            <a:avLst/>
          </a:prstGeom>
          <a:noFill/>
        </p:spPr>
      </p:pic>
    </p:spTree>
    <p:extLst>
      <p:ext uri="{BB962C8B-B14F-4D97-AF65-F5344CB8AC3E}">
        <p14:creationId xmlns:p14="http://schemas.microsoft.com/office/powerpoint/2010/main" val="308215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pPr algn="ctr"/>
            <a:r>
              <a:rPr lang="en-US" sz="3600" b="1" dirty="0">
                <a:latin typeface="+mn-lt"/>
              </a:rPr>
              <a:t>Risk and Protective Factors</a:t>
            </a:r>
          </a:p>
        </p:txBody>
      </p:sp>
      <p:sp>
        <p:nvSpPr>
          <p:cNvPr id="3" name="Content Placeholder 2"/>
          <p:cNvSpPr>
            <a:spLocks noGrp="1"/>
          </p:cNvSpPr>
          <p:nvPr>
            <p:ph idx="1"/>
          </p:nvPr>
        </p:nvSpPr>
        <p:spPr>
          <a:xfrm>
            <a:off x="457200" y="1676401"/>
            <a:ext cx="8229600" cy="4038600"/>
          </a:xfrm>
        </p:spPr>
        <p:txBody>
          <a:bodyPr>
            <a:noAutofit/>
          </a:bodyPr>
          <a:lstStyle/>
          <a:p>
            <a:pPr>
              <a:lnSpc>
                <a:spcPct val="100000"/>
              </a:lnSpc>
              <a:spcBef>
                <a:spcPts val="600"/>
              </a:spcBef>
              <a:spcAft>
                <a:spcPts val="1200"/>
              </a:spcAft>
            </a:pPr>
            <a:r>
              <a:rPr lang="en-US" sz="2800" dirty="0">
                <a:effectLst/>
              </a:rPr>
              <a:t>The more risk factors a person has, the </a:t>
            </a:r>
            <a:r>
              <a:rPr lang="en-US" sz="2800" i="1" dirty="0">
                <a:solidFill>
                  <a:srgbClr val="FF0000"/>
                </a:solidFill>
                <a:effectLst/>
              </a:rPr>
              <a:t>greater</a:t>
            </a:r>
            <a:r>
              <a:rPr lang="en-US" sz="2800" dirty="0">
                <a:solidFill>
                  <a:srgbClr val="FF0000"/>
                </a:solidFill>
                <a:effectLst/>
              </a:rPr>
              <a:t> </a:t>
            </a:r>
            <a:r>
              <a:rPr lang="en-US" sz="2800" i="1" dirty="0">
                <a:solidFill>
                  <a:srgbClr val="FF0000"/>
                </a:solidFill>
                <a:effectLst/>
              </a:rPr>
              <a:t>the likelihood </a:t>
            </a:r>
            <a:r>
              <a:rPr lang="en-US" sz="2800" dirty="0">
                <a:effectLst/>
              </a:rPr>
              <a:t>they will engage in an unhealthy behavior</a:t>
            </a:r>
          </a:p>
          <a:p>
            <a:pPr>
              <a:lnSpc>
                <a:spcPct val="100000"/>
              </a:lnSpc>
              <a:spcBef>
                <a:spcPts val="600"/>
              </a:spcBef>
              <a:spcAft>
                <a:spcPts val="1200"/>
              </a:spcAft>
            </a:pPr>
            <a:r>
              <a:rPr lang="en-US" sz="2800" dirty="0">
                <a:effectLst/>
              </a:rPr>
              <a:t>The more protective factors a person has, the </a:t>
            </a:r>
            <a:r>
              <a:rPr lang="en-US" sz="2800" i="1" dirty="0">
                <a:solidFill>
                  <a:srgbClr val="FF0000"/>
                </a:solidFill>
                <a:effectLst/>
              </a:rPr>
              <a:t>less likely </a:t>
            </a:r>
            <a:r>
              <a:rPr lang="en-US" sz="2800" dirty="0">
                <a:effectLst/>
              </a:rPr>
              <a:t>they are to engage in that behavior </a:t>
            </a:r>
          </a:p>
          <a:p>
            <a:pPr>
              <a:lnSpc>
                <a:spcPct val="100000"/>
              </a:lnSpc>
              <a:spcBef>
                <a:spcPts val="600"/>
              </a:spcBef>
              <a:spcAft>
                <a:spcPts val="1200"/>
              </a:spcAft>
            </a:pPr>
            <a:r>
              <a:rPr lang="en-US" sz="2800" dirty="0">
                <a:effectLst/>
              </a:rPr>
              <a:t>Not all risk &amp; protective factors are created equal</a:t>
            </a:r>
          </a:p>
          <a:p>
            <a:pPr>
              <a:spcBef>
                <a:spcPts val="0"/>
              </a:spcBef>
              <a:spcAft>
                <a:spcPts val="1200"/>
              </a:spcAft>
            </a:pPr>
            <a:endParaRPr lang="en-US" sz="2800" dirty="0">
              <a:effectLst/>
            </a:endParaRPr>
          </a:p>
        </p:txBody>
      </p:sp>
      <p:sp>
        <p:nvSpPr>
          <p:cNvPr id="52226" name="AutoShape 2" descr="https://image.freepik.com/free-icon/is-not-equal-to-mathematical-symbol_318-5908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2228" name="AutoShape 4" descr="https://image.freepik.com/free-icon/is-not-equal-to-mathematical-symbol_318-5908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2230" name="AutoShape 6" descr="https://image.freepik.com/free-icon/is-not-equal-to-mathematical-symbol_318-5908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2232" name="AutoShape 8" descr="data:image/jpeg;base64,/9j/4AAQSkZJRgABAQAAAQABAAD/2wCEAAkGBxMHDxIQBxIQERIVFhQZGBcXFRQSGBoWFBUXFhQcFhgbJyggGSYoHRUVITEjJi4rLy8uFx8zPTYsOSgtLysBCgoKDg0OGxAQGy8mHyQtLCwwNzAuLDQuOCwsLCwsLCwtMCwsLCw3LSwsLCwsLDgsLCwtNCwsLCwvLCwsLCwtNP/AABEIALMBGQMBEQACEQEDEQH/xAAcAAEAAQUBAQAAAAAAAAAAAAAABgMEBQcIAQL/xAA+EAACAQEDBgsFBwQDAAAAAAAAAQIDBAURBhIhMUFRBxMXUlRhcZGS0dIUIpOhsjIzNXJ0gbEjQmLwwcLh/8QAGgEBAAMBAQEAAAAAAAAAAAAAAAQFBgMCAf/EACwRAQACAQQBBAEEAgIDAAAAAAABAgMEBREhQRIxUdFxYaHh8CIjgfEGFLH/2gAMAwEAAhEDEQA/AN4gAAAAAAAAAAAAAAAAAAAAAAAAAAAAAAAD5nJQTc2kksW3oSS14giOeoa2yg4VadktEKd0wValGX9Sb0Zy1NUvU9Dw3aSJfVRFuKtDpdgyZMU2yz6Z46j7bBuu8Kd60YV7DJTpzWKa+ae5p4prY0Sa2i0cwos2G+G80vHEwuj05gAAAAAAAAAAAAAAAAAAAAAAAAAAAAAAAAAAAFnet50ropSrXjONOnHa9r2JLW31I82tFY5l1w4b5rxTHHMy0hltl7VyjbpWXOo2bmY+9PrqNfStHaV2bUTfqPZs9u2jHpv8793/AGj8IcR1y2TwN1rXGtONmg5WN/eOTajGeGhwe2WpNLZhjhoJmkm/P6M3/wCQV081iZn/AGePx+rcZPZIAAAAAAAAAAAAAAAAAAAAAAAAAAAAAAAAAABHsrcraGTFPG1PPqte5Si/el1vmrrf7Y6jlly1xx2naHb8urtxX28z4aLylyjr5R1eMvCWhfYgsVCC/wAV/L1srcmW155lt9HocWlp6aR35nzLEHNMT/Ibg5nfGbXvlSpWfQ1DVOov+sXv1vZvJWHTTbu3soNy3quHnHh7t8+I/luex2WFipxpWSEYQisIxisEkWERERxDH3va9ptaeZlWPryAAAAAAAAAAADyUlFYy0ICn7TDnw8SAe0w58PEgHtMOfDxIB7TDnw8SAe0w58PEgHtMOfDxIB7TDnw8SAe0w58PEgHtMOfDxIB7TDnw8SAe0w58PEgHtMOfDxIB7TDnw8SAe0w58PEgHtMOfDxIB7TDnw8SAe0w58PEgHtMOfDxICC5c8ItO5saFz5tW0anLXCn286XVs27nGzaiK9V915tuzX1H+zL1X95/hpi22ydvqSq2ycqlSTxlKTxbf+7CutabTzLZYsVMVYpSOIh8UKMrRKMKKcpSaSS0tt6khETM8Q+3vWlZtaeIht3Ibg/pXdm2i/5U6lbXGlnRlCD2OWycvkuvQyfh00V7t7shuW9Wy848PVfnzP1DY/tMOfDxIls+q6wAAAAAAAAAAAAAR3hF/B7w/TVvoYHH4AAAAAAAAAAAAAAAAAA9jFzaUU23sEzx3L1Ws2n01jmWfu26FSwlaknLZHWl27yBm1PPVWs23ZIpxk1Ecz8eI/P6ssQ2jUbTaI2WOdWeC+b7D3THa88QjarV4tNT15J+5/COXheMrY8NUdkfPeWWLDXHH6sTr9yy6u3E9V8R9rI7K0A7bsH3NP8kfpQFcAAAAAAAAAAAAI7wi/g94fpq30MDj8AAAAAAAAAAAAAAAAArWazStUs2isf4Xazze9aRzKRptLl1F/Rjjmf77pJYLvjYlo0y2y8txWZc85Pw2237Xj0kc+9vn6XhxWiyvC8Y2NYfanu89x3w4Jyd+FTuO649LHpju/x9o3abRK0yzqzxf8dhZUpFY4hitRqcmov68k8z/fZSPTgAAO27B91T/JH6UBXAAAAAAAAAAAACO8Iv4PeH6at9DA4/AAAAAAAAAAAAAAAAXt33dK2PH7MNr8t5xy5q4/ys9v2zLq559q+Z+kks9njZo5tFYL5vtK2+S155lttNpMWmp6Mccf3yqHhIYi8r34vGFk0vbLYuzf2k3Dpue7s1uW+RXnHp/fzP0wUpZzxlpZOZSZmZ5n3eB8AAADtuwfdU/yR+lAVwAAAAAAAAAAAAjvCL+D3h+mrfQwOPwAAAAAAAAAAAAAAMxdt0Z+E7XilsjtfbuImbUxHVfdott2S2TjJn6r8eZ/P6M7FKKSjoS2ECZ5nmWtrStIitY4iHzVqKknKq0ktp9rWbTxDzmzUw0m954iEfvK9XacY0cYw+b7fIsMOninc+7GblvF9TzTH1T95/LGElSgAAAAAdt2D7qn+SP0oCuAAAAAAAAAAAAGMynux31YrTZaUlB1qU6ak1ik5xaxa/cDSvIBX6bQ+HPzAcgFfptD4c/MByAV+m0Phz8wHIBX6bQ+HPzAcgFfptD4c/MByAV+m0Phz8wHIBX6bQ+HPzAcgFfptD4c/MByAV+m0Phz8wHIBX6bQ+HPzAcgFfptD4c/MCjbOAupYacqtsvCzU4RWMpSpzSS7z5MxEcy9Upa9orWOZlCaNzU7DUlmT45J+7LNcE1vUXpX7lfm1E26r7NjtuzVwcZM3dvjxH8r0ir9m8l8lrRlNUzbBHCC+3UlioR/fa+pfLWdceK2SekDW7hi0leb+/iPLO23gNtVseNS3UMNiVOeC+ZZY8VaRxDE6zXZdVf1XnrxHiFtyAV+m0Phz8zohHIBX6bQ+HPzAcgFfptD4c/MByAV+m0Phz8wHIBX6bQ+HPzAcgFfptD4c/MByAV+m0Phz8wN82enxUIxenNil3LACoAAAAAAAAAAAAAAAAAAAAAAAAAMRlJlFQycpcbeMsMcc2C0zm1siv+dSPGTJWkcylaXR5dTf0Y4+oaKytyur5T1MbU8ylF+5Si3mrrfOfW/wBsCsy5rZJ79m30G24tJX/Hu3mf74R85LBOchuD2pf2bXvLOpWbWtk6i/x3L/Lu3qTh0837t7KPct5pp+ceLu/7R/LdV3WCndtKNGwQjTpx1RisF19r3t6WWMViscQxuXLfLab3nmZXJ9eAAAAAAAAAAAAAAAAAAAAAAAAAAAAAAAAAAIblvl5SycTpWbNrWnmY+7DHU6jWrfm631Y4nDNninXlbbdtOTVT6rdU+fn8NI3telW+K0q14zdSctr2LYorUl1IrbXm08y2un0+PBSKY44ha0qUq0lGjFylJpJJNtt6EklrPMRMutrRWObTxDbmQ3BorLm2jKNKU9caOhxj11Nkn1al17J+HTcd3ZLct7nJzjwdR8+Z/DZqWGomM49AAAAAAAAAAAAAAAAAAAAAAAAAAAAAAAAADyUs1Ny0JAasy54TM3Os+TUk3pUq+tdapb/zd28hZtT4o0227HM/7NRHXiPv6aonN1G3NtttttvFtvS23tILVVrERxC+uS5q1+VlRu2DnJ69kYrfN7F/uk9Upa88Q4anVYtPT15J4/vhvHIvIijkzHPlhVtDWmo1qx1qmv7V1638lZ4sNcf5YncN0yauePavx9pYdlYAAAAAAAAAAAAAAAAAAAAAAAAAAAAAAAABiBaXneVK6qUq14TjTpxWlv8AhLW31LSebWiscy6YcN814pSOZlpLLjL+rlC5UbDnUbNu1SqddRrZ/iv3x2V+bUTfqPZs9t2emm4vk7v+0fhCyMukmyOyLr5Tzzo/07On71VrvUF/c/ktu59sWC1/wrNw3THpI497fH23ncFxUMn6Ko3bDNW1vTKT3ze1/JbMCypSKRxDE6nVZdRf15J5n++zJntHAAAAAAAAAAAAAAAAAAAAAAAAAAAjvCL+D3h+mrfQwOQuMlvfewHGS3vvYDjJb33sBxkt772A4yW997AubDZalsfuNpLXLF4LzOeTLXHHadotBl1duKe3mfCR2WzRsywhi97elsrMmW155lt9HocWlp6aR35nzKuc0xibyvZUcY2XTLa9aXZvJmHTc92Z3ct7jHzjwd2+fEfj9WDlXlJ4ylJ/uydEcdQyVr2vM2tPMy84yW997PrycZLe+9gOMlvfewHGS3vvYDjJb33sBxkt772A4yW997AcZLe+9gOMlvfewHGS3vvYDjJb33sBxkt772B46jetvvYHbNg+6p/kj9KArgAAAAAAAAAAABHeEX8HvD9NW+hgcfgAAADJ3bdTtGEq+MYfN9m5dZGzaiKdR7rvbdnvqOMmTqn7z/CQ06apJRppJLYiutabTzLZ4sVMVYpSOIgnNU03UaSW1iImZ4gyZKY6ze88RDAXlezr4xs+Kjv2vyRYYdPFe7e7HblvNs/OPF1X95/hiiUogAAAAAAAAAAAAAAAB23YPuqf5I/SgK4AAAAAAAAAAAAR3hF/B7w/TVvoYHH4AD2MXJ4RxbE9PsVm08R7s9dt0KnhO1aXsjsXbvIGbU89UavbdkinGTUe/iPtlyG0qha7VGyRxrPsW19h0x47XniETWa3FpaerJP4jzKN2+3ytj9/RHZHZ/6WWLFXHHTEa7cMurtzbqPEeP8AtaHVAAAAAAAAAAAAAAAAAADtuwfdU/yR+lAVwAAAAAAAAAAAAjvCL+D3h+mrfQwOPwKtms8rTLNorF/Jdp5veKxzLvp9Nk1F/Rjjmf77pJd93Rsax+1Pa/LcVubPOTrw2u37Vj0keqe7/P0vTgtlheN5xsmiHvT3bF2+RIw6eb9z7Kbct3ppv8Kd3/aPz9I5XrStEnKq8W/90FjWsVjiGLzZ75rzfJPMypnpyAAAAAAAAAAAAAAAAAAB23YPuqf5I/SgK4AAAAAAAAAAAAYnKy7Z3zYLVZrM4qdajUhFybUU5xaWc0m8NO5gc2ZS8G1XJpxV5WqySnLD+nTdSc83e04pJdr09Zxy5q44/VY6Dbcurt11XzP1+q2s1njZY5tFYL5vtK2+S155lt9LpMWmp6Mcfcq8IOo0qabbaSSWLbepJbTwkTMVjmUxjwUXlbqUZUZ2WzuSxaqSqZ6WzFRi0n+5Ow6bzdlty3znnHp/+Z+vtj3wDXg9dosPjregmszM89y85Bbw6RYfFW9AfDkFvDpFh8Vb0AOQW8OkWHxVvQA5Bbw6RYfFW9ADkFvDpFh8Vb0AOQW8OkWHxVvQA5Bbw6RYfFW9ADkFvDpFh8Vb0AOQW8OkWHxVvQA5Bbw6RYfFW9ADkFvDpFh8Vb0AOQW8OkWHxVvQA5Bbw6RYfFW9ADkFvDpFh8Vb0AOQW8OkWHxVvQA5Bbw6RYfFW9ADkFvDpFh8Vb0AHwC3hstFh8db0AdDWanxUIRlrUYruWAFUAAAAAAAAAAAANc5dcI8LtzrPcLjUr6VKpolCm9ubsnL5Lr1ETNqYr1X3X+27LbNxkzdV+PM/wANO2m0Ttc5VLVKU5yeMpSeLb62QJmZnmWwx4646xWscRC4ui66t8Vo0bug6k5bFqS2uT1JLez7Sk2niHPUajHgpN8k8Q3fkTkHRycSq2nNrWnn4e7DHWqaerdna31Y4FlhwRTufditx3bJqp9NeqfHz+UxO6pAAAAAAAAAAAAAAAAAAAAAAAAAAAAAAAAAA8k81NvZ+4GlsuuEed651nuNypUNKlP7M6i6tsI9Wt7cNKK/NqZt1VsNs2WuLjJn7t4jxH3LXpEaFIckMkK+VFTCzrMoxfv1ZL3V1R5z6l1Y4HXFhtkn9Fdr9yxaSvfdvEff6N65OZPUMnaSpXdHDVnTemc2tsn/AMakWdMdaRxDEarV5dTf15J+oZY9owAAAAAAAAAAAAAAAAAAAAAAAAAAAAAAAAAAABpzhYyQ9im7fd0cKU3/AFYr+2cn9rsk9fX26IGpw8f5w1ux7j64/wDXyT3Ht+Pj/j/4t8huDid7Zte+1KlQ1xh9mdRfzCPXrezDQz5h0027t7Om5b3XFzjwd2+fEfy3LZLLCxQjTskYwhFYRjFYJLqRPiIiOIZC97XtNrTzMqx9eQAAAAAAAAAAAAAAAAAAAAAAAAAAAAAAAAAAAAB81IKomqiTT1prFdwfYmY7h9B8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2234" name="AutoShape 10" descr="data:image/jpeg;base64,/9j/4AAQSkZJRgABAQAAAQABAAD/2wCEAAkGBxMHDxIQBxIQERIVFhQZGBcXFRQSGBoWFBUXFhQcFhgbJyggGSYoHRUVITEjJi4rLy8uFx8zPTYsOSgtLysBCgoKDg0OGxAQGy8mHyQtLCwwNzAuLDQuOCwsLCwsLCwtMCwsLCw3LSwsLCwsLDgsLCwtNCwsLCwvLCwsLCwtNP/AABEIALMBGQMBEQACEQEDEQH/xAAcAAEAAQUBAQAAAAAAAAAAAAAABgMEBQcIAQL/xAA+EAACAQEDBgsFBwQDAAAAAAAAAQIDBAURBhIhMUFRBxMXUlRhcZGS0dIUIpOhsjIzNXJ0gbEjQmLwwcLh/8QAGgEBAAMBAQEAAAAAAAAAAAAAAAQFBgMCAf/EACwRAQACAQQBBAEEAgIDAAAAAAABAgMEBREhQRIxUdFxYaHh8CIjgfEGFLH/2gAMAwEAAhEDEQA/AN4gAAAAAAAAAAAAAAAAAAAAAAAAAAAAAAAD5nJQTc2kksW3oSS14giOeoa2yg4VadktEKd0wValGX9Sb0Zy1NUvU9Dw3aSJfVRFuKtDpdgyZMU2yz6Z46j7bBuu8Kd60YV7DJTpzWKa+ae5p4prY0Sa2i0cwos2G+G80vHEwuj05gAAAAAAAAAAAAAAAAAAAAAAAAAAAAAAAAAAAFnet50ropSrXjONOnHa9r2JLW31I82tFY5l1w4b5rxTHHMy0hltl7VyjbpWXOo2bmY+9PrqNfStHaV2bUTfqPZs9u2jHpv8793/AGj8IcR1y2TwN1rXGtONmg5WN/eOTajGeGhwe2WpNLZhjhoJmkm/P6M3/wCQV081iZn/AGePx+rcZPZIAAAAAAAAAAAAAAAAAAAAAAAAAAAAAAAAAABHsrcraGTFPG1PPqte5Si/el1vmrrf7Y6jlly1xx2naHb8urtxX28z4aLylyjr5R1eMvCWhfYgsVCC/wAV/L1srcmW155lt9HocWlp6aR35nzLEHNMT/Ibg5nfGbXvlSpWfQ1DVOov+sXv1vZvJWHTTbu3soNy3quHnHh7t8+I/luex2WFipxpWSEYQisIxisEkWERERxDH3va9ptaeZlWPryAAAAAAAAAAADyUlFYy0ICn7TDnw8SAe0w58PEgHtMOfDxIB7TDnw8SAe0w58PEgHtMOfDxIB7TDnw8SAe0w58PEgHtMOfDxIB7TDnw8SAe0w58PEgHtMOfDxIB7TDnw8SAe0w58PEgHtMOfDxIB7TDnw8SAe0w58PEgHtMOfDxICC5c8ItO5saFz5tW0anLXCn286XVs27nGzaiK9V915tuzX1H+zL1X95/hpi22ydvqSq2ycqlSTxlKTxbf+7CutabTzLZYsVMVYpSOIh8UKMrRKMKKcpSaSS0tt6khETM8Q+3vWlZtaeIht3Ibg/pXdm2i/5U6lbXGlnRlCD2OWycvkuvQyfh00V7t7shuW9Wy848PVfnzP1DY/tMOfDxIls+q6wAAAAAAAAAAAAAR3hF/B7w/TVvoYHH4AAAAAAAAAAAAAAAAAA9jFzaUU23sEzx3L1Ws2n01jmWfu26FSwlaknLZHWl27yBm1PPVWs23ZIpxk1Ecz8eI/P6ssQ2jUbTaI2WOdWeC+b7D3THa88QjarV4tNT15J+5/COXheMrY8NUdkfPeWWLDXHH6sTr9yy6u3E9V8R9rI7K0A7bsH3NP8kfpQFcAAAAAAAAAAAAI7wi/g94fpq30MDj8AAAAAAAAAAAAAAAAArWazStUs2isf4Xazze9aRzKRptLl1F/Rjjmf77pJYLvjYlo0y2y8txWZc85Pw2237Xj0kc+9vn6XhxWiyvC8Y2NYfanu89x3w4Jyd+FTuO649LHpju/x9o3abRK0yzqzxf8dhZUpFY4hitRqcmov68k8z/fZSPTgAAO27B91T/JH6UBXAAAAAAAAAAAACO8Iv4PeH6at9DA4/AAAAAAAAAAAAAAAAXt33dK2PH7MNr8t5xy5q4/ys9v2zLq559q+Z+kks9njZo5tFYL5vtK2+S155lttNpMWmp6Mccf3yqHhIYi8r34vGFk0vbLYuzf2k3Dpue7s1uW+RXnHp/fzP0wUpZzxlpZOZSZmZ5n3eB8AAADtuwfdU/yR+lAVwAAAAAAAAAAAAjvCL+D3h+mrfQwOPwAAAAAAAAAAAAAAMxdt0Z+E7XilsjtfbuImbUxHVfdott2S2TjJn6r8eZ/P6M7FKKSjoS2ECZ5nmWtrStIitY4iHzVqKknKq0ktp9rWbTxDzmzUw0m954iEfvK9XacY0cYw+b7fIsMOninc+7GblvF9TzTH1T95/LGElSgAAAAAdt2D7qn+SP0oCuAAAAAAAAAAAAGMynux31YrTZaUlB1qU6ak1ik5xaxa/cDSvIBX6bQ+HPzAcgFfptD4c/MByAV+m0Phz8wHIBX6bQ+HPzAcgFfptD4c/MByAV+m0Phz8wHIBX6bQ+HPzAcgFfptD4c/MByAV+m0Phz8wHIBX6bQ+HPzAcgFfptD4c/MCjbOAupYacqtsvCzU4RWMpSpzSS7z5MxEcy9Upa9orWOZlCaNzU7DUlmT45J+7LNcE1vUXpX7lfm1E26r7NjtuzVwcZM3dvjxH8r0ir9m8l8lrRlNUzbBHCC+3UlioR/fa+pfLWdceK2SekDW7hi0leb+/iPLO23gNtVseNS3UMNiVOeC+ZZY8VaRxDE6zXZdVf1XnrxHiFtyAV+m0Phz8zohHIBX6bQ+HPzAcgFfptD4c/MByAV+m0Phz8wHIBX6bQ+HPzAcgFfptD4c/MByAV+m0Phz8wN82enxUIxenNil3LACoAAAAAAAAAAAAAAAAAAAAAAAAAMRlJlFQycpcbeMsMcc2C0zm1siv+dSPGTJWkcylaXR5dTf0Y4+oaKytyur5T1MbU8ylF+5Si3mrrfOfW/wBsCsy5rZJ79m30G24tJX/Hu3mf74R85LBOchuD2pf2bXvLOpWbWtk6i/x3L/Lu3qTh0837t7KPct5pp+ceLu/7R/LdV3WCndtKNGwQjTpx1RisF19r3t6WWMViscQxuXLfLab3nmZXJ9eAAAAAAAAAAAAAAAAAAAAAAAAAAAAAAAAAAIblvl5SycTpWbNrWnmY+7DHU6jWrfm631Y4nDNninXlbbdtOTVT6rdU+fn8NI3telW+K0q14zdSctr2LYorUl1IrbXm08y2un0+PBSKY44ha0qUq0lGjFylJpJJNtt6EklrPMRMutrRWObTxDbmQ3BorLm2jKNKU9caOhxj11Nkn1al17J+HTcd3ZLct7nJzjwdR8+Z/DZqWGomM49AAAAAAAAAAAAAAAAAAAAAAAAAAAAAAAAADyUs1Ny0JAasy54TM3Os+TUk3pUq+tdapb/zd28hZtT4o0227HM/7NRHXiPv6aonN1G3NtttttvFtvS23tILVVrERxC+uS5q1+VlRu2DnJ69kYrfN7F/uk9Upa88Q4anVYtPT15J4/vhvHIvIijkzHPlhVtDWmo1qx1qmv7V1638lZ4sNcf5YncN0yauePavx9pYdlYAAAAAAAAAAAAAAAAAAAAAAAAAAAAAAAABiBaXneVK6qUq14TjTpxWlv8AhLW31LSebWiscy6YcN814pSOZlpLLjL+rlC5UbDnUbNu1SqddRrZ/iv3x2V+bUTfqPZs9t2emm4vk7v+0fhCyMukmyOyLr5Tzzo/07On71VrvUF/c/ktu59sWC1/wrNw3THpI497fH23ncFxUMn6Ko3bDNW1vTKT3ze1/JbMCypSKRxDE6nVZdRf15J5n++zJntHAAAAAAAAAAAAAAAAAAAAAAAAAAAjvCL+D3h+mrfQwOQuMlvfewHGS3vvYDjJb33sBxkt772A4yW997AubDZalsfuNpLXLF4LzOeTLXHHadotBl1duKe3mfCR2WzRsywhi97elsrMmW155lt9HocWlp6aR35nzKuc0xibyvZUcY2XTLa9aXZvJmHTc92Z3ct7jHzjwd2+fEfj9WDlXlJ4ylJ/uydEcdQyVr2vM2tPMy84yW997PrycZLe+9gOMlvfewHGS3vvYDjJb33sBxkt772A4yW997AcZLe+9gOMlvfewHGS3vvYDjJb33sBxkt772B46jetvvYHbNg+6p/kj9KArgAAAAAAAAAAABHeEX8HvD9NW+hgcfgAAADJ3bdTtGEq+MYfN9m5dZGzaiKdR7rvbdnvqOMmTqn7z/CQ06apJRppJLYiutabTzLZ4sVMVYpSOIgnNU03UaSW1iImZ4gyZKY6ze88RDAXlezr4xs+Kjv2vyRYYdPFe7e7HblvNs/OPF1X95/hiiUogAAAAAAAAAAAAAAAB23YPuqf5I/SgK4AAAAAAAAAAAAR3hF/B7w/TVvoYHH4AD2MXJ4RxbE9PsVm08R7s9dt0KnhO1aXsjsXbvIGbU89UavbdkinGTUe/iPtlyG0qha7VGyRxrPsW19h0x47XniETWa3FpaerJP4jzKN2+3ytj9/RHZHZ/6WWLFXHHTEa7cMurtzbqPEeP8AtaHVAAAAAAAAAAAAAAAAAADtuwfdU/yR+lAVwAAAAAAAAAAAAjvCL+D3h+mrfQwOPwKtms8rTLNorF/Jdp5veKxzLvp9Nk1F/Rjjmf77pJd93Rsax+1Pa/LcVubPOTrw2u37Vj0keqe7/P0vTgtlheN5xsmiHvT3bF2+RIw6eb9z7Kbct3ppv8Kd3/aPz9I5XrStEnKq8W/90FjWsVjiGLzZ75rzfJPMypnpyAAAAAAAAAAAAAAAAAAB23YPuqf5I/SgK4AAAAAAAAAAAAYnKy7Z3zYLVZrM4qdajUhFybUU5xaWc0m8NO5gc2ZS8G1XJpxV5WqySnLD+nTdSc83e04pJdr09Zxy5q44/VY6Dbcurt11XzP1+q2s1njZY5tFYL5vtK2+S155lt9LpMWmp6Mcfcq8IOo0qabbaSSWLbepJbTwkTMVjmUxjwUXlbqUZUZ2WzuSxaqSqZ6WzFRi0n+5Ow6bzdlty3znnHp/+Z+vtj3wDXg9dosPjregmszM89y85Bbw6RYfFW9AfDkFvDpFh8Vb0AOQW8OkWHxVvQA5Bbw6RYfFW9ADkFvDpFh8Vb0AOQW8OkWHxVvQA5Bbw6RYfFW9ADkFvDpFh8Vb0AOQW8OkWHxVvQA5Bbw6RYfFW9ADkFvDpFh8Vb0AOQW8OkWHxVvQA5Bbw6RYfFW9ADkFvDpFh8Vb0AOQW8OkWHxVvQA5Bbw6RYfFW9ADkFvDpFh8Vb0AHwC3hstFh8db0AdDWanxUIRlrUYruWAFUAAAAAAAAAAAANc5dcI8LtzrPcLjUr6VKpolCm9ubsnL5Lr1ETNqYr1X3X+27LbNxkzdV+PM/wANO2m0Ttc5VLVKU5yeMpSeLb62QJmZnmWwx4646xWscRC4ui66t8Vo0bug6k5bFqS2uT1JLez7Sk2niHPUajHgpN8k8Q3fkTkHRycSq2nNrWnn4e7DHWqaerdna31Y4FlhwRTufditx3bJqp9NeqfHz+UxO6pAAAAAAAAAAAAAAAAAAAAAAAAAAAAAAAAAA8k81NvZ+4GlsuuEed651nuNypUNKlP7M6i6tsI9Wt7cNKK/NqZt1VsNs2WuLjJn7t4jxH3LXpEaFIckMkK+VFTCzrMoxfv1ZL3V1R5z6l1Y4HXFhtkn9Fdr9yxaSvfdvEff6N65OZPUMnaSpXdHDVnTemc2tsn/AMakWdMdaRxDEarV5dTf15J+oZY9owAAAAAAAAAAAAAAAAAAAAAAAAAAAAAAAAAAABpzhYyQ9im7fd0cKU3/AFYr+2cn9rsk9fX26IGpw8f5w1ux7j64/wDXyT3Ht+Pj/j/4t8huDid7Zte+1KlQ1xh9mdRfzCPXrezDQz5h0027t7Om5b3XFzjwd2+fEfy3LZLLCxQjTskYwhFYRjFYJLqRPiIiOIZC97XtNrTzMqx9eQAAAAAAAAAAAAAAAAAAAAAAAAAAAAAAAAAAAAB81IKomqiTT1prFdwfYmY7h9B8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2236" name="AutoShape 12" descr="data:image/jpeg;base64,/9j/4AAQSkZJRgABAQAAAQABAAD/2wCEAAkGBxMHDxIQBxIQERIVFhQZGBcXFRQSGBoWFBUXFhQcFhgbJyggGSYoHRUVITEjJi4rLy8uFx8zPTYsOSgtLysBCgoKDg0OGxAQGy8mHyQtLCwwNzAuLDQuOCwsLCwsLCwtMCwsLCw3LSwsLCwsLDgsLCwtNCwsLCwvLCwsLCwtNP/AABEIALMBGQMBEQACEQEDEQH/xAAcAAEAAQUBAQAAAAAAAAAAAAAABgMEBQcIAQL/xAA+EAACAQEDBgsFBwQDAAAAAAAAAQIDBAURBhIhMUFRBxMXUlRhcZGS0dIUIpOhsjIzNXJ0gbEjQmLwwcLh/8QAGgEBAAMBAQEAAAAAAAAAAAAAAAQFBgMCAf/EACwRAQACAQQBBAEEAgIDAAAAAAABAgMEBREhQRIxUdFxYaHh8CIjgfEGFLH/2gAMAwEAAhEDEQA/AN4gAAAAAAAAAAAAAAAAAAAAAAAAAAAAAAAD5nJQTc2kksW3oSS14giOeoa2yg4VadktEKd0wValGX9Sb0Zy1NUvU9Dw3aSJfVRFuKtDpdgyZMU2yz6Z46j7bBuu8Kd60YV7DJTpzWKa+ae5p4prY0Sa2i0cwos2G+G80vHEwuj05gAAAAAAAAAAAAAAAAAAAAAAAAAAAAAAAAAAAFnet50ropSrXjONOnHa9r2JLW31I82tFY5l1w4b5rxTHHMy0hltl7VyjbpWXOo2bmY+9PrqNfStHaV2bUTfqPZs9u2jHpv8793/AGj8IcR1y2TwN1rXGtONmg5WN/eOTajGeGhwe2WpNLZhjhoJmkm/P6M3/wCQV081iZn/AGePx+rcZPZIAAAAAAAAAAAAAAAAAAAAAAAAAAAAAAAAAABHsrcraGTFPG1PPqte5Si/el1vmrrf7Y6jlly1xx2naHb8urtxX28z4aLylyjr5R1eMvCWhfYgsVCC/wAV/L1srcmW155lt9HocWlp6aR35nzLEHNMT/Ibg5nfGbXvlSpWfQ1DVOov+sXv1vZvJWHTTbu3soNy3quHnHh7t8+I/luex2WFipxpWSEYQisIxisEkWERERxDH3va9ptaeZlWPryAAAAAAAAAAADyUlFYy0ICn7TDnw8SAe0w58PEgHtMOfDxIB7TDnw8SAe0w58PEgHtMOfDxIB7TDnw8SAe0w58PEgHtMOfDxIB7TDnw8SAe0w58PEgHtMOfDxIB7TDnw8SAe0w58PEgHtMOfDxIB7TDnw8SAe0w58PEgHtMOfDxICC5c8ItO5saFz5tW0anLXCn286XVs27nGzaiK9V915tuzX1H+zL1X95/hpi22ydvqSq2ycqlSTxlKTxbf+7CutabTzLZYsVMVYpSOIh8UKMrRKMKKcpSaSS0tt6khETM8Q+3vWlZtaeIht3Ibg/pXdm2i/5U6lbXGlnRlCD2OWycvkuvQyfh00V7t7shuW9Wy848PVfnzP1DY/tMOfDxIls+q6wAAAAAAAAAAAAAR3hF/B7w/TVvoYHH4AAAAAAAAAAAAAAAAAA9jFzaUU23sEzx3L1Ws2n01jmWfu26FSwlaknLZHWl27yBm1PPVWs23ZIpxk1Ecz8eI/P6ssQ2jUbTaI2WOdWeC+b7D3THa88QjarV4tNT15J+5/COXheMrY8NUdkfPeWWLDXHH6sTr9yy6u3E9V8R9rI7K0A7bsH3NP8kfpQFcAAAAAAAAAAAAI7wi/g94fpq30MDj8AAAAAAAAAAAAAAAAArWazStUs2isf4Xazze9aRzKRptLl1F/Rjjmf77pJYLvjYlo0y2y8txWZc85Pw2237Xj0kc+9vn6XhxWiyvC8Y2NYfanu89x3w4Jyd+FTuO649LHpju/x9o3abRK0yzqzxf8dhZUpFY4hitRqcmov68k8z/fZSPTgAAO27B91T/JH6UBXAAAAAAAAAAAACO8Iv4PeH6at9DA4/AAAAAAAAAAAAAAAAXt33dK2PH7MNr8t5xy5q4/ys9v2zLq559q+Z+kks9njZo5tFYL5vtK2+S155lttNpMWmp6Mccf3yqHhIYi8r34vGFk0vbLYuzf2k3Dpue7s1uW+RXnHp/fzP0wUpZzxlpZOZSZmZ5n3eB8AAADtuwfdU/yR+lAVwAAAAAAAAAAAAjvCL+D3h+mrfQwOPwAAAAAAAAAAAAAAMxdt0Z+E7XilsjtfbuImbUxHVfdott2S2TjJn6r8eZ/P6M7FKKSjoS2ECZ5nmWtrStIitY4iHzVqKknKq0ktp9rWbTxDzmzUw0m954iEfvK9XacY0cYw+b7fIsMOninc+7GblvF9TzTH1T95/LGElSgAAAAAdt2D7qn+SP0oCuAAAAAAAAAAAAGMynux31YrTZaUlB1qU6ak1ik5xaxa/cDSvIBX6bQ+HPzAcgFfptD4c/MByAV+m0Phz8wHIBX6bQ+HPzAcgFfptD4c/MByAV+m0Phz8wHIBX6bQ+HPzAcgFfptD4c/MByAV+m0Phz8wHIBX6bQ+HPzAcgFfptD4c/MCjbOAupYacqtsvCzU4RWMpSpzSS7z5MxEcy9Upa9orWOZlCaNzU7DUlmT45J+7LNcE1vUXpX7lfm1E26r7NjtuzVwcZM3dvjxH8r0ir9m8l8lrRlNUzbBHCC+3UlioR/fa+pfLWdceK2SekDW7hi0leb+/iPLO23gNtVseNS3UMNiVOeC+ZZY8VaRxDE6zXZdVf1XnrxHiFtyAV+m0Phz8zohHIBX6bQ+HPzAcgFfptD4c/MByAV+m0Phz8wHIBX6bQ+HPzAcgFfptD4c/MByAV+m0Phz8wN82enxUIxenNil3LACoAAAAAAAAAAAAAAAAAAAAAAAAAMRlJlFQycpcbeMsMcc2C0zm1siv+dSPGTJWkcylaXR5dTf0Y4+oaKytyur5T1MbU8ylF+5Si3mrrfOfW/wBsCsy5rZJ79m30G24tJX/Hu3mf74R85LBOchuD2pf2bXvLOpWbWtk6i/x3L/Lu3qTh0837t7KPct5pp+ceLu/7R/LdV3WCndtKNGwQjTpx1RisF19r3t6WWMViscQxuXLfLab3nmZXJ9eAAAAAAAAAAAAAAAAAAAAAAAAAAAAAAAAAAIblvl5SycTpWbNrWnmY+7DHU6jWrfm631Y4nDNninXlbbdtOTVT6rdU+fn8NI3telW+K0q14zdSctr2LYorUl1IrbXm08y2un0+PBSKY44ha0qUq0lGjFylJpJJNtt6EklrPMRMutrRWObTxDbmQ3BorLm2jKNKU9caOhxj11Nkn1al17J+HTcd3ZLct7nJzjwdR8+Z/DZqWGomM49AAAAAAAAAAAAAAAAAAAAAAAAAAAAAAAAADyUs1Ny0JAasy54TM3Os+TUk3pUq+tdapb/zd28hZtT4o0227HM/7NRHXiPv6aonN1G3NtttttvFtvS23tILVVrERxC+uS5q1+VlRu2DnJ69kYrfN7F/uk9Upa88Q4anVYtPT15J4/vhvHIvIijkzHPlhVtDWmo1qx1qmv7V1638lZ4sNcf5YncN0yauePavx9pYdlYAAAAAAAAAAAAAAAAAAAAAAAAAAAAAAAABiBaXneVK6qUq14TjTpxWlv8AhLW31LSebWiscy6YcN814pSOZlpLLjL+rlC5UbDnUbNu1SqddRrZ/iv3x2V+bUTfqPZs9t2emm4vk7v+0fhCyMukmyOyLr5Tzzo/07On71VrvUF/c/ktu59sWC1/wrNw3THpI497fH23ncFxUMn6Ko3bDNW1vTKT3ze1/JbMCypSKRxDE6nVZdRf15J5n++zJntHAAAAAAAAAAAAAAAAAAAAAAAAAAAjvCL+D3h+mrfQwOQuMlvfewHGS3vvYDjJb33sBxkt772A4yW997AubDZalsfuNpLXLF4LzOeTLXHHadotBl1duKe3mfCR2WzRsywhi97elsrMmW155lt9HocWlp6aR35nzKuc0xibyvZUcY2XTLa9aXZvJmHTc92Z3ct7jHzjwd2+fEfj9WDlXlJ4ylJ/uydEcdQyVr2vM2tPMy84yW997PrycZLe+9gOMlvfewHGS3vvYDjJb33sBxkt772A4yW997AcZLe+9gOMlvfewHGS3vvYDjJb33sBxkt772B46jetvvYHbNg+6p/kj9KArgAAAAAAAAAAABHeEX8HvD9NW+hgcfgAAADJ3bdTtGEq+MYfN9m5dZGzaiKdR7rvbdnvqOMmTqn7z/CQ06apJRppJLYiutabTzLZ4sVMVYpSOIgnNU03UaSW1iImZ4gyZKY6ze88RDAXlezr4xs+Kjv2vyRYYdPFe7e7HblvNs/OPF1X95/hiiUogAAAAAAAAAAAAAAAB23YPuqf5I/SgK4AAAAAAAAAAAAR3hF/B7w/TVvoYHH4AD2MXJ4RxbE9PsVm08R7s9dt0KnhO1aXsjsXbvIGbU89UavbdkinGTUe/iPtlyG0qha7VGyRxrPsW19h0x47XniETWa3FpaerJP4jzKN2+3ytj9/RHZHZ/6WWLFXHHTEa7cMurtzbqPEeP8AtaHVAAAAAAAAAAAAAAAAAADtuwfdU/yR+lAVwAAAAAAAAAAAAjvCL+D3h+mrfQwOPwKtms8rTLNorF/Jdp5veKxzLvp9Nk1F/Rjjmf77pJd93Rsax+1Pa/LcVubPOTrw2u37Vj0keqe7/P0vTgtlheN5xsmiHvT3bF2+RIw6eb9z7Kbct3ppv8Kd3/aPz9I5XrStEnKq8W/90FjWsVjiGLzZ75rzfJPMypnpyAAAAAAAAAAAAAAAAAAB23YPuqf5I/SgK4AAAAAAAAAAAAYnKy7Z3zYLVZrM4qdajUhFybUU5xaWc0m8NO5gc2ZS8G1XJpxV5WqySnLD+nTdSc83e04pJdr09Zxy5q44/VY6Dbcurt11XzP1+q2s1njZY5tFYL5vtK2+S155lt9LpMWmp6Mcfcq8IOo0qabbaSSWLbepJbTwkTMVjmUxjwUXlbqUZUZ2WzuSxaqSqZ6WzFRi0n+5Ow6bzdlty3znnHp/+Z+vtj3wDXg9dosPjregmszM89y85Bbw6RYfFW9AfDkFvDpFh8Vb0AOQW8OkWHxVvQA5Bbw6RYfFW9ADkFvDpFh8Vb0AOQW8OkWHxVvQA5Bbw6RYfFW9ADkFvDpFh8Vb0AOQW8OkWHxVvQA5Bbw6RYfFW9ADkFvDpFh8Vb0AOQW8OkWHxVvQA5Bbw6RYfFW9ADkFvDpFh8Vb0AOQW8OkWHxVvQA5Bbw6RYfFW9ADkFvDpFh8Vb0AHwC3hstFh8db0AdDWanxUIRlrUYruWAFUAAAAAAAAAAAANc5dcI8LtzrPcLjUr6VKpolCm9ubsnL5Lr1ETNqYr1X3X+27LbNxkzdV+PM/wANO2m0Ttc5VLVKU5yeMpSeLb62QJmZnmWwx4646xWscRC4ui66t8Vo0bug6k5bFqS2uT1JLez7Sk2niHPUajHgpN8k8Q3fkTkHRycSq2nNrWnn4e7DHWqaerdna31Y4FlhwRTufditx3bJqp9NeqfHz+UxO6pAAAAAAAAAAAAAAAAAAAAAAAAAAAAAAAAAA8k81NvZ+4GlsuuEed651nuNypUNKlP7M6i6tsI9Wt7cNKK/NqZt1VsNs2WuLjJn7t4jxH3LXpEaFIckMkK+VFTCzrMoxfv1ZL3V1R5z6l1Y4HXFhtkn9Fdr9yxaSvfdvEff6N65OZPUMnaSpXdHDVnTemc2tsn/AMakWdMdaRxDEarV5dTf15J+oZY9owAAAAAAAAAAAAAAAAAAAAAAAAAAAAAAAAAAABpzhYyQ9im7fd0cKU3/AFYr+2cn9rsk9fX26IGpw8f5w1ux7j64/wDXyT3Ht+Pj/j/4t8huDid7Zte+1KlQ1xh9mdRfzCPXrezDQz5h0027t7Om5b3XFzjwd2+fEfy3LZLLCxQjTskYwhFYRjFYJLqRPiIiOIZC97XtNrTzMqx9eQAAAAAAAAAAAAAAAAAAAAAAAAAAAAAAAAAAAAB81IKomqiTT1prFdwfYmY7h9B8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2238" name="AutoShape 14" descr="Image result for graphic for not equ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048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79" name="Picture 83"/>
          <p:cNvPicPr>
            <a:picLocks noChangeAspect="1" noChangeArrowheads="1"/>
          </p:cNvPicPr>
          <p:nvPr/>
        </p:nvPicPr>
        <p:blipFill>
          <a:blip r:embed="rId3" cstate="print"/>
          <a:srcRect t="4607"/>
          <a:stretch>
            <a:fillRect/>
          </a:stretch>
        </p:blipFill>
        <p:spPr bwMode="auto">
          <a:xfrm>
            <a:off x="1981200" y="152400"/>
            <a:ext cx="5348287" cy="6310896"/>
          </a:xfrm>
          <a:prstGeom prst="rect">
            <a:avLst/>
          </a:prstGeom>
          <a:noFill/>
          <a:ln w="9525">
            <a:noFill/>
            <a:miter lim="800000"/>
            <a:headEnd/>
            <a:tailEnd/>
          </a:ln>
        </p:spPr>
      </p:pic>
      <p:sp>
        <p:nvSpPr>
          <p:cNvPr id="5" name="TextBox 4"/>
          <p:cNvSpPr txBox="1"/>
          <p:nvPr/>
        </p:nvSpPr>
        <p:spPr>
          <a:xfrm>
            <a:off x="533400" y="6324600"/>
            <a:ext cx="8382000" cy="830997"/>
          </a:xfrm>
          <a:prstGeom prst="rect">
            <a:avLst/>
          </a:prstGeom>
          <a:noFill/>
        </p:spPr>
        <p:txBody>
          <a:bodyPr wrap="square" rtlCol="0">
            <a:spAutoFit/>
          </a:bodyPr>
          <a:lstStyle/>
          <a:p>
            <a:r>
              <a:rPr lang="en-US" sz="1200" dirty="0">
                <a:solidFill>
                  <a:prstClr val="black"/>
                </a:solidFill>
              </a:rPr>
              <a:t>Source: Hawkins, J.D., R.F. Catalano, &amp; J.Y, Miller. 1992. Risk and protective factors for alcohol and other drug problems in adolescence and early adulthood: Implications for substance abuse prevention. Psychological Bulletin 112 (1): 64-105.</a:t>
            </a:r>
          </a:p>
          <a:p>
            <a:r>
              <a:rPr lang="en-US" sz="1200" dirty="0">
                <a:solidFill>
                  <a:prstClr val="black"/>
                </a:solidFill>
              </a:rPr>
              <a:t> </a:t>
            </a:r>
          </a:p>
          <a:p>
            <a:endParaRPr lang="en-US" sz="1200" dirty="0">
              <a:solidFill>
                <a:prstClr val="black"/>
              </a:solidFill>
            </a:endParaRPr>
          </a:p>
        </p:txBody>
      </p:sp>
    </p:spTree>
    <p:extLst>
      <p:ext uri="{BB962C8B-B14F-4D97-AF65-F5344CB8AC3E}">
        <p14:creationId xmlns:p14="http://schemas.microsoft.com/office/powerpoint/2010/main" val="299371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2514600"/>
            <a:ext cx="7765322" cy="3561347"/>
          </a:xfrm>
        </p:spPr>
        <p:txBody>
          <a:bodyPr>
            <a:normAutofit fontScale="90000"/>
          </a:bodyPr>
          <a:lstStyle/>
          <a:p>
            <a:pPr marL="36900"/>
            <a:r>
              <a:rPr lang="en-US" sz="2400" dirty="0">
                <a:effectLst/>
                <a:latin typeface="+mn-lt"/>
              </a:rPr>
              <a:t>We all have heard the stories about kids who do well despite extreme challenges….</a:t>
            </a:r>
            <a:br>
              <a:rPr lang="en-US" sz="2400" dirty="0">
                <a:effectLst/>
                <a:latin typeface="+mn-lt"/>
              </a:rPr>
            </a:br>
            <a:r>
              <a:rPr lang="en-US" sz="2400" dirty="0">
                <a:effectLst/>
                <a:latin typeface="+mn-lt"/>
              </a:rPr>
              <a:t/>
            </a:r>
            <a:br>
              <a:rPr lang="en-US" sz="2400" dirty="0">
                <a:effectLst/>
                <a:latin typeface="+mn-lt"/>
              </a:rPr>
            </a:br>
            <a:r>
              <a:rPr lang="en-US" sz="2200" dirty="0">
                <a:effectLst/>
                <a:latin typeface="+mn-lt"/>
              </a:rPr>
              <a:t/>
            </a:r>
            <a:br>
              <a:rPr lang="en-US" sz="2200" dirty="0">
                <a:effectLst/>
                <a:latin typeface="+mn-lt"/>
              </a:rPr>
            </a:br>
            <a:r>
              <a:rPr lang="en-US" sz="2200" dirty="0">
                <a:effectLst/>
                <a:latin typeface="+mn-lt"/>
              </a:rPr>
              <a:t>“There is no magical resilience gene. When we think that kids just need willpower to overcome adversity, we miss opportunities to provide the relationships and build the skills that can actually strengthen resilience.</a:t>
            </a:r>
            <a:br>
              <a:rPr lang="en-US" sz="2200" dirty="0">
                <a:effectLst/>
                <a:latin typeface="+mn-lt"/>
              </a:rPr>
            </a:br>
            <a:r>
              <a:rPr lang="en-US" sz="2200" dirty="0">
                <a:effectLst/>
                <a:latin typeface="+mn-lt"/>
              </a:rPr>
              <a:t>								-- Jack Shonkoff, Principal</a:t>
            </a:r>
            <a:br>
              <a:rPr lang="en-US" sz="2200" dirty="0">
                <a:effectLst/>
                <a:latin typeface="+mn-lt"/>
              </a:rPr>
            </a:br>
            <a:endParaRPr lang="en-US" sz="2200" dirty="0">
              <a:solidFill>
                <a:srgbClr val="FF0000"/>
              </a:solidFill>
              <a:effectLst/>
              <a:latin typeface="+mn-lt"/>
            </a:endParaRPr>
          </a:p>
        </p:txBody>
      </p:sp>
      <p:sp>
        <p:nvSpPr>
          <p:cNvPr id="3" name="Content Placeholder 2"/>
          <p:cNvSpPr>
            <a:spLocks noGrp="1"/>
          </p:cNvSpPr>
          <p:nvPr>
            <p:ph idx="1"/>
          </p:nvPr>
        </p:nvSpPr>
        <p:spPr>
          <a:xfrm>
            <a:off x="689339" y="1295400"/>
            <a:ext cx="7765322" cy="2362200"/>
          </a:xfrm>
        </p:spPr>
        <p:txBody>
          <a:bodyPr>
            <a:normAutofit/>
          </a:bodyPr>
          <a:lstStyle/>
          <a:p>
            <a:pPr marL="36900" indent="0" algn="ctr">
              <a:buNone/>
            </a:pPr>
            <a:r>
              <a:rPr lang="en-US" sz="2400" dirty="0">
                <a:effectLst/>
              </a:rPr>
              <a:t>What strikes you as you look at this chart?</a:t>
            </a:r>
          </a:p>
          <a:p>
            <a:pPr marL="36900" indent="0" algn="ctr">
              <a:buNone/>
            </a:pPr>
            <a:r>
              <a:rPr lang="en-US" sz="2400" dirty="0">
                <a:effectLst/>
              </a:rPr>
              <a:t>What does this mean for your students?</a:t>
            </a:r>
          </a:p>
          <a:p>
            <a:pPr marL="36900" indent="0" algn="ctr">
              <a:buNone/>
            </a:pPr>
            <a:endParaRPr lang="en-US" sz="2400" dirty="0">
              <a:effectLst/>
            </a:endParaRPr>
          </a:p>
          <a:p>
            <a:pPr marL="36900" indent="0" algn="ctr">
              <a:buNone/>
            </a:pPr>
            <a:endParaRPr lang="en-US" sz="2400" dirty="0">
              <a:effectLst/>
            </a:endParaRPr>
          </a:p>
          <a:p>
            <a:pPr marL="36900" indent="0" algn="ctr">
              <a:buNone/>
            </a:pPr>
            <a:endParaRPr lang="en-US" sz="2400" dirty="0">
              <a:effectLst/>
            </a:endParaRPr>
          </a:p>
          <a:p>
            <a:pPr marL="36900" indent="0" algn="ctr">
              <a:buNone/>
            </a:pPr>
            <a:endParaRPr lang="en-US" sz="2400"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69925" y="2047875"/>
            <a:ext cx="7772400" cy="808038"/>
          </a:xfrm>
        </p:spPr>
        <p:txBody>
          <a:bodyPr>
            <a:normAutofit/>
          </a:bodyPr>
          <a:lstStyle/>
          <a:p>
            <a:pPr algn="l"/>
            <a:r>
              <a:rPr lang="en-US" sz="3600" b="1" dirty="0">
                <a:latin typeface="Arial" charset="0"/>
              </a:rPr>
              <a:t>Learning Supports </a:t>
            </a:r>
            <a:r>
              <a:rPr lang="en-US" sz="3600" b="1" dirty="0">
                <a:solidFill>
                  <a:srgbClr val="FF0000"/>
                </a:solidFill>
                <a:latin typeface="Arial" charset="0"/>
              </a:rPr>
              <a:t>ARE:</a:t>
            </a:r>
          </a:p>
        </p:txBody>
      </p:sp>
      <p:sp>
        <p:nvSpPr>
          <p:cNvPr id="126979" name="Rectangle 3"/>
          <p:cNvSpPr>
            <a:spLocks noGrp="1" noChangeArrowheads="1"/>
          </p:cNvSpPr>
          <p:nvPr>
            <p:ph idx="1"/>
          </p:nvPr>
        </p:nvSpPr>
        <p:spPr>
          <a:xfrm>
            <a:off x="563563" y="2903538"/>
            <a:ext cx="8183562" cy="3649662"/>
          </a:xfrm>
        </p:spPr>
        <p:txBody>
          <a:bodyPr>
            <a:normAutofit/>
          </a:bodyPr>
          <a:lstStyle/>
          <a:p>
            <a:pPr>
              <a:lnSpc>
                <a:spcPct val="110000"/>
              </a:lnSpc>
              <a:buClr>
                <a:schemeClr val="tx1"/>
              </a:buClr>
              <a:buFont typeface="Wingdings" panose="05000000000000000000" pitchFamily="2" charset="2"/>
              <a:buChar char="Ø"/>
            </a:pPr>
            <a:r>
              <a:rPr lang="en-US" sz="2400" dirty="0">
                <a:effectLst/>
              </a:rPr>
              <a:t>A new way of doing business</a:t>
            </a:r>
          </a:p>
          <a:p>
            <a:pPr>
              <a:lnSpc>
                <a:spcPct val="110000"/>
              </a:lnSpc>
              <a:buClr>
                <a:schemeClr val="tx1"/>
              </a:buClr>
              <a:buFont typeface="Wingdings" panose="05000000000000000000" pitchFamily="2" charset="2"/>
              <a:buChar char="Ø"/>
            </a:pPr>
            <a:r>
              <a:rPr lang="en-US" sz="2400" dirty="0">
                <a:effectLst/>
              </a:rPr>
              <a:t>Multi-agency systems change</a:t>
            </a:r>
          </a:p>
          <a:p>
            <a:pPr>
              <a:lnSpc>
                <a:spcPct val="110000"/>
              </a:lnSpc>
              <a:buClr>
                <a:schemeClr val="tx1"/>
              </a:buClr>
              <a:buFont typeface="Wingdings" panose="05000000000000000000" pitchFamily="2" charset="2"/>
              <a:buChar char="Ø"/>
            </a:pPr>
            <a:r>
              <a:rPr lang="en-US" sz="2400" dirty="0">
                <a:effectLst/>
              </a:rPr>
              <a:t>Designed to make better use of existing resources</a:t>
            </a:r>
          </a:p>
          <a:p>
            <a:pPr>
              <a:lnSpc>
                <a:spcPct val="110000"/>
              </a:lnSpc>
              <a:buClr>
                <a:schemeClr val="tx1"/>
              </a:buClr>
              <a:buFont typeface="Wingdings" panose="05000000000000000000" pitchFamily="2" charset="2"/>
              <a:buChar char="Ø"/>
            </a:pPr>
            <a:r>
              <a:rPr lang="en-US" sz="2400" dirty="0">
                <a:effectLst/>
              </a:rPr>
              <a:t>Intended to use processes that create economies of scale using proven effective programs and practices</a:t>
            </a:r>
          </a:p>
        </p:txBody>
      </p:sp>
      <p:sp>
        <p:nvSpPr>
          <p:cNvPr id="126980" name="Rectangle 4"/>
          <p:cNvSpPr>
            <a:spLocks noChangeArrowheads="1"/>
          </p:cNvSpPr>
          <p:nvPr/>
        </p:nvSpPr>
        <p:spPr bwMode="auto">
          <a:xfrm>
            <a:off x="609600" y="-36513"/>
            <a:ext cx="7772400" cy="1143001"/>
          </a:xfrm>
          <a:prstGeom prst="rect">
            <a:avLst/>
          </a:prstGeom>
          <a:noFill/>
          <a:ln w="9525">
            <a:noFill/>
            <a:miter lim="800000"/>
            <a:headEnd/>
            <a:tailEnd/>
          </a:ln>
          <a:effectLst/>
        </p:spPr>
        <p:txBody>
          <a:bodyPr anchor="ctr"/>
          <a:lstStyle/>
          <a:p>
            <a:pPr algn="l"/>
            <a:r>
              <a:rPr lang="en-US" sz="3600" b="1" dirty="0">
                <a:latin typeface="Arial" charset="0"/>
              </a:rPr>
              <a:t>Learning Supports </a:t>
            </a:r>
            <a:r>
              <a:rPr lang="en-US" sz="3600" b="1" dirty="0">
                <a:solidFill>
                  <a:srgbClr val="FF0000"/>
                </a:solidFill>
                <a:latin typeface="Arial" charset="0"/>
              </a:rPr>
              <a:t>Are NOT:</a:t>
            </a:r>
          </a:p>
        </p:txBody>
      </p:sp>
      <p:sp>
        <p:nvSpPr>
          <p:cNvPr id="126981" name="Rectangle 5"/>
          <p:cNvSpPr>
            <a:spLocks noChangeArrowheads="1"/>
          </p:cNvSpPr>
          <p:nvPr/>
        </p:nvSpPr>
        <p:spPr bwMode="auto">
          <a:xfrm>
            <a:off x="746125" y="814388"/>
            <a:ext cx="7772400" cy="1249362"/>
          </a:xfrm>
          <a:prstGeom prst="rect">
            <a:avLst/>
          </a:prstGeom>
          <a:noFill/>
          <a:ln w="9525">
            <a:noFill/>
            <a:miter lim="800000"/>
            <a:headEnd/>
            <a:tailEnd/>
          </a:ln>
          <a:effectLst/>
        </p:spPr>
        <p:txBody>
          <a:bodyPr/>
          <a:lstStyle/>
          <a:p>
            <a:pPr marL="342900" indent="-342900" algn="l">
              <a:spcBef>
                <a:spcPct val="20000"/>
              </a:spcBef>
              <a:buFontTx/>
              <a:buChar char="•"/>
            </a:pPr>
            <a:r>
              <a:rPr lang="en-US" sz="2800" dirty="0"/>
              <a:t>Another initiative</a:t>
            </a:r>
          </a:p>
          <a:p>
            <a:pPr marL="342900" indent="-342900" algn="l">
              <a:spcBef>
                <a:spcPct val="20000"/>
              </a:spcBef>
              <a:buFontTx/>
              <a:buChar char="•"/>
            </a:pPr>
            <a:r>
              <a:rPr lang="en-US" sz="2800" dirty="0"/>
              <a:t>Attached to a distribution of funds</a:t>
            </a:r>
          </a:p>
          <a:p>
            <a:pPr marL="342900" indent="-342900" algn="l">
              <a:spcBef>
                <a:spcPct val="20000"/>
              </a:spcBef>
              <a:buFontTx/>
              <a:buChar char="•"/>
            </a:pP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46" y="-1522"/>
            <a:ext cx="8686800" cy="1143000"/>
          </a:xfrm>
        </p:spPr>
        <p:txBody>
          <a:bodyPr>
            <a:noAutofit/>
          </a:bodyPr>
          <a:lstStyle/>
          <a:p>
            <a:pPr algn="ctr">
              <a:defRPr/>
            </a:pPr>
            <a:r>
              <a:rPr lang="en-US" sz="2800" b="1" dirty="0">
                <a:solidFill>
                  <a:schemeClr val="tx1">
                    <a:lumMod val="65000"/>
                    <a:lumOff val="35000"/>
                  </a:schemeClr>
                </a:solidFill>
                <a:effectLst/>
                <a:latin typeface="+mn-lt"/>
              </a:rPr>
              <a:t>Adverse Childhood Experiences (ACEs)</a:t>
            </a:r>
            <a:endParaRPr lang="en-US" sz="2800" b="1" dirty="0">
              <a:solidFill>
                <a:schemeClr val="tx1"/>
              </a:solidFill>
              <a:effectLst/>
              <a:latin typeface="+mn-lt"/>
            </a:endParaRPr>
          </a:p>
        </p:txBody>
      </p:sp>
      <p:graphicFrame>
        <p:nvGraphicFramePr>
          <p:cNvPr id="5" name="Content Placeholder 4"/>
          <p:cNvGraphicFramePr>
            <a:graphicFrameLocks noGrp="1"/>
          </p:cNvGraphicFramePr>
          <p:nvPr>
            <p:ph idx="1"/>
            <p:extLst/>
          </p:nvPr>
        </p:nvGraphicFramePr>
        <p:xfrm>
          <a:off x="457200" y="1981199"/>
          <a:ext cx="7620000" cy="467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1"/>
          <p:cNvGrpSpPr/>
          <p:nvPr/>
        </p:nvGrpSpPr>
        <p:grpSpPr>
          <a:xfrm>
            <a:off x="381000" y="1981200"/>
            <a:ext cx="629082" cy="4419600"/>
            <a:chOff x="381000" y="1828800"/>
            <a:chExt cx="629082" cy="4419600"/>
          </a:xfrm>
        </p:grpSpPr>
        <p:sp>
          <p:nvSpPr>
            <p:cNvPr id="6" name="Up Arrow 5"/>
            <p:cNvSpPr/>
            <p:nvPr/>
          </p:nvSpPr>
          <p:spPr>
            <a:xfrm>
              <a:off x="381000" y="1828800"/>
              <a:ext cx="152400" cy="441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850986" y="3396733"/>
              <a:ext cx="3352803" cy="369332"/>
            </a:xfrm>
            <a:prstGeom prst="rect">
              <a:avLst/>
            </a:prstGeom>
            <a:noFill/>
          </p:spPr>
          <p:txBody>
            <a:bodyPr wrap="square" rtlCol="0">
              <a:spAutoFit/>
            </a:bodyPr>
            <a:lstStyle/>
            <a:p>
              <a:r>
                <a:rPr lang="en-US" b="1" dirty="0">
                  <a:solidFill>
                    <a:srgbClr val="C00000"/>
                  </a:solidFill>
                </a:rPr>
                <a:t>Whole  Life  Perspective</a:t>
              </a:r>
            </a:p>
          </p:txBody>
        </p:sp>
      </p:grpSp>
      <p:sp>
        <p:nvSpPr>
          <p:cNvPr id="9" name="Curved Up Arrow 8"/>
          <p:cNvSpPr/>
          <p:nvPr/>
        </p:nvSpPr>
        <p:spPr>
          <a:xfrm rot="13945011">
            <a:off x="7074790" y="5145022"/>
            <a:ext cx="1259955" cy="72973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rot="13945011">
            <a:off x="6215600" y="4018758"/>
            <a:ext cx="1259955" cy="72973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591355" y="2724887"/>
            <a:ext cx="2209800" cy="646331"/>
          </a:xfrm>
          <a:prstGeom prst="rect">
            <a:avLst/>
          </a:prstGeom>
          <a:noFill/>
        </p:spPr>
        <p:txBody>
          <a:bodyPr wrap="square" rtlCol="0">
            <a:spAutoFit/>
          </a:bodyPr>
          <a:lstStyle/>
          <a:p>
            <a:r>
              <a:rPr lang="en-US" b="1" dirty="0">
                <a:solidFill>
                  <a:srgbClr val="C00000"/>
                </a:solidFill>
              </a:rPr>
              <a:t>Scientific Gaps in Understanding</a:t>
            </a:r>
          </a:p>
        </p:txBody>
      </p:sp>
      <p:sp>
        <p:nvSpPr>
          <p:cNvPr id="4" name="TextBox 3">
            <a:extLst>
              <a:ext uri="{FF2B5EF4-FFF2-40B4-BE49-F238E27FC236}">
                <a16:creationId xmlns:a16="http://schemas.microsoft.com/office/drawing/2014/main" xmlns="" id="{39E3D859-00D0-4779-8E95-1D6E67C1647C}"/>
              </a:ext>
            </a:extLst>
          </p:cNvPr>
          <p:cNvSpPr txBox="1"/>
          <p:nvPr/>
        </p:nvSpPr>
        <p:spPr>
          <a:xfrm>
            <a:off x="473491" y="798728"/>
            <a:ext cx="8327664" cy="830997"/>
          </a:xfrm>
          <a:prstGeom prst="rect">
            <a:avLst/>
          </a:prstGeom>
          <a:noFill/>
        </p:spPr>
        <p:txBody>
          <a:bodyPr wrap="square" rtlCol="0">
            <a:spAutoFit/>
          </a:bodyPr>
          <a:lstStyle/>
          <a:p>
            <a:pPr algn="ctr"/>
            <a:r>
              <a:rPr lang="en-US" sz="2400" dirty="0">
                <a:latin typeface="Calibri" pitchFamily="34" charset="0"/>
              </a:rPr>
              <a:t>Incidents that dramatically upset the safe, nurturing environments children need to thrive.</a:t>
            </a:r>
            <a:endParaRPr lang="en-US" sz="2400" dirty="0"/>
          </a:p>
        </p:txBody>
      </p:sp>
    </p:spTree>
    <p:extLst>
      <p:ext uri="{BB962C8B-B14F-4D97-AF65-F5344CB8AC3E}">
        <p14:creationId xmlns:p14="http://schemas.microsoft.com/office/powerpoint/2010/main" val="4003474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akazawa">
            <a:extLst>
              <a:ext uri="{FF2B5EF4-FFF2-40B4-BE49-F238E27FC236}">
                <a16:creationId xmlns:a16="http://schemas.microsoft.com/office/drawing/2014/main" xmlns="" id="{B55EC236-1A85-4977-8040-FCED9F1787A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761"/>
          <a:stretch/>
        </p:blipFill>
        <p:spPr bwMode="auto">
          <a:xfrm>
            <a:off x="0" y="1219200"/>
            <a:ext cx="936179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9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9219"/>
            <a:ext cx="7886700" cy="1325563"/>
          </a:xfrm>
        </p:spPr>
        <p:txBody>
          <a:bodyPr>
            <a:normAutofit/>
          </a:bodyPr>
          <a:lstStyle/>
          <a:p>
            <a:r>
              <a:rPr lang="en-US" sz="3600" b="1" dirty="0"/>
              <a:t>Why ACEs Matter</a:t>
            </a:r>
          </a:p>
        </p:txBody>
      </p:sp>
      <p:pic>
        <p:nvPicPr>
          <p:cNvPr id="2050" name="Picture 2"/>
          <p:cNvPicPr>
            <a:picLocks noChangeAspect="1" noChangeArrowheads="1"/>
          </p:cNvPicPr>
          <p:nvPr/>
        </p:nvPicPr>
        <p:blipFill>
          <a:blip r:embed="rId3" cstate="print"/>
          <a:srcRect/>
          <a:stretch>
            <a:fillRect/>
          </a:stretch>
        </p:blipFill>
        <p:spPr bwMode="auto">
          <a:xfrm>
            <a:off x="1002755" y="1135058"/>
            <a:ext cx="7138490" cy="4587884"/>
          </a:xfrm>
          <a:prstGeom prst="rect">
            <a:avLst/>
          </a:prstGeom>
          <a:noFill/>
          <a:ln w="9525">
            <a:solidFill>
              <a:schemeClr val="bg1"/>
            </a:solidFill>
            <a:miter lim="800000"/>
            <a:headEnd/>
            <a:tailEnd/>
          </a:ln>
        </p:spPr>
      </p:pic>
      <p:sp>
        <p:nvSpPr>
          <p:cNvPr id="5" name="TextBox 4"/>
          <p:cNvSpPr txBox="1"/>
          <p:nvPr/>
        </p:nvSpPr>
        <p:spPr>
          <a:xfrm>
            <a:off x="1143000" y="6400800"/>
            <a:ext cx="7772400" cy="307777"/>
          </a:xfrm>
          <a:prstGeom prst="rect">
            <a:avLst/>
          </a:prstGeom>
          <a:noFill/>
        </p:spPr>
        <p:txBody>
          <a:bodyPr wrap="square" rtlCol="0">
            <a:spAutoFit/>
          </a:bodyPr>
          <a:lstStyle/>
          <a:p>
            <a:r>
              <a:rPr lang="en-US" sz="1400" dirty="0"/>
              <a:t>Sources: Adverse Childhood Experiences in Iowa Report, 2012: www.iowaaces360.org.</a:t>
            </a:r>
          </a:p>
        </p:txBody>
      </p:sp>
      <p:sp>
        <p:nvSpPr>
          <p:cNvPr id="4" name="Flowchart: Connector 3">
            <a:extLst>
              <a:ext uri="{FF2B5EF4-FFF2-40B4-BE49-F238E27FC236}">
                <a16:creationId xmlns:a16="http://schemas.microsoft.com/office/drawing/2014/main" xmlns="" id="{4DC45156-66BF-495B-A588-1B4AFB24C1E1}"/>
              </a:ext>
            </a:extLst>
          </p:cNvPr>
          <p:cNvSpPr/>
          <p:nvPr/>
        </p:nvSpPr>
        <p:spPr>
          <a:xfrm>
            <a:off x="1949086" y="2794828"/>
            <a:ext cx="1062914" cy="887592"/>
          </a:xfrm>
          <a:prstGeom prst="flowChartConnec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7030A0"/>
                </a:solidFill>
              </a:ln>
              <a:noFill/>
            </a:endParaRPr>
          </a:p>
        </p:txBody>
      </p:sp>
      <p:sp>
        <p:nvSpPr>
          <p:cNvPr id="8" name="Flowchart: Connector 7">
            <a:extLst>
              <a:ext uri="{FF2B5EF4-FFF2-40B4-BE49-F238E27FC236}">
                <a16:creationId xmlns:a16="http://schemas.microsoft.com/office/drawing/2014/main" xmlns="" id="{0298CB6E-1890-47F5-B0F9-7E61F8F6F89A}"/>
              </a:ext>
            </a:extLst>
          </p:cNvPr>
          <p:cNvSpPr/>
          <p:nvPr/>
        </p:nvSpPr>
        <p:spPr>
          <a:xfrm>
            <a:off x="3469046" y="2794828"/>
            <a:ext cx="978569" cy="887592"/>
          </a:xfrm>
          <a:prstGeom prst="flowChartConnec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7030A0"/>
                </a:solidFill>
              </a:ln>
              <a:noFill/>
            </a:endParaRPr>
          </a:p>
        </p:txBody>
      </p:sp>
      <p:sp>
        <p:nvSpPr>
          <p:cNvPr id="9" name="Flowchart: Connector 8">
            <a:extLst>
              <a:ext uri="{FF2B5EF4-FFF2-40B4-BE49-F238E27FC236}">
                <a16:creationId xmlns:a16="http://schemas.microsoft.com/office/drawing/2014/main" xmlns="" id="{7CB42399-DA8E-4A9A-B40F-C12A24C5D1F0}"/>
              </a:ext>
            </a:extLst>
          </p:cNvPr>
          <p:cNvSpPr/>
          <p:nvPr/>
        </p:nvSpPr>
        <p:spPr>
          <a:xfrm>
            <a:off x="5033086" y="2794828"/>
            <a:ext cx="1062914" cy="938971"/>
          </a:xfrm>
          <a:prstGeom prst="flowChartConnec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7030A0"/>
                </a:solidFill>
              </a:ln>
              <a:noFill/>
            </a:endParaRPr>
          </a:p>
        </p:txBody>
      </p:sp>
      <p:sp>
        <p:nvSpPr>
          <p:cNvPr id="10" name="Flowchart: Connector 9">
            <a:extLst>
              <a:ext uri="{FF2B5EF4-FFF2-40B4-BE49-F238E27FC236}">
                <a16:creationId xmlns:a16="http://schemas.microsoft.com/office/drawing/2014/main" xmlns="" id="{48DBE4F3-403B-4116-832C-BB4E6E03B1F9}"/>
              </a:ext>
            </a:extLst>
          </p:cNvPr>
          <p:cNvSpPr/>
          <p:nvPr/>
        </p:nvSpPr>
        <p:spPr>
          <a:xfrm>
            <a:off x="6541597" y="2846206"/>
            <a:ext cx="1062914" cy="836214"/>
          </a:xfrm>
          <a:prstGeom prst="flowChartConnec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7030A0"/>
                </a:solidFill>
              </a:ln>
              <a:noFill/>
            </a:endParaRPr>
          </a:p>
        </p:txBody>
      </p:sp>
    </p:spTree>
    <p:extLst>
      <p:ext uri="{BB962C8B-B14F-4D97-AF65-F5344CB8AC3E}">
        <p14:creationId xmlns:p14="http://schemas.microsoft.com/office/powerpoint/2010/main" val="2280034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9175"/>
            <a:ext cx="8229600" cy="1139825"/>
          </a:xfrm>
        </p:spPr>
        <p:txBody>
          <a:bodyPr>
            <a:normAutofit fontScale="90000"/>
          </a:bodyPr>
          <a:lstStyle/>
          <a:p>
            <a:pPr algn="ctr"/>
            <a:r>
              <a:rPr lang="en-US" altLang="en-US" b="1" i="1" dirty="0">
                <a:solidFill>
                  <a:srgbClr val="FF0000"/>
                </a:solidFill>
              </a:rPr>
              <a:t>What has been the long-standing approach to student problems in districts and schools?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5138" y="404646"/>
            <a:ext cx="8534400" cy="533400"/>
          </a:xfrm>
        </p:spPr>
        <p:txBody>
          <a:bodyPr>
            <a:noAutofit/>
          </a:bodyPr>
          <a:lstStyle/>
          <a:p>
            <a:pPr algn="ctr" eaLnBrk="1" fontAlgn="auto" hangingPunct="1">
              <a:spcAft>
                <a:spcPts val="0"/>
              </a:spcAft>
              <a:defRPr/>
            </a:pPr>
            <a:r>
              <a:rPr lang="en-US" sz="3600" b="1" dirty="0">
                <a:latin typeface="Calibri" pitchFamily="34" charset="0"/>
              </a:rPr>
              <a:t>Programs and services often look like this </a:t>
            </a:r>
          </a:p>
        </p:txBody>
      </p:sp>
      <p:sp>
        <p:nvSpPr>
          <p:cNvPr id="26627" name="Rectangle 3"/>
          <p:cNvSpPr>
            <a:spLocks noGrp="1" noChangeArrowheads="1"/>
          </p:cNvSpPr>
          <p:nvPr>
            <p:ph idx="1"/>
          </p:nvPr>
        </p:nvSpPr>
        <p:spPr>
          <a:xfrm>
            <a:off x="762001" y="5942806"/>
            <a:ext cx="8274844" cy="762001"/>
          </a:xfrm>
        </p:spPr>
        <p:txBody>
          <a:bodyPr>
            <a:noAutofit/>
          </a:bodyPr>
          <a:lstStyle/>
          <a:p>
            <a:pPr marL="0" indent="0">
              <a:spcBef>
                <a:spcPct val="50000"/>
              </a:spcBef>
              <a:buNone/>
              <a:defRPr/>
            </a:pPr>
            <a:r>
              <a:rPr lang="en-US" altLang="en-US" sz="2400" i="1" dirty="0">
                <a:solidFill>
                  <a:srgbClr val="FF0000"/>
                </a:solidFill>
              </a:rPr>
              <a:t>Fragmented, possibly redundant efforts, compete for resources and frequently are not measured</a:t>
            </a:r>
          </a:p>
        </p:txBody>
      </p:sp>
      <p:sp>
        <p:nvSpPr>
          <p:cNvPr id="26640" name="Text Box 16"/>
          <p:cNvSpPr txBox="1">
            <a:spLocks noChangeArrowheads="1"/>
          </p:cNvSpPr>
          <p:nvPr/>
        </p:nvSpPr>
        <p:spPr bwMode="auto">
          <a:xfrm>
            <a:off x="3505200" y="3505200"/>
            <a:ext cx="1981200" cy="646327"/>
          </a:xfrm>
          <a:prstGeom prst="rect">
            <a:avLst/>
          </a:prstGeom>
          <a:noFill/>
          <a:ln w="9525">
            <a:noFill/>
            <a:miter lim="800000"/>
            <a:headEnd/>
            <a:tailEnd/>
          </a:ln>
          <a:effectLst/>
        </p:spPr>
        <p:txBody>
          <a:bodyPr wrap="square" lIns="91435" tIns="45718" rIns="91435" bIns="45718">
            <a:spAutoFit/>
          </a:bodyPr>
          <a:lstStyle/>
          <a:p>
            <a:pPr algn="ctr">
              <a:spcBef>
                <a:spcPct val="50000"/>
              </a:spcBef>
              <a:defRPr/>
            </a:pPr>
            <a:r>
              <a:rPr lang="en-US" sz="3600" dirty="0">
                <a:solidFill>
                  <a:srgbClr val="FF0000"/>
                </a:solidFill>
                <a:cs typeface="Arial" pitchFamily="34" charset="0"/>
              </a:rPr>
              <a:t>District</a:t>
            </a:r>
          </a:p>
        </p:txBody>
      </p:sp>
      <p:sp>
        <p:nvSpPr>
          <p:cNvPr id="26641" name="AutoShape 17"/>
          <p:cNvSpPr>
            <a:spLocks noChangeArrowheads="1"/>
          </p:cNvSpPr>
          <p:nvPr/>
        </p:nvSpPr>
        <p:spPr bwMode="auto">
          <a:xfrm>
            <a:off x="3429000" y="3429000"/>
            <a:ext cx="2036763" cy="911225"/>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FFC000"/>
              </a:solidFill>
              <a:latin typeface="Arial" charset="0"/>
            </a:endParaRPr>
          </a:p>
        </p:txBody>
      </p:sp>
      <p:grpSp>
        <p:nvGrpSpPr>
          <p:cNvPr id="2" name="Group 128"/>
          <p:cNvGrpSpPr/>
          <p:nvPr/>
        </p:nvGrpSpPr>
        <p:grpSpPr>
          <a:xfrm>
            <a:off x="1250950" y="1447800"/>
            <a:ext cx="1349375" cy="641350"/>
            <a:chOff x="1250950" y="1447800"/>
            <a:chExt cx="1349375" cy="641350"/>
          </a:xfrm>
        </p:grpSpPr>
        <p:grpSp>
          <p:nvGrpSpPr>
            <p:cNvPr id="3" name="Group 107"/>
            <p:cNvGrpSpPr/>
            <p:nvPr/>
          </p:nvGrpSpPr>
          <p:grpSpPr>
            <a:xfrm>
              <a:off x="1250950" y="1447800"/>
              <a:ext cx="1349375" cy="533400"/>
              <a:chOff x="1250950" y="1447800"/>
              <a:chExt cx="1349375" cy="533400"/>
            </a:xfrm>
          </p:grpSpPr>
          <p:sp>
            <p:nvSpPr>
              <p:cNvPr id="26628" name="Text Box 4"/>
              <p:cNvSpPr txBox="1">
                <a:spLocks noChangeArrowheads="1"/>
              </p:cNvSpPr>
              <p:nvPr/>
            </p:nvSpPr>
            <p:spPr bwMode="auto">
              <a:xfrm>
                <a:off x="1250950" y="1524000"/>
                <a:ext cx="1349375" cy="354388"/>
              </a:xfrm>
              <a:prstGeom prst="rect">
                <a:avLst/>
              </a:prstGeom>
              <a:noFill/>
              <a:ln w="9525">
                <a:noFill/>
                <a:miter lim="800000"/>
                <a:headEnd/>
                <a:tailEnd/>
              </a:ln>
              <a:effectLst/>
            </p:spPr>
            <p:txBody>
              <a:bodyPr lIns="91435" tIns="45718" rIns="91435" bIns="45718">
                <a:spAutoFit/>
              </a:bodyPr>
              <a:lstStyle/>
              <a:p>
                <a:pPr algn="ctr">
                  <a:lnSpc>
                    <a:spcPct val="70000"/>
                  </a:lnSpc>
                  <a:spcBef>
                    <a:spcPct val="50000"/>
                  </a:spcBef>
                  <a:defRPr/>
                </a:pPr>
                <a:r>
                  <a:rPr lang="en-US" sz="1200" b="1" dirty="0">
                    <a:latin typeface="Arial" charset="0"/>
                  </a:rPr>
                  <a:t>Psychological Testing</a:t>
                </a:r>
                <a:endParaRPr lang="en-US" sz="1200" b="1" dirty="0">
                  <a:latin typeface="Times New Roman" pitchFamily="18" charset="0"/>
                </a:endParaRPr>
              </a:p>
            </p:txBody>
          </p:sp>
          <p:sp>
            <p:nvSpPr>
              <p:cNvPr id="26629" name="AutoShape 5"/>
              <p:cNvSpPr>
                <a:spLocks noChangeArrowheads="1"/>
              </p:cNvSpPr>
              <p:nvPr/>
            </p:nvSpPr>
            <p:spPr bwMode="auto">
              <a:xfrm>
                <a:off x="1295400" y="1447800"/>
                <a:ext cx="1228725" cy="5334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latin typeface="Arial" charset="0"/>
                </a:endParaRPr>
              </a:p>
            </p:txBody>
          </p:sp>
        </p:grpSp>
        <p:sp>
          <p:nvSpPr>
            <p:cNvPr id="26678" name="Line 54"/>
            <p:cNvSpPr>
              <a:spLocks noChangeShapeType="1"/>
            </p:cNvSpPr>
            <p:nvPr/>
          </p:nvSpPr>
          <p:spPr bwMode="auto">
            <a:xfrm>
              <a:off x="2428875" y="1982788"/>
              <a:ext cx="107950" cy="106362"/>
            </a:xfrm>
            <a:prstGeom prst="line">
              <a:avLst/>
            </a:prstGeom>
            <a:noFill/>
            <a:ln w="12700">
              <a:solidFill>
                <a:schemeClr val="tx1"/>
              </a:solidFill>
              <a:round/>
              <a:headEnd/>
              <a:tailEnd type="triangle" w="med" len="med"/>
            </a:ln>
            <a:effectLst/>
          </p:spPr>
          <p:txBody>
            <a:bodyPr/>
            <a:lstStyle/>
            <a:p>
              <a:pPr>
                <a:defRPr/>
              </a:pPr>
              <a:endParaRPr lang="en-US" b="1" dirty="0">
                <a:latin typeface="Arial" charset="0"/>
              </a:endParaRPr>
            </a:p>
          </p:txBody>
        </p:sp>
      </p:grpSp>
      <p:grpSp>
        <p:nvGrpSpPr>
          <p:cNvPr id="4" name="Group 129"/>
          <p:cNvGrpSpPr/>
          <p:nvPr/>
        </p:nvGrpSpPr>
        <p:grpSpPr>
          <a:xfrm>
            <a:off x="2589213" y="2036763"/>
            <a:ext cx="1481137" cy="642937"/>
            <a:chOff x="2589213" y="2036763"/>
            <a:chExt cx="1481137" cy="642937"/>
          </a:xfrm>
        </p:grpSpPr>
        <p:grpSp>
          <p:nvGrpSpPr>
            <p:cNvPr id="5" name="Group 108"/>
            <p:cNvGrpSpPr/>
            <p:nvPr/>
          </p:nvGrpSpPr>
          <p:grpSpPr>
            <a:xfrm>
              <a:off x="2589213" y="2036763"/>
              <a:ext cx="1481137" cy="457200"/>
              <a:chOff x="2589213" y="2036763"/>
              <a:chExt cx="1481137" cy="457200"/>
            </a:xfrm>
          </p:grpSpPr>
          <p:sp>
            <p:nvSpPr>
              <p:cNvPr id="26634" name="AutoShape 10"/>
              <p:cNvSpPr>
                <a:spLocks noChangeArrowheads="1"/>
              </p:cNvSpPr>
              <p:nvPr/>
            </p:nvSpPr>
            <p:spPr bwMode="auto">
              <a:xfrm>
                <a:off x="2589213" y="2036763"/>
                <a:ext cx="1447800"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latin typeface="Arial" charset="0"/>
                </a:endParaRPr>
              </a:p>
            </p:txBody>
          </p:sp>
          <p:sp>
            <p:nvSpPr>
              <p:cNvPr id="26638" name="Text Box 14"/>
              <p:cNvSpPr txBox="1">
                <a:spLocks noChangeArrowheads="1"/>
              </p:cNvSpPr>
              <p:nvPr/>
            </p:nvSpPr>
            <p:spPr bwMode="auto">
              <a:xfrm>
                <a:off x="2697163" y="2143125"/>
                <a:ext cx="1373187" cy="238125"/>
              </a:xfrm>
              <a:prstGeom prst="rect">
                <a:avLst/>
              </a:prstGeom>
              <a:noFill/>
              <a:ln w="9525">
                <a:noFill/>
                <a:miter lim="800000"/>
                <a:headEnd/>
                <a:tailEnd/>
              </a:ln>
              <a:effectLst/>
            </p:spPr>
            <p:txBody>
              <a:bodyPr lIns="91435" tIns="45718" rIns="91435" bIns="45718">
                <a:spAutoFit/>
              </a:bodyPr>
              <a:lstStyle/>
              <a:p>
                <a:pPr algn="just">
                  <a:lnSpc>
                    <a:spcPct val="80000"/>
                  </a:lnSpc>
                  <a:spcBef>
                    <a:spcPct val="50000"/>
                  </a:spcBef>
                  <a:defRPr/>
                </a:pPr>
                <a:r>
                  <a:rPr lang="en-US" sz="1200" b="1" dirty="0">
                    <a:latin typeface="Arial" charset="0"/>
                  </a:rPr>
                  <a:t>Pupil Services</a:t>
                </a:r>
                <a:endParaRPr lang="en-US" sz="1200" b="1" dirty="0">
                  <a:latin typeface="Times New Roman" pitchFamily="18" charset="0"/>
                </a:endParaRPr>
              </a:p>
            </p:txBody>
          </p:sp>
        </p:grpSp>
        <p:sp>
          <p:nvSpPr>
            <p:cNvPr id="26679" name="Line 55"/>
            <p:cNvSpPr>
              <a:spLocks noChangeShapeType="1"/>
            </p:cNvSpPr>
            <p:nvPr/>
          </p:nvSpPr>
          <p:spPr bwMode="auto">
            <a:xfrm>
              <a:off x="3179763" y="2517775"/>
              <a:ext cx="214312" cy="161925"/>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6" name="Group 125"/>
          <p:cNvGrpSpPr/>
          <p:nvPr/>
        </p:nvGrpSpPr>
        <p:grpSpPr>
          <a:xfrm>
            <a:off x="2895600" y="2732088"/>
            <a:ext cx="1516063" cy="696912"/>
            <a:chOff x="2895600" y="2732088"/>
            <a:chExt cx="1516063" cy="696912"/>
          </a:xfrm>
        </p:grpSpPr>
        <p:grpSp>
          <p:nvGrpSpPr>
            <p:cNvPr id="7" name="Group 124"/>
            <p:cNvGrpSpPr/>
            <p:nvPr/>
          </p:nvGrpSpPr>
          <p:grpSpPr>
            <a:xfrm>
              <a:off x="2895600" y="2732088"/>
              <a:ext cx="1516063" cy="458787"/>
              <a:chOff x="2895600" y="2732088"/>
              <a:chExt cx="1516063" cy="458787"/>
            </a:xfrm>
          </p:grpSpPr>
          <p:sp>
            <p:nvSpPr>
              <p:cNvPr id="26632" name="Text Box 8"/>
              <p:cNvSpPr txBox="1">
                <a:spLocks noChangeArrowheads="1"/>
              </p:cNvSpPr>
              <p:nvPr/>
            </p:nvSpPr>
            <p:spPr bwMode="auto">
              <a:xfrm>
                <a:off x="2895600" y="2786063"/>
                <a:ext cx="1516063" cy="276225"/>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Special Education</a:t>
                </a:r>
                <a:endParaRPr lang="en-US" sz="1200" b="1" dirty="0">
                  <a:latin typeface="Times New Roman" pitchFamily="18" charset="0"/>
                </a:endParaRPr>
              </a:p>
            </p:txBody>
          </p:sp>
          <p:sp>
            <p:nvSpPr>
              <p:cNvPr id="26639" name="AutoShape 15"/>
              <p:cNvSpPr>
                <a:spLocks noChangeArrowheads="1"/>
              </p:cNvSpPr>
              <p:nvPr/>
            </p:nvSpPr>
            <p:spPr bwMode="auto">
              <a:xfrm>
                <a:off x="2965450" y="2732088"/>
                <a:ext cx="1446213" cy="458787"/>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grpSp>
        <p:sp>
          <p:nvSpPr>
            <p:cNvPr id="26680" name="Line 56"/>
            <p:cNvSpPr>
              <a:spLocks noChangeShapeType="1"/>
            </p:cNvSpPr>
            <p:nvPr/>
          </p:nvSpPr>
          <p:spPr bwMode="auto">
            <a:xfrm>
              <a:off x="3733800" y="3200400"/>
              <a:ext cx="76200" cy="228600"/>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8" name="Group 130"/>
          <p:cNvGrpSpPr/>
          <p:nvPr/>
        </p:nvGrpSpPr>
        <p:grpSpPr>
          <a:xfrm>
            <a:off x="4191000" y="1714500"/>
            <a:ext cx="1235075" cy="803275"/>
            <a:chOff x="4191000" y="1714500"/>
            <a:chExt cx="1235075" cy="803275"/>
          </a:xfrm>
        </p:grpSpPr>
        <p:grpSp>
          <p:nvGrpSpPr>
            <p:cNvPr id="9" name="Group 121"/>
            <p:cNvGrpSpPr/>
            <p:nvPr/>
          </p:nvGrpSpPr>
          <p:grpSpPr>
            <a:xfrm>
              <a:off x="4191000" y="1714500"/>
              <a:ext cx="1235075" cy="461963"/>
              <a:chOff x="4191000" y="1714500"/>
              <a:chExt cx="1235075" cy="461963"/>
            </a:xfrm>
          </p:grpSpPr>
          <p:sp>
            <p:nvSpPr>
              <p:cNvPr id="26633" name="Text Box 9"/>
              <p:cNvSpPr txBox="1">
                <a:spLocks noChangeArrowheads="1"/>
              </p:cNvSpPr>
              <p:nvPr/>
            </p:nvSpPr>
            <p:spPr bwMode="auto">
              <a:xfrm>
                <a:off x="4191000" y="1714500"/>
                <a:ext cx="1219200" cy="461963"/>
              </a:xfrm>
              <a:prstGeom prst="rect">
                <a:avLst/>
              </a:prstGeom>
              <a:noFill/>
              <a:ln w="9525">
                <a:solidFill>
                  <a:schemeClr val="tx1"/>
                </a:solidFill>
                <a:miter lim="800000"/>
                <a:headEnd/>
                <a:tailEnd/>
              </a:ln>
              <a:effectLst/>
            </p:spPr>
            <p:txBody>
              <a:bodyPr lIns="91435" tIns="45718" rIns="91435" bIns="45718">
                <a:spAutoFit/>
              </a:bodyPr>
              <a:lstStyle/>
              <a:p>
                <a:pPr algn="ctr">
                  <a:spcBef>
                    <a:spcPct val="50000"/>
                  </a:spcBef>
                  <a:defRPr/>
                </a:pPr>
                <a:r>
                  <a:rPr lang="en-US" sz="1200" b="1" dirty="0">
                    <a:latin typeface="Arial" charset="0"/>
                  </a:rPr>
                  <a:t>After-School Programs</a:t>
                </a:r>
                <a:endParaRPr lang="en-US" sz="1200" b="1" dirty="0">
                  <a:latin typeface="Times New Roman" pitchFamily="18" charset="0"/>
                </a:endParaRPr>
              </a:p>
            </p:txBody>
          </p:sp>
          <p:sp>
            <p:nvSpPr>
              <p:cNvPr id="26635" name="AutoShape 11"/>
              <p:cNvSpPr>
                <a:spLocks noChangeArrowheads="1"/>
              </p:cNvSpPr>
              <p:nvPr/>
            </p:nvSpPr>
            <p:spPr bwMode="auto">
              <a:xfrm>
                <a:off x="4197350" y="1714500"/>
                <a:ext cx="1228725"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grpSp>
        <p:sp>
          <p:nvSpPr>
            <p:cNvPr id="26681" name="Line 57"/>
            <p:cNvSpPr>
              <a:spLocks noChangeShapeType="1"/>
            </p:cNvSpPr>
            <p:nvPr/>
          </p:nvSpPr>
          <p:spPr bwMode="auto">
            <a:xfrm>
              <a:off x="4732338" y="2197100"/>
              <a:ext cx="161925" cy="320675"/>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10" name="Group 123"/>
          <p:cNvGrpSpPr/>
          <p:nvPr/>
        </p:nvGrpSpPr>
        <p:grpSpPr>
          <a:xfrm>
            <a:off x="4411663" y="2517775"/>
            <a:ext cx="1174750" cy="857250"/>
            <a:chOff x="4411663" y="2517775"/>
            <a:chExt cx="1174750" cy="857250"/>
          </a:xfrm>
        </p:grpSpPr>
        <p:grpSp>
          <p:nvGrpSpPr>
            <p:cNvPr id="11" name="Group 122"/>
            <p:cNvGrpSpPr/>
            <p:nvPr/>
          </p:nvGrpSpPr>
          <p:grpSpPr>
            <a:xfrm>
              <a:off x="4411663" y="2517775"/>
              <a:ext cx="1174750" cy="458788"/>
              <a:chOff x="4411663" y="2517775"/>
              <a:chExt cx="1174750" cy="458788"/>
            </a:xfrm>
          </p:grpSpPr>
          <p:sp>
            <p:nvSpPr>
              <p:cNvPr id="26660" name="Text Box 36"/>
              <p:cNvSpPr txBox="1">
                <a:spLocks noChangeArrowheads="1"/>
              </p:cNvSpPr>
              <p:nvPr/>
            </p:nvSpPr>
            <p:spPr bwMode="auto">
              <a:xfrm>
                <a:off x="4411663" y="2517775"/>
                <a:ext cx="1174750" cy="420688"/>
              </a:xfrm>
              <a:prstGeom prst="rect">
                <a:avLst/>
              </a:prstGeom>
              <a:noFill/>
              <a:ln w="9525">
                <a:noFill/>
                <a:miter lim="800000"/>
                <a:headEnd/>
                <a:tailEnd/>
              </a:ln>
              <a:effectLst/>
            </p:spPr>
            <p:txBody>
              <a:bodyPr lIns="91435" tIns="45718" rIns="91435" bIns="45718">
                <a:spAutoFit/>
              </a:bodyPr>
              <a:lstStyle/>
              <a:p>
                <a:pPr algn="ctr">
                  <a:lnSpc>
                    <a:spcPct val="90000"/>
                  </a:lnSpc>
                  <a:spcBef>
                    <a:spcPct val="50000"/>
                  </a:spcBef>
                  <a:defRPr/>
                </a:pPr>
                <a:r>
                  <a:rPr lang="en-US" sz="1200" b="1" dirty="0">
                    <a:latin typeface="Arial" charset="0"/>
                  </a:rPr>
                  <a:t>Physical Education</a:t>
                </a:r>
                <a:endParaRPr lang="en-US" sz="1200" b="1" dirty="0">
                  <a:latin typeface="Times New Roman" pitchFamily="18" charset="0"/>
                </a:endParaRPr>
              </a:p>
            </p:txBody>
          </p:sp>
          <p:sp>
            <p:nvSpPr>
              <p:cNvPr id="26663" name="AutoShape 39"/>
              <p:cNvSpPr>
                <a:spLocks noChangeArrowheads="1"/>
              </p:cNvSpPr>
              <p:nvPr/>
            </p:nvSpPr>
            <p:spPr bwMode="auto">
              <a:xfrm>
                <a:off x="4465638" y="2517775"/>
                <a:ext cx="1066800" cy="458788"/>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grpSp>
        <p:sp>
          <p:nvSpPr>
            <p:cNvPr id="26682" name="Line 58"/>
            <p:cNvSpPr>
              <a:spLocks noChangeShapeType="1"/>
            </p:cNvSpPr>
            <p:nvPr/>
          </p:nvSpPr>
          <p:spPr bwMode="auto">
            <a:xfrm>
              <a:off x="4946650" y="3000375"/>
              <a:ext cx="161925" cy="374650"/>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12" name="Group 127"/>
          <p:cNvGrpSpPr/>
          <p:nvPr/>
        </p:nvGrpSpPr>
        <p:grpSpPr>
          <a:xfrm>
            <a:off x="1036638" y="2143125"/>
            <a:ext cx="2357437" cy="1554163"/>
            <a:chOff x="1036638" y="2143125"/>
            <a:chExt cx="2357437" cy="1554163"/>
          </a:xfrm>
        </p:grpSpPr>
        <p:grpSp>
          <p:nvGrpSpPr>
            <p:cNvPr id="13" name="Group 126"/>
            <p:cNvGrpSpPr/>
            <p:nvPr/>
          </p:nvGrpSpPr>
          <p:grpSpPr>
            <a:xfrm>
              <a:off x="1036638" y="2143125"/>
              <a:ext cx="1285875" cy="685800"/>
              <a:chOff x="1036638" y="2143125"/>
              <a:chExt cx="1285875" cy="685800"/>
            </a:xfrm>
          </p:grpSpPr>
          <p:sp>
            <p:nvSpPr>
              <p:cNvPr id="26630" name="Text Box 6"/>
              <p:cNvSpPr txBox="1">
                <a:spLocks noChangeArrowheads="1"/>
              </p:cNvSpPr>
              <p:nvPr/>
            </p:nvSpPr>
            <p:spPr bwMode="auto">
              <a:xfrm>
                <a:off x="1036638" y="2303463"/>
                <a:ext cx="1285875" cy="484187"/>
              </a:xfrm>
              <a:prstGeom prst="rect">
                <a:avLst/>
              </a:prstGeom>
              <a:noFill/>
              <a:ln w="9525">
                <a:noFill/>
                <a:miter lim="800000"/>
                <a:headEnd/>
                <a:tailEnd/>
              </a:ln>
              <a:effectLst/>
            </p:spPr>
            <p:txBody>
              <a:bodyPr lIns="91435" tIns="45718" rIns="91435" bIns="45718">
                <a:spAutoFit/>
              </a:bodyPr>
              <a:lstStyle/>
              <a:p>
                <a:pPr algn="ctr">
                  <a:lnSpc>
                    <a:spcPct val="70000"/>
                  </a:lnSpc>
                  <a:spcBef>
                    <a:spcPct val="50000"/>
                  </a:spcBef>
                  <a:defRPr/>
                </a:pPr>
                <a:r>
                  <a:rPr lang="en-US" sz="1200" b="1" dirty="0">
                    <a:latin typeface="Arial" charset="0"/>
                  </a:rPr>
                  <a:t>Violence &amp; Crime Prevention</a:t>
                </a:r>
                <a:endParaRPr lang="en-US" sz="1200" b="1" dirty="0">
                  <a:latin typeface="Times New Roman" pitchFamily="18" charset="0"/>
                </a:endParaRPr>
              </a:p>
            </p:txBody>
          </p:sp>
          <p:sp>
            <p:nvSpPr>
              <p:cNvPr id="26631" name="AutoShape 7"/>
              <p:cNvSpPr>
                <a:spLocks noChangeArrowheads="1"/>
              </p:cNvSpPr>
              <p:nvPr/>
            </p:nvSpPr>
            <p:spPr bwMode="auto">
              <a:xfrm>
                <a:off x="1036638" y="2143125"/>
                <a:ext cx="1219200" cy="6858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grpSp>
        <p:sp>
          <p:nvSpPr>
            <p:cNvPr id="26683" name="Line 59"/>
            <p:cNvSpPr>
              <a:spLocks noChangeShapeType="1"/>
            </p:cNvSpPr>
            <p:nvPr/>
          </p:nvSpPr>
          <p:spPr bwMode="auto">
            <a:xfrm>
              <a:off x="2268538" y="2786063"/>
              <a:ext cx="1125537" cy="911225"/>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14" name="Group 110"/>
          <p:cNvGrpSpPr/>
          <p:nvPr/>
        </p:nvGrpSpPr>
        <p:grpSpPr>
          <a:xfrm>
            <a:off x="1196975" y="4768850"/>
            <a:ext cx="2732088" cy="1231900"/>
            <a:chOff x="1196975" y="4768850"/>
            <a:chExt cx="2732088" cy="1231900"/>
          </a:xfrm>
        </p:grpSpPr>
        <p:sp>
          <p:nvSpPr>
            <p:cNvPr id="26648" name="Text Box 24"/>
            <p:cNvSpPr txBox="1">
              <a:spLocks noChangeArrowheads="1"/>
            </p:cNvSpPr>
            <p:nvPr/>
          </p:nvSpPr>
          <p:spPr bwMode="auto">
            <a:xfrm>
              <a:off x="2589213" y="4768850"/>
              <a:ext cx="1019175" cy="425450"/>
            </a:xfrm>
            <a:prstGeom prst="rect">
              <a:avLst/>
            </a:prstGeom>
            <a:noFill/>
            <a:ln w="9525">
              <a:noFill/>
              <a:miter lim="800000"/>
              <a:headEnd/>
              <a:tailEnd/>
            </a:ln>
            <a:effectLst/>
          </p:spPr>
          <p:txBody>
            <a:bodyPr lIns="91435" tIns="45718" rIns="91435" bIns="45718">
              <a:spAutoFit/>
            </a:bodyPr>
            <a:lstStyle/>
            <a:p>
              <a:pPr algn="ctr">
                <a:lnSpc>
                  <a:spcPct val="90000"/>
                </a:lnSpc>
                <a:spcBef>
                  <a:spcPct val="50000"/>
                </a:spcBef>
                <a:defRPr/>
              </a:pPr>
              <a:r>
                <a:rPr lang="en-US" sz="1200" b="1" dirty="0">
                  <a:latin typeface="Arial" charset="0"/>
                </a:rPr>
                <a:t>Social Services</a:t>
              </a:r>
            </a:p>
          </p:txBody>
        </p:sp>
        <p:sp>
          <p:nvSpPr>
            <p:cNvPr id="26649" name="AutoShape 25"/>
            <p:cNvSpPr>
              <a:spLocks noChangeArrowheads="1"/>
            </p:cNvSpPr>
            <p:nvPr/>
          </p:nvSpPr>
          <p:spPr bwMode="auto">
            <a:xfrm>
              <a:off x="2589213" y="4768850"/>
              <a:ext cx="965200" cy="428625"/>
            </a:xfrm>
            <a:prstGeom prst="roundRect">
              <a:avLst>
                <a:gd name="adj" fmla="val 16667"/>
              </a:avLst>
            </a:prstGeom>
            <a:noFill/>
            <a:ln w="9525">
              <a:solidFill>
                <a:schemeClr val="tx1"/>
              </a:solidFill>
              <a:round/>
              <a:headEnd/>
              <a:tailEnd/>
            </a:ln>
            <a:effectLst/>
          </p:spPr>
          <p:txBody>
            <a:bodyPr wrap="none" anchor="ctr"/>
            <a:lstStyle/>
            <a:p>
              <a:pPr>
                <a:defRPr/>
              </a:pPr>
              <a:endParaRPr lang="en-US" b="1" dirty="0">
                <a:solidFill>
                  <a:srgbClr val="E7EACB"/>
                </a:solidFill>
                <a:latin typeface="Arial" charset="0"/>
              </a:endParaRPr>
            </a:p>
          </p:txBody>
        </p:sp>
        <p:sp>
          <p:nvSpPr>
            <p:cNvPr id="26650" name="Text Box 26"/>
            <p:cNvSpPr txBox="1">
              <a:spLocks noChangeArrowheads="1"/>
            </p:cNvSpPr>
            <p:nvPr/>
          </p:nvSpPr>
          <p:spPr bwMode="auto">
            <a:xfrm>
              <a:off x="1196975" y="5197475"/>
              <a:ext cx="992188" cy="461963"/>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HIV/AIDS Services</a:t>
              </a:r>
              <a:endParaRPr lang="en-US" sz="1200" b="1" dirty="0">
                <a:latin typeface="Times New Roman" pitchFamily="18" charset="0"/>
              </a:endParaRPr>
            </a:p>
          </p:txBody>
        </p:sp>
        <p:sp>
          <p:nvSpPr>
            <p:cNvPr id="26651" name="AutoShape 27"/>
            <p:cNvSpPr>
              <a:spLocks noChangeArrowheads="1"/>
            </p:cNvSpPr>
            <p:nvPr/>
          </p:nvSpPr>
          <p:spPr bwMode="auto">
            <a:xfrm>
              <a:off x="1196975" y="5197475"/>
              <a:ext cx="963613" cy="428625"/>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52" name="Text Box 28"/>
            <p:cNvSpPr txBox="1">
              <a:spLocks noChangeArrowheads="1"/>
            </p:cNvSpPr>
            <p:nvPr/>
          </p:nvSpPr>
          <p:spPr bwMode="auto">
            <a:xfrm>
              <a:off x="2536825" y="5465763"/>
              <a:ext cx="1219200" cy="534987"/>
            </a:xfrm>
            <a:prstGeom prst="rect">
              <a:avLst/>
            </a:prstGeom>
            <a:noFill/>
            <a:ln w="9525">
              <a:noFill/>
              <a:miter lim="800000"/>
              <a:headEnd/>
              <a:tailEnd/>
            </a:ln>
            <a:effectLst/>
          </p:spPr>
          <p:txBody>
            <a:bodyPr lIns="91435" tIns="45718" rIns="91435" bIns="45718">
              <a:spAutoFit/>
            </a:bodyPr>
            <a:lstStyle/>
            <a:p>
              <a:pPr algn="ctr">
                <a:lnSpc>
                  <a:spcPct val="80000"/>
                </a:lnSpc>
                <a:spcBef>
                  <a:spcPct val="50000"/>
                </a:spcBef>
                <a:defRPr/>
              </a:pPr>
              <a:r>
                <a:rPr lang="en-US" sz="1200" b="1" dirty="0">
                  <a:latin typeface="Arial" charset="0"/>
                </a:rPr>
                <a:t>Child Protective Services</a:t>
              </a:r>
              <a:endParaRPr lang="en-US" sz="1200" b="1" dirty="0">
                <a:latin typeface="Times New Roman" pitchFamily="18" charset="0"/>
              </a:endParaRPr>
            </a:p>
          </p:txBody>
        </p:sp>
        <p:sp>
          <p:nvSpPr>
            <p:cNvPr id="26653" name="AutoShape 29"/>
            <p:cNvSpPr>
              <a:spLocks noChangeArrowheads="1"/>
            </p:cNvSpPr>
            <p:nvPr/>
          </p:nvSpPr>
          <p:spPr bwMode="auto">
            <a:xfrm>
              <a:off x="2643188" y="5465763"/>
              <a:ext cx="965200" cy="481012"/>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86" name="Line 62"/>
            <p:cNvSpPr>
              <a:spLocks noChangeShapeType="1"/>
            </p:cNvSpPr>
            <p:nvPr/>
          </p:nvSpPr>
          <p:spPr bwMode="auto">
            <a:xfrm flipV="1">
              <a:off x="2108200" y="5037138"/>
              <a:ext cx="481013" cy="160337"/>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sp>
          <p:nvSpPr>
            <p:cNvPr id="26687" name="Line 63"/>
            <p:cNvSpPr>
              <a:spLocks noChangeShapeType="1"/>
            </p:cNvSpPr>
            <p:nvPr/>
          </p:nvSpPr>
          <p:spPr bwMode="auto">
            <a:xfrm flipV="1">
              <a:off x="3017838" y="5197475"/>
              <a:ext cx="53975" cy="268288"/>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sp>
          <p:nvSpPr>
            <p:cNvPr id="26688" name="Line 64"/>
            <p:cNvSpPr>
              <a:spLocks noChangeShapeType="1"/>
            </p:cNvSpPr>
            <p:nvPr/>
          </p:nvSpPr>
          <p:spPr bwMode="auto">
            <a:xfrm>
              <a:off x="3554413" y="4983163"/>
              <a:ext cx="374650" cy="0"/>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15" name="Group 106"/>
          <p:cNvGrpSpPr/>
          <p:nvPr/>
        </p:nvGrpSpPr>
        <p:grpSpPr>
          <a:xfrm>
            <a:off x="914400" y="3108325"/>
            <a:ext cx="2479675" cy="1849438"/>
            <a:chOff x="914400" y="3108325"/>
            <a:chExt cx="2479675" cy="1849438"/>
          </a:xfrm>
        </p:grpSpPr>
        <p:grpSp>
          <p:nvGrpSpPr>
            <p:cNvPr id="16" name="Group 109"/>
            <p:cNvGrpSpPr/>
            <p:nvPr/>
          </p:nvGrpSpPr>
          <p:grpSpPr>
            <a:xfrm>
              <a:off x="914400" y="3108325"/>
              <a:ext cx="2133600" cy="1849438"/>
              <a:chOff x="914400" y="3108325"/>
              <a:chExt cx="2133600" cy="1849438"/>
            </a:xfrm>
          </p:grpSpPr>
          <p:sp>
            <p:nvSpPr>
              <p:cNvPr id="26642" name="Text Box 18"/>
              <p:cNvSpPr txBox="1">
                <a:spLocks noChangeArrowheads="1"/>
              </p:cNvSpPr>
              <p:nvPr/>
            </p:nvSpPr>
            <p:spPr bwMode="auto">
              <a:xfrm>
                <a:off x="982663" y="3108325"/>
                <a:ext cx="1371600" cy="387350"/>
              </a:xfrm>
              <a:prstGeom prst="rect">
                <a:avLst/>
              </a:prstGeom>
              <a:noFill/>
              <a:ln w="9525">
                <a:noFill/>
                <a:miter lim="800000"/>
                <a:headEnd/>
                <a:tailEnd/>
              </a:ln>
              <a:effectLst/>
            </p:spPr>
            <p:txBody>
              <a:bodyPr lIns="91435" tIns="45718" rIns="91435" bIns="45718">
                <a:spAutoFit/>
              </a:bodyPr>
              <a:lstStyle/>
              <a:p>
                <a:pPr algn="ctr">
                  <a:lnSpc>
                    <a:spcPct val="80000"/>
                  </a:lnSpc>
                  <a:spcBef>
                    <a:spcPct val="50000"/>
                  </a:spcBef>
                  <a:defRPr/>
                </a:pPr>
                <a:r>
                  <a:rPr lang="en-US" sz="1200" b="1" dirty="0">
                    <a:latin typeface="Arial" charset="0"/>
                  </a:rPr>
                  <a:t>Juvenile Court Services</a:t>
                </a:r>
                <a:endParaRPr lang="en-US" sz="1200" b="1" dirty="0">
                  <a:latin typeface="Times New Roman" pitchFamily="18" charset="0"/>
                </a:endParaRPr>
              </a:p>
            </p:txBody>
          </p:sp>
          <p:sp>
            <p:nvSpPr>
              <p:cNvPr id="26643" name="AutoShape 19"/>
              <p:cNvSpPr>
                <a:spLocks noChangeArrowheads="1"/>
              </p:cNvSpPr>
              <p:nvPr/>
            </p:nvSpPr>
            <p:spPr bwMode="auto">
              <a:xfrm>
                <a:off x="982663" y="3108325"/>
                <a:ext cx="1446212"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44" name="Text Box 20"/>
              <p:cNvSpPr txBox="1">
                <a:spLocks noChangeArrowheads="1"/>
              </p:cNvSpPr>
              <p:nvPr/>
            </p:nvSpPr>
            <p:spPr bwMode="auto">
              <a:xfrm>
                <a:off x="1465263" y="3911600"/>
                <a:ext cx="1582737" cy="387350"/>
              </a:xfrm>
              <a:prstGeom prst="rect">
                <a:avLst/>
              </a:prstGeom>
              <a:noFill/>
              <a:ln w="9525">
                <a:noFill/>
                <a:miter lim="800000"/>
                <a:headEnd/>
                <a:tailEnd/>
              </a:ln>
              <a:effectLst/>
            </p:spPr>
            <p:txBody>
              <a:bodyPr lIns="91435" tIns="45718" rIns="91435" bIns="45718">
                <a:spAutoFit/>
              </a:bodyPr>
              <a:lstStyle/>
              <a:p>
                <a:pPr algn="ctr">
                  <a:lnSpc>
                    <a:spcPct val="80000"/>
                  </a:lnSpc>
                  <a:spcBef>
                    <a:spcPct val="50000"/>
                  </a:spcBef>
                  <a:defRPr/>
                </a:pPr>
                <a:r>
                  <a:rPr lang="en-US" sz="1200" b="1" dirty="0">
                    <a:latin typeface="Arial" charset="0"/>
                  </a:rPr>
                  <a:t>Community-Based Organizations</a:t>
                </a:r>
                <a:endParaRPr lang="en-US" sz="1200" b="1" dirty="0">
                  <a:latin typeface="Times New Roman" pitchFamily="18" charset="0"/>
                </a:endParaRPr>
              </a:p>
            </p:txBody>
          </p:sp>
          <p:sp>
            <p:nvSpPr>
              <p:cNvPr id="26645" name="AutoShape 21"/>
              <p:cNvSpPr>
                <a:spLocks noChangeArrowheads="1"/>
              </p:cNvSpPr>
              <p:nvPr/>
            </p:nvSpPr>
            <p:spPr bwMode="auto">
              <a:xfrm>
                <a:off x="1517650" y="3857625"/>
                <a:ext cx="1447800"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46" name="Text Box 22"/>
              <p:cNvSpPr txBox="1">
                <a:spLocks noChangeArrowheads="1"/>
              </p:cNvSpPr>
              <p:nvPr/>
            </p:nvSpPr>
            <p:spPr bwMode="auto">
              <a:xfrm>
                <a:off x="914400" y="4554538"/>
                <a:ext cx="1317625" cy="387350"/>
              </a:xfrm>
              <a:prstGeom prst="rect">
                <a:avLst/>
              </a:prstGeom>
              <a:noFill/>
              <a:ln w="9525">
                <a:noFill/>
                <a:miter lim="800000"/>
                <a:headEnd/>
                <a:tailEnd/>
              </a:ln>
              <a:effectLst/>
            </p:spPr>
            <p:txBody>
              <a:bodyPr lIns="91435" tIns="45718" rIns="91435" bIns="45718">
                <a:spAutoFit/>
              </a:bodyPr>
              <a:lstStyle/>
              <a:p>
                <a:pPr algn="ctr">
                  <a:lnSpc>
                    <a:spcPct val="80000"/>
                  </a:lnSpc>
                  <a:spcBef>
                    <a:spcPct val="50000"/>
                  </a:spcBef>
                  <a:defRPr/>
                </a:pPr>
                <a:r>
                  <a:rPr lang="en-US" sz="1200" b="1" dirty="0">
                    <a:latin typeface="Arial" charset="0"/>
                  </a:rPr>
                  <a:t>Mental Health Services</a:t>
                </a:r>
                <a:endParaRPr lang="en-US" sz="1200" b="1" dirty="0">
                  <a:latin typeface="Times New Roman" pitchFamily="18" charset="0"/>
                </a:endParaRPr>
              </a:p>
            </p:txBody>
          </p:sp>
          <p:sp>
            <p:nvSpPr>
              <p:cNvPr id="26647" name="AutoShape 23"/>
              <p:cNvSpPr>
                <a:spLocks noChangeArrowheads="1"/>
              </p:cNvSpPr>
              <p:nvPr/>
            </p:nvSpPr>
            <p:spPr bwMode="auto">
              <a:xfrm>
                <a:off x="928688" y="4500563"/>
                <a:ext cx="1446212"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84" name="Line 60"/>
              <p:cNvSpPr>
                <a:spLocks noChangeShapeType="1"/>
              </p:cNvSpPr>
              <p:nvPr/>
            </p:nvSpPr>
            <p:spPr bwMode="auto">
              <a:xfrm>
                <a:off x="1785938" y="3589338"/>
                <a:ext cx="322262" cy="268287"/>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sp>
            <p:nvSpPr>
              <p:cNvPr id="26685" name="Line 61"/>
              <p:cNvSpPr>
                <a:spLocks noChangeShapeType="1"/>
              </p:cNvSpPr>
              <p:nvPr/>
            </p:nvSpPr>
            <p:spPr bwMode="auto">
              <a:xfrm flipV="1">
                <a:off x="1625600" y="4340225"/>
                <a:ext cx="160338" cy="160338"/>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sp>
          <p:nvSpPr>
            <p:cNvPr id="26689" name="Line 65"/>
            <p:cNvSpPr>
              <a:spLocks noChangeShapeType="1"/>
            </p:cNvSpPr>
            <p:nvPr/>
          </p:nvSpPr>
          <p:spPr bwMode="auto">
            <a:xfrm flipV="1">
              <a:off x="2965450" y="3911600"/>
              <a:ext cx="428625" cy="160338"/>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17" name="Group 111"/>
          <p:cNvGrpSpPr/>
          <p:nvPr/>
        </p:nvGrpSpPr>
        <p:grpSpPr>
          <a:xfrm>
            <a:off x="3875088" y="4286250"/>
            <a:ext cx="1076325" cy="965200"/>
            <a:chOff x="3875088" y="4286250"/>
            <a:chExt cx="1076325" cy="965200"/>
          </a:xfrm>
        </p:grpSpPr>
        <p:sp>
          <p:nvSpPr>
            <p:cNvPr id="26654" name="Text Box 30"/>
            <p:cNvSpPr txBox="1">
              <a:spLocks noChangeArrowheads="1"/>
            </p:cNvSpPr>
            <p:nvPr/>
          </p:nvSpPr>
          <p:spPr bwMode="auto">
            <a:xfrm>
              <a:off x="3875088" y="4768850"/>
              <a:ext cx="1076325" cy="461963"/>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Pregnancy Prevention</a:t>
              </a:r>
            </a:p>
          </p:txBody>
        </p:sp>
        <p:sp>
          <p:nvSpPr>
            <p:cNvPr id="26655" name="AutoShape 31"/>
            <p:cNvSpPr>
              <a:spLocks noChangeArrowheads="1"/>
            </p:cNvSpPr>
            <p:nvPr/>
          </p:nvSpPr>
          <p:spPr bwMode="auto">
            <a:xfrm>
              <a:off x="3929063" y="4714875"/>
              <a:ext cx="965200" cy="536575"/>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90" name="Line 66"/>
            <p:cNvSpPr>
              <a:spLocks noChangeShapeType="1"/>
            </p:cNvSpPr>
            <p:nvPr/>
          </p:nvSpPr>
          <p:spPr bwMode="auto">
            <a:xfrm flipV="1">
              <a:off x="4411663" y="4286250"/>
              <a:ext cx="0" cy="428625"/>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18" name="Group 113"/>
          <p:cNvGrpSpPr/>
          <p:nvPr/>
        </p:nvGrpSpPr>
        <p:grpSpPr>
          <a:xfrm>
            <a:off x="5054600" y="4286250"/>
            <a:ext cx="1125538" cy="1149350"/>
            <a:chOff x="5054600" y="4286250"/>
            <a:chExt cx="1125538" cy="1149350"/>
          </a:xfrm>
        </p:grpSpPr>
        <p:sp>
          <p:nvSpPr>
            <p:cNvPr id="26658" name="Text Box 34"/>
            <p:cNvSpPr txBox="1">
              <a:spLocks noChangeArrowheads="1"/>
            </p:cNvSpPr>
            <p:nvPr/>
          </p:nvSpPr>
          <p:spPr bwMode="auto">
            <a:xfrm>
              <a:off x="5108575" y="5037138"/>
              <a:ext cx="1071563" cy="398462"/>
            </a:xfrm>
            <a:prstGeom prst="rect">
              <a:avLst/>
            </a:prstGeom>
            <a:noFill/>
            <a:ln w="9525">
              <a:noFill/>
              <a:miter lim="800000"/>
              <a:headEnd/>
              <a:tailEnd/>
            </a:ln>
            <a:effectLst/>
          </p:spPr>
          <p:txBody>
            <a:bodyPr lIns="91435" tIns="45718" rIns="91435" bIns="45718">
              <a:spAutoFit/>
            </a:bodyPr>
            <a:lstStyle/>
            <a:p>
              <a:pPr>
                <a:lnSpc>
                  <a:spcPct val="55000"/>
                </a:lnSpc>
                <a:spcBef>
                  <a:spcPct val="50000"/>
                </a:spcBef>
                <a:defRPr/>
              </a:pPr>
              <a:r>
                <a:rPr lang="en-US" sz="1200" b="1" dirty="0">
                  <a:latin typeface="Arial" charset="0"/>
                </a:rPr>
                <a:t>Codes of </a:t>
              </a:r>
            </a:p>
            <a:p>
              <a:pPr>
                <a:lnSpc>
                  <a:spcPct val="55000"/>
                </a:lnSpc>
                <a:spcBef>
                  <a:spcPct val="50000"/>
                </a:spcBef>
                <a:defRPr/>
              </a:pPr>
              <a:r>
                <a:rPr lang="en-US" sz="1200" b="1" dirty="0">
                  <a:latin typeface="Arial" charset="0"/>
                </a:rPr>
                <a:t>Discipline</a:t>
              </a:r>
              <a:endParaRPr lang="en-US" sz="1200" b="1" dirty="0">
                <a:latin typeface="Times New Roman" pitchFamily="18" charset="0"/>
              </a:endParaRPr>
            </a:p>
          </p:txBody>
        </p:sp>
        <p:grpSp>
          <p:nvGrpSpPr>
            <p:cNvPr id="19" name="Group 112"/>
            <p:cNvGrpSpPr/>
            <p:nvPr/>
          </p:nvGrpSpPr>
          <p:grpSpPr>
            <a:xfrm>
              <a:off x="5054600" y="4286250"/>
              <a:ext cx="963613" cy="1125538"/>
              <a:chOff x="5054600" y="4286250"/>
              <a:chExt cx="963613" cy="1125538"/>
            </a:xfrm>
          </p:grpSpPr>
          <p:sp>
            <p:nvSpPr>
              <p:cNvPr id="26659" name="AutoShape 35"/>
              <p:cNvSpPr>
                <a:spLocks noChangeArrowheads="1"/>
              </p:cNvSpPr>
              <p:nvPr/>
            </p:nvSpPr>
            <p:spPr bwMode="auto">
              <a:xfrm>
                <a:off x="5054600" y="4983163"/>
                <a:ext cx="963613" cy="428625"/>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91" name="Line 67"/>
              <p:cNvSpPr>
                <a:spLocks noChangeShapeType="1"/>
              </p:cNvSpPr>
              <p:nvPr/>
            </p:nvSpPr>
            <p:spPr bwMode="auto">
              <a:xfrm flipH="1" flipV="1">
                <a:off x="5054600" y="4286250"/>
                <a:ext cx="374650" cy="696913"/>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grpSp>
        <p:nvGrpSpPr>
          <p:cNvPr id="20" name="Group 116"/>
          <p:cNvGrpSpPr/>
          <p:nvPr/>
        </p:nvGrpSpPr>
        <p:grpSpPr>
          <a:xfrm>
            <a:off x="5643563" y="4394200"/>
            <a:ext cx="2220912" cy="1211263"/>
            <a:chOff x="5643563" y="4394200"/>
            <a:chExt cx="2220912" cy="1211263"/>
          </a:xfrm>
        </p:grpSpPr>
        <p:sp>
          <p:nvSpPr>
            <p:cNvPr id="26656" name="Text Box 32"/>
            <p:cNvSpPr txBox="1">
              <a:spLocks noChangeArrowheads="1"/>
            </p:cNvSpPr>
            <p:nvPr/>
          </p:nvSpPr>
          <p:spPr bwMode="auto">
            <a:xfrm>
              <a:off x="5643563" y="4446588"/>
              <a:ext cx="1228725" cy="274637"/>
            </a:xfrm>
            <a:prstGeom prst="rect">
              <a:avLst/>
            </a:prstGeom>
            <a:noFill/>
            <a:ln w="9525">
              <a:noFill/>
              <a:miter lim="800000"/>
              <a:headEnd/>
              <a:tailEnd/>
            </a:ln>
            <a:effectLst/>
          </p:spPr>
          <p:txBody>
            <a:bodyPr lIns="91435" tIns="45718" rIns="91435" bIns="45718">
              <a:spAutoFit/>
            </a:bodyPr>
            <a:lstStyle/>
            <a:p>
              <a:pPr>
                <a:spcBef>
                  <a:spcPct val="50000"/>
                </a:spcBef>
                <a:defRPr/>
              </a:pPr>
              <a:r>
                <a:rPr lang="en-US" sz="1200" b="1" dirty="0">
                  <a:latin typeface="Arial" charset="0"/>
                </a:rPr>
                <a:t>Counseling</a:t>
              </a:r>
              <a:endParaRPr lang="en-US" sz="1200" b="1" dirty="0">
                <a:latin typeface="Times New Roman" pitchFamily="18" charset="0"/>
              </a:endParaRPr>
            </a:p>
          </p:txBody>
        </p:sp>
        <p:sp>
          <p:nvSpPr>
            <p:cNvPr id="26657" name="AutoShape 33"/>
            <p:cNvSpPr>
              <a:spLocks noChangeArrowheads="1"/>
            </p:cNvSpPr>
            <p:nvPr/>
          </p:nvSpPr>
          <p:spPr bwMode="auto">
            <a:xfrm>
              <a:off x="5643563" y="4394200"/>
              <a:ext cx="965200" cy="428625"/>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76" name="Text Box 52"/>
            <p:cNvSpPr txBox="1">
              <a:spLocks noChangeArrowheads="1"/>
            </p:cNvSpPr>
            <p:nvPr/>
          </p:nvSpPr>
          <p:spPr bwMode="auto">
            <a:xfrm>
              <a:off x="6248400" y="5143500"/>
              <a:ext cx="1616075" cy="461963"/>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Smoking Cessation For Staff</a:t>
              </a:r>
              <a:endParaRPr lang="en-US" sz="1200" b="1" dirty="0">
                <a:latin typeface="Times New Roman" pitchFamily="18" charset="0"/>
              </a:endParaRPr>
            </a:p>
          </p:txBody>
        </p:sp>
        <p:sp>
          <p:nvSpPr>
            <p:cNvPr id="26677" name="AutoShape 53"/>
            <p:cNvSpPr>
              <a:spLocks noChangeArrowheads="1"/>
            </p:cNvSpPr>
            <p:nvPr/>
          </p:nvSpPr>
          <p:spPr bwMode="auto">
            <a:xfrm>
              <a:off x="6340475" y="5143500"/>
              <a:ext cx="1500188" cy="428625"/>
            </a:xfrm>
            <a:prstGeom prst="roundRect">
              <a:avLst>
                <a:gd name="adj" fmla="val 16667"/>
              </a:avLst>
            </a:prstGeom>
            <a:noFill/>
            <a:ln w="9525">
              <a:solidFill>
                <a:schemeClr val="tx1"/>
              </a:solidFill>
              <a:round/>
              <a:headEnd/>
              <a:tailEnd/>
            </a:ln>
            <a:effectLst/>
          </p:spPr>
          <p:txBody>
            <a:bodyPr wrap="none" anchor="ctr"/>
            <a:lstStyle/>
            <a:p>
              <a:pPr>
                <a:defRPr/>
              </a:pPr>
              <a:endParaRPr lang="en-US" b="1" dirty="0">
                <a:solidFill>
                  <a:srgbClr val="E7EACB"/>
                </a:solidFill>
                <a:effectLst>
                  <a:outerShdw blurRad="38100" dist="38100" dir="2700000" algn="tl">
                    <a:srgbClr val="000000">
                      <a:alpha val="43137"/>
                    </a:srgbClr>
                  </a:outerShdw>
                </a:effectLst>
                <a:latin typeface="Arial" charset="0"/>
              </a:endParaRPr>
            </a:p>
          </p:txBody>
        </p:sp>
        <p:sp>
          <p:nvSpPr>
            <p:cNvPr id="26692" name="Line 68"/>
            <p:cNvSpPr>
              <a:spLocks noChangeShapeType="1"/>
            </p:cNvSpPr>
            <p:nvPr/>
          </p:nvSpPr>
          <p:spPr bwMode="auto">
            <a:xfrm flipH="1" flipV="1">
              <a:off x="6394450" y="4875213"/>
              <a:ext cx="266700" cy="268287"/>
            </a:xfrm>
            <a:prstGeom prst="line">
              <a:avLst/>
            </a:prstGeom>
            <a:noFill/>
            <a:ln w="12700">
              <a:solidFill>
                <a:schemeClr val="tx1"/>
              </a:solidFill>
              <a:round/>
              <a:headEnd/>
              <a:tailEnd type="triangle" w="med" len="med"/>
            </a:ln>
            <a:effectLst/>
          </p:spPr>
          <p:txBody>
            <a:bodyPr/>
            <a:lstStyle/>
            <a:p>
              <a:pPr>
                <a:defRPr/>
              </a:pPr>
              <a:endParaRPr lang="en-US" dirty="0">
                <a:solidFill>
                  <a:srgbClr val="E7EACB"/>
                </a:solidFill>
                <a:latin typeface="Arial" charset="0"/>
              </a:endParaRPr>
            </a:p>
          </p:txBody>
        </p:sp>
      </p:grpSp>
      <p:grpSp>
        <p:nvGrpSpPr>
          <p:cNvPr id="21" name="Group 115"/>
          <p:cNvGrpSpPr/>
          <p:nvPr/>
        </p:nvGrpSpPr>
        <p:grpSpPr>
          <a:xfrm>
            <a:off x="6769100" y="4286250"/>
            <a:ext cx="1446213" cy="588963"/>
            <a:chOff x="6769100" y="4286250"/>
            <a:chExt cx="1446213" cy="588963"/>
          </a:xfrm>
        </p:grpSpPr>
        <p:sp>
          <p:nvSpPr>
            <p:cNvPr id="26674" name="Text Box 50"/>
            <p:cNvSpPr txBox="1">
              <a:spLocks noChangeArrowheads="1"/>
            </p:cNvSpPr>
            <p:nvPr/>
          </p:nvSpPr>
          <p:spPr bwMode="auto">
            <a:xfrm>
              <a:off x="6823075" y="4554538"/>
              <a:ext cx="1217613" cy="276225"/>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Drug Services</a:t>
              </a:r>
              <a:endParaRPr lang="en-US" sz="1200" b="1" dirty="0">
                <a:latin typeface="Times New Roman" pitchFamily="18" charset="0"/>
              </a:endParaRPr>
            </a:p>
          </p:txBody>
        </p:sp>
        <p:grpSp>
          <p:nvGrpSpPr>
            <p:cNvPr id="22" name="Group 114"/>
            <p:cNvGrpSpPr/>
            <p:nvPr/>
          </p:nvGrpSpPr>
          <p:grpSpPr>
            <a:xfrm>
              <a:off x="6769100" y="4286250"/>
              <a:ext cx="1446213" cy="588963"/>
              <a:chOff x="6769100" y="4286250"/>
              <a:chExt cx="1446213" cy="588963"/>
            </a:xfrm>
          </p:grpSpPr>
          <p:sp>
            <p:nvSpPr>
              <p:cNvPr id="26675" name="AutoShape 51"/>
              <p:cNvSpPr>
                <a:spLocks noChangeArrowheads="1"/>
              </p:cNvSpPr>
              <p:nvPr/>
            </p:nvSpPr>
            <p:spPr bwMode="auto">
              <a:xfrm>
                <a:off x="6769100" y="4554538"/>
                <a:ext cx="1446213" cy="320675"/>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93" name="Line 69"/>
              <p:cNvSpPr>
                <a:spLocks noChangeShapeType="1"/>
              </p:cNvSpPr>
              <p:nvPr/>
            </p:nvSpPr>
            <p:spPr bwMode="auto">
              <a:xfrm flipH="1" flipV="1">
                <a:off x="7037388" y="4286250"/>
                <a:ext cx="320675" cy="268288"/>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grpSp>
        <p:nvGrpSpPr>
          <p:cNvPr id="23" name="Group 131"/>
          <p:cNvGrpSpPr/>
          <p:nvPr/>
        </p:nvGrpSpPr>
        <p:grpSpPr>
          <a:xfrm>
            <a:off x="5483225" y="3965575"/>
            <a:ext cx="2411413" cy="320675"/>
            <a:chOff x="5483225" y="3965575"/>
            <a:chExt cx="2411413" cy="320675"/>
          </a:xfrm>
        </p:grpSpPr>
        <p:sp>
          <p:nvSpPr>
            <p:cNvPr id="26673" name="AutoShape 49"/>
            <p:cNvSpPr>
              <a:spLocks noChangeArrowheads="1"/>
            </p:cNvSpPr>
            <p:nvPr/>
          </p:nvSpPr>
          <p:spPr bwMode="auto">
            <a:xfrm>
              <a:off x="6446838" y="3965575"/>
              <a:ext cx="1447800" cy="320675"/>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grpSp>
          <p:nvGrpSpPr>
            <p:cNvPr id="24" name="Group 105"/>
            <p:cNvGrpSpPr/>
            <p:nvPr/>
          </p:nvGrpSpPr>
          <p:grpSpPr>
            <a:xfrm>
              <a:off x="5483225" y="3965575"/>
              <a:ext cx="2387600" cy="276225"/>
              <a:chOff x="5483225" y="3965575"/>
              <a:chExt cx="2387600" cy="276225"/>
            </a:xfrm>
          </p:grpSpPr>
          <p:sp>
            <p:nvSpPr>
              <p:cNvPr id="26672" name="Text Box 48"/>
              <p:cNvSpPr txBox="1">
                <a:spLocks noChangeArrowheads="1"/>
              </p:cNvSpPr>
              <p:nvPr/>
            </p:nvSpPr>
            <p:spPr bwMode="auto">
              <a:xfrm>
                <a:off x="6500813" y="3965575"/>
                <a:ext cx="1370012" cy="276225"/>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Drug Prevention</a:t>
                </a:r>
                <a:endParaRPr lang="en-US" sz="1200" b="1" dirty="0">
                  <a:latin typeface="Times New Roman" pitchFamily="18" charset="0"/>
                </a:endParaRPr>
              </a:p>
            </p:txBody>
          </p:sp>
          <p:sp>
            <p:nvSpPr>
              <p:cNvPr id="26694" name="Line 70"/>
              <p:cNvSpPr>
                <a:spLocks noChangeShapeType="1"/>
              </p:cNvSpPr>
              <p:nvPr/>
            </p:nvSpPr>
            <p:spPr bwMode="auto">
              <a:xfrm flipH="1" flipV="1">
                <a:off x="5483225" y="4017963"/>
                <a:ext cx="963613" cy="107950"/>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grpSp>
        <p:nvGrpSpPr>
          <p:cNvPr id="25" name="Group 118"/>
          <p:cNvGrpSpPr/>
          <p:nvPr/>
        </p:nvGrpSpPr>
        <p:grpSpPr>
          <a:xfrm>
            <a:off x="5537200" y="3536950"/>
            <a:ext cx="2065338" cy="276225"/>
            <a:chOff x="5537200" y="3536950"/>
            <a:chExt cx="2065338" cy="276225"/>
          </a:xfrm>
        </p:grpSpPr>
        <p:sp>
          <p:nvSpPr>
            <p:cNvPr id="26670" name="Text Box 46"/>
            <p:cNvSpPr txBox="1">
              <a:spLocks noChangeArrowheads="1"/>
            </p:cNvSpPr>
            <p:nvPr/>
          </p:nvSpPr>
          <p:spPr bwMode="auto">
            <a:xfrm>
              <a:off x="5697538" y="3536950"/>
              <a:ext cx="1905000" cy="276225"/>
            </a:xfrm>
            <a:prstGeom prst="rect">
              <a:avLst/>
            </a:prstGeom>
            <a:noFill/>
            <a:ln w="9525">
              <a:noFill/>
              <a:miter lim="800000"/>
              <a:headEnd/>
              <a:tailEnd/>
            </a:ln>
            <a:effectLst/>
          </p:spPr>
          <p:txBody>
            <a:bodyPr lIns="91435" tIns="45718" rIns="91435" bIns="45718">
              <a:spAutoFit/>
            </a:bodyPr>
            <a:lstStyle/>
            <a:p>
              <a:pPr>
                <a:spcBef>
                  <a:spcPct val="50000"/>
                </a:spcBef>
                <a:defRPr/>
              </a:pPr>
              <a:r>
                <a:rPr lang="en-US" sz="1200" b="1" dirty="0">
                  <a:latin typeface="Arial" charset="0"/>
                </a:rPr>
                <a:t>School Lunch Program</a:t>
              </a:r>
              <a:endParaRPr lang="en-US" sz="1200" b="1" dirty="0">
                <a:latin typeface="Times New Roman" pitchFamily="18" charset="0"/>
              </a:endParaRPr>
            </a:p>
          </p:txBody>
        </p:sp>
        <p:sp>
          <p:nvSpPr>
            <p:cNvPr id="26671" name="AutoShape 47"/>
            <p:cNvSpPr>
              <a:spLocks noChangeArrowheads="1"/>
            </p:cNvSpPr>
            <p:nvPr/>
          </p:nvSpPr>
          <p:spPr bwMode="auto">
            <a:xfrm>
              <a:off x="5697538" y="3536951"/>
              <a:ext cx="1846262" cy="27305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95" name="Line 71"/>
            <p:cNvSpPr>
              <a:spLocks noChangeShapeType="1"/>
            </p:cNvSpPr>
            <p:nvPr/>
          </p:nvSpPr>
          <p:spPr bwMode="auto">
            <a:xfrm flipH="1">
              <a:off x="5537200" y="3697288"/>
              <a:ext cx="160338" cy="0"/>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26" name="Group 104"/>
          <p:cNvGrpSpPr/>
          <p:nvPr/>
        </p:nvGrpSpPr>
        <p:grpSpPr>
          <a:xfrm>
            <a:off x="7143750" y="2946400"/>
            <a:ext cx="1179513" cy="696913"/>
            <a:chOff x="7143750" y="2946400"/>
            <a:chExt cx="1179513" cy="696913"/>
          </a:xfrm>
        </p:grpSpPr>
        <p:sp>
          <p:nvSpPr>
            <p:cNvPr id="26668" name="Text Box 44"/>
            <p:cNvSpPr txBox="1">
              <a:spLocks noChangeArrowheads="1"/>
            </p:cNvSpPr>
            <p:nvPr/>
          </p:nvSpPr>
          <p:spPr bwMode="auto">
            <a:xfrm>
              <a:off x="7143750" y="2946400"/>
              <a:ext cx="1095375" cy="461963"/>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Nutrition Education</a:t>
              </a:r>
              <a:endParaRPr lang="en-US" sz="1200" b="1" dirty="0">
                <a:latin typeface="Times New Roman" pitchFamily="18" charset="0"/>
              </a:endParaRPr>
            </a:p>
          </p:txBody>
        </p:sp>
        <p:grpSp>
          <p:nvGrpSpPr>
            <p:cNvPr id="27" name="Group 103"/>
            <p:cNvGrpSpPr/>
            <p:nvPr/>
          </p:nvGrpSpPr>
          <p:grpSpPr>
            <a:xfrm>
              <a:off x="7143750" y="2946400"/>
              <a:ext cx="1179513" cy="696913"/>
              <a:chOff x="7143750" y="2946400"/>
              <a:chExt cx="1179513" cy="696913"/>
            </a:xfrm>
          </p:grpSpPr>
          <p:sp>
            <p:nvSpPr>
              <p:cNvPr id="26669" name="AutoShape 45"/>
              <p:cNvSpPr>
                <a:spLocks noChangeArrowheads="1"/>
              </p:cNvSpPr>
              <p:nvPr/>
            </p:nvSpPr>
            <p:spPr bwMode="auto">
              <a:xfrm>
                <a:off x="7143750" y="2946400"/>
                <a:ext cx="1179513" cy="458788"/>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96" name="Line 72"/>
              <p:cNvSpPr>
                <a:spLocks noChangeShapeType="1"/>
              </p:cNvSpPr>
              <p:nvPr/>
            </p:nvSpPr>
            <p:spPr bwMode="auto">
              <a:xfrm flipH="1">
                <a:off x="7518400" y="3429000"/>
                <a:ext cx="376238" cy="214313"/>
              </a:xfrm>
              <a:prstGeom prst="line">
                <a:avLst/>
              </a:prstGeom>
              <a:noFill/>
              <a:ln w="12700">
                <a:solidFill>
                  <a:schemeClr val="tx1"/>
                </a:solidFill>
                <a:round/>
                <a:headEnd/>
                <a:tailEnd type="triangle" w="med" len="med"/>
              </a:ln>
              <a:effectLst/>
            </p:spPr>
            <p:txBody>
              <a:bodyPr/>
              <a:lstStyle/>
              <a:p>
                <a:pPr>
                  <a:defRPr/>
                </a:pPr>
                <a:endParaRPr lang="en-US" b="1" dirty="0">
                  <a:ln>
                    <a:solidFill>
                      <a:schemeClr val="tx1"/>
                    </a:solidFill>
                  </a:ln>
                  <a:solidFill>
                    <a:srgbClr val="E7EACB"/>
                  </a:solidFill>
                  <a:latin typeface="Arial" charset="0"/>
                </a:endParaRPr>
              </a:p>
            </p:txBody>
          </p:sp>
        </p:grpSp>
      </p:grpSp>
      <p:grpSp>
        <p:nvGrpSpPr>
          <p:cNvPr id="28" name="Group 119"/>
          <p:cNvGrpSpPr/>
          <p:nvPr/>
        </p:nvGrpSpPr>
        <p:grpSpPr>
          <a:xfrm>
            <a:off x="6715125" y="1500188"/>
            <a:ext cx="1068388" cy="588962"/>
            <a:chOff x="6715125" y="1500188"/>
            <a:chExt cx="1068388" cy="588962"/>
          </a:xfrm>
        </p:grpSpPr>
        <p:sp>
          <p:nvSpPr>
            <p:cNvPr id="26664" name="Text Box 40"/>
            <p:cNvSpPr txBox="1">
              <a:spLocks noChangeArrowheads="1"/>
            </p:cNvSpPr>
            <p:nvPr/>
          </p:nvSpPr>
          <p:spPr bwMode="auto">
            <a:xfrm>
              <a:off x="6875463" y="1554163"/>
              <a:ext cx="762000" cy="276225"/>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Clinic</a:t>
              </a:r>
              <a:endParaRPr lang="en-US" sz="1200" b="1" dirty="0">
                <a:latin typeface="Times New Roman" pitchFamily="18" charset="0"/>
              </a:endParaRPr>
            </a:p>
          </p:txBody>
        </p:sp>
        <p:sp>
          <p:nvSpPr>
            <p:cNvPr id="26665" name="AutoShape 41"/>
            <p:cNvSpPr>
              <a:spLocks noChangeArrowheads="1"/>
            </p:cNvSpPr>
            <p:nvPr/>
          </p:nvSpPr>
          <p:spPr bwMode="auto">
            <a:xfrm>
              <a:off x="6715125" y="1500188"/>
              <a:ext cx="1068388"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97" name="Line 73"/>
            <p:cNvSpPr>
              <a:spLocks noChangeShapeType="1"/>
            </p:cNvSpPr>
            <p:nvPr/>
          </p:nvSpPr>
          <p:spPr bwMode="auto">
            <a:xfrm>
              <a:off x="7251700" y="1982788"/>
              <a:ext cx="0" cy="106362"/>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29" name="Group 100"/>
          <p:cNvGrpSpPr/>
          <p:nvPr/>
        </p:nvGrpSpPr>
        <p:grpSpPr>
          <a:xfrm>
            <a:off x="6858000" y="2133600"/>
            <a:ext cx="1292225" cy="652463"/>
            <a:chOff x="6858000" y="2133600"/>
            <a:chExt cx="1292225" cy="652463"/>
          </a:xfrm>
        </p:grpSpPr>
        <p:grpSp>
          <p:nvGrpSpPr>
            <p:cNvPr id="30" name="Group 117"/>
            <p:cNvGrpSpPr/>
            <p:nvPr/>
          </p:nvGrpSpPr>
          <p:grpSpPr>
            <a:xfrm>
              <a:off x="6858000" y="2133600"/>
              <a:ext cx="1292225" cy="466725"/>
              <a:chOff x="6858000" y="2133600"/>
              <a:chExt cx="1292225" cy="466725"/>
            </a:xfrm>
          </p:grpSpPr>
          <p:sp>
            <p:nvSpPr>
              <p:cNvPr id="26666" name="Text Box 42"/>
              <p:cNvSpPr txBox="1">
                <a:spLocks noChangeArrowheads="1"/>
              </p:cNvSpPr>
              <p:nvPr/>
            </p:nvSpPr>
            <p:spPr bwMode="auto">
              <a:xfrm>
                <a:off x="6858000" y="2133600"/>
                <a:ext cx="1292225" cy="461963"/>
              </a:xfrm>
              <a:prstGeom prst="rect">
                <a:avLst/>
              </a:prstGeom>
              <a:noFill/>
              <a:ln w="9525">
                <a:noFill/>
                <a:miter lim="800000"/>
                <a:headEnd/>
                <a:tailEnd/>
              </a:ln>
              <a:effectLst/>
            </p:spPr>
            <p:txBody>
              <a:bodyPr lIns="91435" tIns="45718" rIns="91435" bIns="45718">
                <a:spAutoFit/>
              </a:bodyPr>
              <a:lstStyle/>
              <a:p>
                <a:pPr algn="ctr">
                  <a:spcBef>
                    <a:spcPct val="50000"/>
                  </a:spcBef>
                  <a:defRPr/>
                </a:pPr>
                <a:r>
                  <a:rPr lang="en-US" sz="1200" b="1" dirty="0">
                    <a:latin typeface="Arial" charset="0"/>
                  </a:rPr>
                  <a:t>Health Services</a:t>
                </a:r>
                <a:endParaRPr lang="en-US" sz="1200" b="1" dirty="0">
                  <a:latin typeface="Times New Roman" pitchFamily="18" charset="0"/>
                </a:endParaRPr>
              </a:p>
            </p:txBody>
          </p:sp>
          <p:sp>
            <p:nvSpPr>
              <p:cNvPr id="26667" name="AutoShape 43"/>
              <p:cNvSpPr>
                <a:spLocks noChangeArrowheads="1"/>
              </p:cNvSpPr>
              <p:nvPr/>
            </p:nvSpPr>
            <p:spPr bwMode="auto">
              <a:xfrm>
                <a:off x="6875463" y="2143125"/>
                <a:ext cx="1179512"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b="1" dirty="0">
                  <a:latin typeface="Arial" charset="0"/>
                </a:endParaRPr>
              </a:p>
            </p:txBody>
          </p:sp>
        </p:grpSp>
        <p:sp>
          <p:nvSpPr>
            <p:cNvPr id="26698" name="Line 74"/>
            <p:cNvSpPr>
              <a:spLocks noChangeShapeType="1"/>
            </p:cNvSpPr>
            <p:nvPr/>
          </p:nvSpPr>
          <p:spPr bwMode="auto">
            <a:xfrm flipH="1">
              <a:off x="6875463" y="2625725"/>
              <a:ext cx="268287" cy="160338"/>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31" name="Group 102"/>
          <p:cNvGrpSpPr/>
          <p:nvPr/>
        </p:nvGrpSpPr>
        <p:grpSpPr>
          <a:xfrm>
            <a:off x="5429250" y="2786063"/>
            <a:ext cx="1731963" cy="642937"/>
            <a:chOff x="5429250" y="2786063"/>
            <a:chExt cx="1731963" cy="642937"/>
          </a:xfrm>
        </p:grpSpPr>
        <p:grpSp>
          <p:nvGrpSpPr>
            <p:cNvPr id="26701" name="Group 101"/>
            <p:cNvGrpSpPr/>
            <p:nvPr/>
          </p:nvGrpSpPr>
          <p:grpSpPr>
            <a:xfrm>
              <a:off x="5791200" y="2786063"/>
              <a:ext cx="1370013" cy="457200"/>
              <a:chOff x="5791200" y="2786063"/>
              <a:chExt cx="1370013" cy="457200"/>
            </a:xfrm>
          </p:grpSpPr>
          <p:sp>
            <p:nvSpPr>
              <p:cNvPr id="26661" name="AutoShape 37"/>
              <p:cNvSpPr>
                <a:spLocks noChangeArrowheads="1"/>
              </p:cNvSpPr>
              <p:nvPr/>
            </p:nvSpPr>
            <p:spPr bwMode="auto">
              <a:xfrm>
                <a:off x="5965825" y="2786063"/>
                <a:ext cx="1066800"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662" name="Text Box 38"/>
              <p:cNvSpPr txBox="1">
                <a:spLocks noChangeArrowheads="1"/>
              </p:cNvSpPr>
              <p:nvPr/>
            </p:nvSpPr>
            <p:spPr bwMode="auto">
              <a:xfrm>
                <a:off x="5791200" y="2895600"/>
                <a:ext cx="1370013" cy="258528"/>
              </a:xfrm>
              <a:prstGeom prst="rect">
                <a:avLst/>
              </a:prstGeom>
              <a:noFill/>
              <a:ln w="9525">
                <a:noFill/>
                <a:miter lim="800000"/>
                <a:headEnd/>
                <a:tailEnd/>
              </a:ln>
              <a:effectLst/>
            </p:spPr>
            <p:txBody>
              <a:bodyPr lIns="91435" tIns="45718" rIns="91435" bIns="45718">
                <a:spAutoFit/>
              </a:bodyPr>
              <a:lstStyle/>
              <a:p>
                <a:pPr algn="ctr">
                  <a:lnSpc>
                    <a:spcPct val="20000"/>
                  </a:lnSpc>
                  <a:spcBef>
                    <a:spcPct val="50000"/>
                  </a:spcBef>
                  <a:defRPr/>
                </a:pPr>
                <a:r>
                  <a:rPr lang="en-US" sz="1200" b="1" dirty="0">
                    <a:latin typeface="Arial" charset="0"/>
                  </a:rPr>
                  <a:t>Health</a:t>
                </a:r>
              </a:p>
              <a:p>
                <a:pPr algn="ctr">
                  <a:lnSpc>
                    <a:spcPct val="20000"/>
                  </a:lnSpc>
                  <a:spcBef>
                    <a:spcPct val="50000"/>
                  </a:spcBef>
                  <a:defRPr/>
                </a:pPr>
                <a:r>
                  <a:rPr lang="en-US" sz="1200" b="1" dirty="0">
                    <a:latin typeface="Arial" charset="0"/>
                  </a:rPr>
                  <a:t>Education</a:t>
                </a:r>
                <a:endParaRPr lang="en-US" sz="1200" b="1" dirty="0">
                  <a:latin typeface="Times New Roman" pitchFamily="18" charset="0"/>
                </a:endParaRPr>
              </a:p>
            </p:txBody>
          </p:sp>
        </p:grpSp>
        <p:sp>
          <p:nvSpPr>
            <p:cNvPr id="26699" name="Line 75"/>
            <p:cNvSpPr>
              <a:spLocks noChangeShapeType="1"/>
            </p:cNvSpPr>
            <p:nvPr/>
          </p:nvSpPr>
          <p:spPr bwMode="auto">
            <a:xfrm flipH="1">
              <a:off x="5429250" y="3160713"/>
              <a:ext cx="536575" cy="268287"/>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grpSp>
        <p:nvGrpSpPr>
          <p:cNvPr id="26702" name="Group 120"/>
          <p:cNvGrpSpPr/>
          <p:nvPr/>
        </p:nvGrpSpPr>
        <p:grpSpPr>
          <a:xfrm>
            <a:off x="5483225" y="1982788"/>
            <a:ext cx="1243013" cy="803275"/>
            <a:chOff x="5483225" y="1982788"/>
            <a:chExt cx="1243013" cy="803275"/>
          </a:xfrm>
        </p:grpSpPr>
        <p:sp>
          <p:nvSpPr>
            <p:cNvPr id="26636" name="Text Box 12"/>
            <p:cNvSpPr txBox="1">
              <a:spLocks noChangeArrowheads="1"/>
            </p:cNvSpPr>
            <p:nvPr/>
          </p:nvSpPr>
          <p:spPr bwMode="auto">
            <a:xfrm>
              <a:off x="5483225" y="2036763"/>
              <a:ext cx="1243013" cy="425450"/>
            </a:xfrm>
            <a:prstGeom prst="rect">
              <a:avLst/>
            </a:prstGeom>
            <a:noFill/>
            <a:ln w="9525">
              <a:noFill/>
              <a:miter lim="800000"/>
              <a:headEnd/>
              <a:tailEnd/>
            </a:ln>
            <a:effectLst/>
          </p:spPr>
          <p:txBody>
            <a:bodyPr lIns="91435" tIns="45718" rIns="91435" bIns="45718">
              <a:spAutoFit/>
            </a:bodyPr>
            <a:lstStyle/>
            <a:p>
              <a:pPr algn="ctr">
                <a:lnSpc>
                  <a:spcPct val="90000"/>
                </a:lnSpc>
                <a:spcBef>
                  <a:spcPct val="50000"/>
                </a:spcBef>
                <a:defRPr/>
              </a:pPr>
              <a:r>
                <a:rPr lang="en-US" sz="1200" b="1" dirty="0">
                  <a:latin typeface="Arial" charset="0"/>
                </a:rPr>
                <a:t>HIV/Aids Prevention</a:t>
              </a:r>
              <a:endParaRPr lang="en-US" sz="1200" b="1" dirty="0">
                <a:latin typeface="Times New Roman" pitchFamily="18" charset="0"/>
              </a:endParaRPr>
            </a:p>
          </p:txBody>
        </p:sp>
        <p:sp>
          <p:nvSpPr>
            <p:cNvPr id="26637" name="AutoShape 13"/>
            <p:cNvSpPr>
              <a:spLocks noChangeArrowheads="1"/>
            </p:cNvSpPr>
            <p:nvPr/>
          </p:nvSpPr>
          <p:spPr bwMode="auto">
            <a:xfrm>
              <a:off x="5589588" y="1982788"/>
              <a:ext cx="1068387" cy="457200"/>
            </a:xfrm>
            <a:prstGeom prst="roundRect">
              <a:avLst>
                <a:gd name="adj" fmla="val 16667"/>
              </a:avLst>
            </a:prstGeom>
            <a:noFill/>
            <a:ln w="9525">
              <a:solidFill>
                <a:schemeClr val="tx1"/>
              </a:solidFill>
              <a:round/>
              <a:headEnd/>
              <a:tailEnd/>
            </a:ln>
            <a:effectLst/>
          </p:spPr>
          <p:txBody>
            <a:bodyPr wrap="none" anchor="ctr"/>
            <a:lstStyle/>
            <a:p>
              <a:pPr>
                <a:defRPr/>
              </a:pPr>
              <a:endParaRPr lang="en-US" dirty="0">
                <a:solidFill>
                  <a:srgbClr val="E7EACB"/>
                </a:solidFill>
                <a:latin typeface="Arial" charset="0"/>
              </a:endParaRPr>
            </a:p>
          </p:txBody>
        </p:sp>
        <p:sp>
          <p:nvSpPr>
            <p:cNvPr id="26700" name="Line 76"/>
            <p:cNvSpPr>
              <a:spLocks noChangeShapeType="1"/>
            </p:cNvSpPr>
            <p:nvPr/>
          </p:nvSpPr>
          <p:spPr bwMode="auto">
            <a:xfrm>
              <a:off x="6018213" y="2465388"/>
              <a:ext cx="107950" cy="320675"/>
            </a:xfrm>
            <a:prstGeom prst="line">
              <a:avLst/>
            </a:prstGeom>
            <a:noFill/>
            <a:ln w="12700">
              <a:solidFill>
                <a:schemeClr val="tx1"/>
              </a:solidFill>
              <a:round/>
              <a:headEnd/>
              <a:tailEnd type="triangle" w="med" len="med"/>
            </a:ln>
            <a:effectLst/>
          </p:spPr>
          <p:txBody>
            <a:bodyPr/>
            <a:lstStyle/>
            <a:p>
              <a:pPr>
                <a:defRPr/>
              </a:pPr>
              <a:endParaRPr lang="en-US" b="1" dirty="0">
                <a:solidFill>
                  <a:srgbClr val="E7EACB"/>
                </a:solidFill>
                <a:latin typeface="Arial" charset="0"/>
              </a:endParaRPr>
            </a:p>
          </p:txBody>
        </p:sp>
      </p:grpSp>
    </p:spTree>
    <p:extLst>
      <p:ext uri="{BB962C8B-B14F-4D97-AF65-F5344CB8AC3E}">
        <p14:creationId xmlns:p14="http://schemas.microsoft.com/office/powerpoint/2010/main" val="39291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09600" y="457200"/>
            <a:ext cx="7239000" cy="685800"/>
          </a:xfrm>
        </p:spPr>
        <p:txBody>
          <a:bodyPr>
            <a:normAutofit/>
          </a:bodyPr>
          <a:lstStyle/>
          <a:p>
            <a:pPr algn="ctr" eaLnBrk="1" hangingPunct="1"/>
            <a:r>
              <a:rPr lang="en-US" altLang="en-US" sz="2400" b="1" dirty="0">
                <a:latin typeface="Arial" panose="020B0604020202020204" pitchFamily="34" charset="0"/>
              </a:rPr>
              <a:t>Why does it look this way?</a:t>
            </a:r>
          </a:p>
        </p:txBody>
      </p:sp>
      <p:sp>
        <p:nvSpPr>
          <p:cNvPr id="15364" name="Rectangle 3"/>
          <p:cNvSpPr>
            <a:spLocks noGrp="1" noChangeArrowheads="1"/>
          </p:cNvSpPr>
          <p:nvPr>
            <p:ph idx="1"/>
          </p:nvPr>
        </p:nvSpPr>
        <p:spPr>
          <a:xfrm>
            <a:off x="381000" y="1371600"/>
            <a:ext cx="8229600" cy="4525963"/>
          </a:xfrm>
        </p:spPr>
        <p:txBody>
          <a:bodyPr>
            <a:normAutofit fontScale="85000" lnSpcReduction="20000"/>
          </a:bodyPr>
          <a:lstStyle/>
          <a:p>
            <a:pPr marL="0" indent="0">
              <a:lnSpc>
                <a:spcPct val="80000"/>
              </a:lnSpc>
              <a:buClr>
                <a:schemeClr val="tx1"/>
              </a:buClr>
              <a:buNone/>
            </a:pPr>
            <a:r>
              <a:rPr lang="en-US" altLang="en-US" sz="3600" b="1" i="1" dirty="0">
                <a:solidFill>
                  <a:srgbClr val="FF0000"/>
                </a:solidFill>
                <a:effectLst/>
              </a:rPr>
              <a:t>Marginalized </a:t>
            </a:r>
            <a:r>
              <a:rPr lang="en-US" altLang="en-US" sz="3600" b="1" dirty="0">
                <a:solidFill>
                  <a:schemeClr val="tx1"/>
                </a:solidFill>
                <a:effectLst/>
              </a:rPr>
              <a:t>i</a:t>
            </a:r>
            <a:r>
              <a:rPr lang="en-US" altLang="en-US" sz="3600" b="1" dirty="0">
                <a:effectLst/>
              </a:rPr>
              <a:t>n policy and practice</a:t>
            </a:r>
          </a:p>
          <a:p>
            <a:pPr eaLnBrk="1" hangingPunct="1">
              <a:lnSpc>
                <a:spcPct val="80000"/>
              </a:lnSpc>
              <a:buClr>
                <a:schemeClr val="tx1"/>
              </a:buClr>
              <a:buFont typeface="Arial" panose="020B0604020202020204" pitchFamily="34" charset="0"/>
              <a:buChar char="•"/>
            </a:pPr>
            <a:endParaRPr lang="en-US" altLang="en-US" sz="3600" b="1" dirty="0">
              <a:solidFill>
                <a:schemeClr val="tx2"/>
              </a:solidFill>
              <a:effectLst/>
            </a:endParaRPr>
          </a:p>
          <a:p>
            <a:pPr marL="0" indent="0" eaLnBrk="1" hangingPunct="1">
              <a:lnSpc>
                <a:spcPct val="80000"/>
              </a:lnSpc>
              <a:buClr>
                <a:schemeClr val="tx1"/>
              </a:buClr>
              <a:buNone/>
            </a:pPr>
            <a:r>
              <a:rPr lang="en-US" altLang="en-US" sz="3600" b="1" dirty="0">
                <a:effectLst/>
              </a:rPr>
              <a:t>Leading to:</a:t>
            </a:r>
          </a:p>
          <a:p>
            <a:pPr eaLnBrk="1" hangingPunct="1">
              <a:lnSpc>
                <a:spcPct val="160000"/>
              </a:lnSpc>
              <a:buClr>
                <a:schemeClr val="tx1"/>
              </a:buClr>
              <a:buFont typeface="Arial" panose="020B0604020202020204" pitchFamily="34" charset="0"/>
              <a:buChar char="•"/>
            </a:pPr>
            <a:r>
              <a:rPr lang="en-US" altLang="en-US" sz="3600" b="1" dirty="0">
                <a:effectLst/>
              </a:rPr>
              <a:t>Fragmentation</a:t>
            </a:r>
          </a:p>
          <a:p>
            <a:pPr eaLnBrk="1" hangingPunct="1">
              <a:lnSpc>
                <a:spcPct val="160000"/>
              </a:lnSpc>
              <a:buClr>
                <a:schemeClr val="tx1"/>
              </a:buClr>
              <a:buFont typeface="Arial" panose="020B0604020202020204" pitchFamily="34" charset="0"/>
              <a:buChar char="•"/>
            </a:pPr>
            <a:r>
              <a:rPr lang="en-US" altLang="en-US" sz="3600" b="1" dirty="0">
                <a:effectLst/>
              </a:rPr>
              <a:t>Poor cost-effectiveness (25%)</a:t>
            </a:r>
          </a:p>
          <a:p>
            <a:pPr eaLnBrk="1" hangingPunct="1">
              <a:lnSpc>
                <a:spcPct val="160000"/>
              </a:lnSpc>
              <a:buClr>
                <a:schemeClr val="tx1"/>
              </a:buClr>
              <a:buFont typeface="Arial" panose="020B0604020202020204" pitchFamily="34" charset="0"/>
              <a:buChar char="•"/>
            </a:pPr>
            <a:r>
              <a:rPr lang="en-US" altLang="en-US" sz="3600" b="1" dirty="0">
                <a:effectLst/>
              </a:rPr>
              <a:t>Counterproductive competition for sparse resources</a:t>
            </a:r>
            <a:endParaRPr lang="en-US" altLang="en-US" sz="3600" b="1" dirty="0">
              <a:solidFill>
                <a:schemeClr val="tx2"/>
              </a:solidFill>
              <a:effectLst/>
            </a:endParaRPr>
          </a:p>
          <a:p>
            <a:pPr lvl="1" eaLnBrk="1" hangingPunct="1">
              <a:lnSpc>
                <a:spcPct val="90000"/>
              </a:lnSpc>
              <a:buClr>
                <a:schemeClr val="tx1"/>
              </a:buClr>
              <a:buFont typeface="Arial" panose="020B0604020202020204" pitchFamily="34" charset="0"/>
              <a:buChar char="•"/>
            </a:pPr>
            <a:endParaRPr lang="en-US" altLang="en-US" sz="3600" b="1" dirty="0">
              <a:solidFill>
                <a:schemeClr val="bg1"/>
              </a:solidFill>
              <a:effectLst/>
            </a:endParaRPr>
          </a:p>
          <a:p>
            <a:pPr eaLnBrk="1" hangingPunct="1">
              <a:lnSpc>
                <a:spcPct val="90000"/>
              </a:lnSpc>
            </a:pPr>
            <a:endParaRPr lang="en-US" altLang="en-US" sz="3400" b="1" dirty="0">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4F0DB-DC0F-4C92-AE3C-7B302ABFA487}"/>
              </a:ext>
            </a:extLst>
          </p:cNvPr>
          <p:cNvSpPr>
            <a:spLocks noGrp="1"/>
          </p:cNvSpPr>
          <p:nvPr>
            <p:ph type="title"/>
          </p:nvPr>
        </p:nvSpPr>
        <p:spPr/>
        <p:txBody>
          <a:bodyPr>
            <a:normAutofit/>
          </a:bodyPr>
          <a:lstStyle/>
          <a:p>
            <a:r>
              <a:rPr lang="en-US" sz="3600" b="1" dirty="0">
                <a:solidFill>
                  <a:srgbClr val="0070C0"/>
                </a:solidFill>
              </a:rPr>
              <a:t>Make a list</a:t>
            </a:r>
          </a:p>
        </p:txBody>
      </p:sp>
      <p:sp>
        <p:nvSpPr>
          <p:cNvPr id="3" name="Content Placeholder 2">
            <a:extLst>
              <a:ext uri="{FF2B5EF4-FFF2-40B4-BE49-F238E27FC236}">
                <a16:creationId xmlns:a16="http://schemas.microsoft.com/office/drawing/2014/main" xmlns="" id="{FF1E06F5-5DEE-4D5F-B0DD-C4E11BBBF0F3}"/>
              </a:ext>
            </a:extLst>
          </p:cNvPr>
          <p:cNvSpPr>
            <a:spLocks noGrp="1"/>
          </p:cNvSpPr>
          <p:nvPr>
            <p:ph idx="1"/>
          </p:nvPr>
        </p:nvSpPr>
        <p:spPr>
          <a:xfrm>
            <a:off x="628650" y="1600200"/>
            <a:ext cx="7886700" cy="4576763"/>
          </a:xfrm>
        </p:spPr>
        <p:txBody>
          <a:bodyPr>
            <a:normAutofit fontScale="47500" lnSpcReduction="20000"/>
          </a:bodyPr>
          <a:lstStyle/>
          <a:p>
            <a:pPr marL="288925" indent="-234950">
              <a:lnSpc>
                <a:spcPct val="110000"/>
              </a:lnSpc>
              <a:buNone/>
            </a:pPr>
            <a:r>
              <a:rPr lang="en-US" sz="3800" dirty="0"/>
              <a:t>Non-academic activities examples:</a:t>
            </a:r>
          </a:p>
          <a:p>
            <a:pPr marL="577850" lvl="1" indent="-234950">
              <a:lnSpc>
                <a:spcPct val="110000"/>
              </a:lnSpc>
              <a:buFont typeface="Wingdings" panose="05000000000000000000" pitchFamily="2" charset="2"/>
              <a:buChar char="ü"/>
            </a:pPr>
            <a:r>
              <a:rPr lang="en-US" sz="3800" dirty="0"/>
              <a:t>Before &amp; After school</a:t>
            </a:r>
          </a:p>
          <a:p>
            <a:pPr marL="577850" lvl="1" indent="-234950">
              <a:lnSpc>
                <a:spcPct val="110000"/>
              </a:lnSpc>
              <a:buFont typeface="Wingdings" panose="05000000000000000000" pitchFamily="2" charset="2"/>
              <a:buChar char="ü"/>
            </a:pPr>
            <a:r>
              <a:rPr lang="en-US" sz="3800" dirty="0"/>
              <a:t>During school day</a:t>
            </a:r>
          </a:p>
          <a:p>
            <a:pPr marL="577850" lvl="1" indent="-234950">
              <a:lnSpc>
                <a:spcPct val="110000"/>
              </a:lnSpc>
              <a:buFont typeface="Wingdings" panose="05000000000000000000" pitchFamily="2" charset="2"/>
              <a:buChar char="ü"/>
            </a:pPr>
            <a:r>
              <a:rPr lang="en-US" sz="3800" dirty="0"/>
              <a:t>On &amp; off school grounds</a:t>
            </a:r>
          </a:p>
          <a:p>
            <a:pPr marL="577850" lvl="1" indent="-234950">
              <a:lnSpc>
                <a:spcPct val="110000"/>
              </a:lnSpc>
              <a:buFont typeface="Wingdings" panose="05000000000000000000" pitchFamily="2" charset="2"/>
              <a:buChar char="ü"/>
            </a:pPr>
            <a:r>
              <a:rPr lang="en-US" sz="3800" dirty="0"/>
              <a:t>Planned and reactive activities</a:t>
            </a:r>
          </a:p>
          <a:p>
            <a:pPr marL="577850" lvl="1" indent="-234950">
              <a:lnSpc>
                <a:spcPct val="110000"/>
              </a:lnSpc>
              <a:buFont typeface="Wingdings" panose="05000000000000000000" pitchFamily="2" charset="2"/>
              <a:buChar char="ü"/>
            </a:pPr>
            <a:r>
              <a:rPr lang="en-US" sz="3800" dirty="0"/>
              <a:t>Services and/or programs</a:t>
            </a:r>
          </a:p>
          <a:p>
            <a:pPr marL="577850" lvl="1" indent="-234950">
              <a:lnSpc>
                <a:spcPct val="110000"/>
              </a:lnSpc>
              <a:buFont typeface="Wingdings" panose="05000000000000000000" pitchFamily="2" charset="2"/>
              <a:buChar char="ü"/>
            </a:pPr>
            <a:r>
              <a:rPr lang="en-US" sz="3800" dirty="0"/>
              <a:t>Policies and enforcement</a:t>
            </a:r>
          </a:p>
          <a:p>
            <a:pPr marL="577850" lvl="1" indent="-234950">
              <a:lnSpc>
                <a:spcPct val="110000"/>
              </a:lnSpc>
              <a:buFont typeface="Wingdings" panose="05000000000000000000" pitchFamily="2" charset="2"/>
              <a:buChar char="ü"/>
            </a:pPr>
            <a:r>
              <a:rPr lang="en-US" sz="3800" dirty="0"/>
              <a:t>Student and family issues that impact/influence achievement</a:t>
            </a:r>
          </a:p>
          <a:p>
            <a:pPr marL="0" indent="0">
              <a:buNone/>
            </a:pPr>
            <a:endParaRPr lang="en-US" sz="3800" dirty="0"/>
          </a:p>
          <a:p>
            <a:pPr marL="0" indent="0">
              <a:lnSpc>
                <a:spcPct val="120000"/>
              </a:lnSpc>
              <a:buNone/>
            </a:pPr>
            <a:r>
              <a:rPr lang="en-US" sz="3800" dirty="0">
                <a:effectLst/>
              </a:rPr>
              <a:t>Think broadly and list as many programs, activities and services your schools offer that do not have academic content at their core. </a:t>
            </a:r>
          </a:p>
          <a:p>
            <a:pPr marL="0" indent="0">
              <a:buNone/>
            </a:pPr>
            <a:endParaRPr lang="en-US" sz="2400" dirty="0"/>
          </a:p>
        </p:txBody>
      </p:sp>
    </p:spTree>
    <p:extLst>
      <p:ext uri="{BB962C8B-B14F-4D97-AF65-F5344CB8AC3E}">
        <p14:creationId xmlns:p14="http://schemas.microsoft.com/office/powerpoint/2010/main" val="329445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33CB3-6A45-4975-AA9E-F62A3859CD48}"/>
              </a:ext>
            </a:extLst>
          </p:cNvPr>
          <p:cNvSpPr>
            <a:spLocks noGrp="1"/>
          </p:cNvSpPr>
          <p:nvPr>
            <p:ph type="title"/>
          </p:nvPr>
        </p:nvSpPr>
        <p:spPr>
          <a:xfrm>
            <a:off x="484710" y="452718"/>
            <a:ext cx="8049690" cy="995082"/>
          </a:xfrm>
        </p:spPr>
        <p:txBody>
          <a:bodyPr/>
          <a:lstStyle/>
          <a:p>
            <a:r>
              <a:rPr lang="en-US" dirty="0">
                <a:solidFill>
                  <a:srgbClr val="0070C0"/>
                </a:solidFill>
              </a:rPr>
              <a:t>Now ask yourself…</a:t>
            </a:r>
          </a:p>
        </p:txBody>
      </p:sp>
      <p:sp>
        <p:nvSpPr>
          <p:cNvPr id="3" name="Content Placeholder 2">
            <a:extLst>
              <a:ext uri="{FF2B5EF4-FFF2-40B4-BE49-F238E27FC236}">
                <a16:creationId xmlns:a16="http://schemas.microsoft.com/office/drawing/2014/main" xmlns="" id="{29317072-1B62-441F-B3DA-1F6D322158D8}"/>
              </a:ext>
            </a:extLst>
          </p:cNvPr>
          <p:cNvSpPr>
            <a:spLocks noGrp="1"/>
          </p:cNvSpPr>
          <p:nvPr>
            <p:ph idx="1"/>
          </p:nvPr>
        </p:nvSpPr>
        <p:spPr>
          <a:xfrm>
            <a:off x="381000" y="1447800"/>
            <a:ext cx="8382000" cy="5181599"/>
          </a:xfrm>
        </p:spPr>
        <p:txBody>
          <a:bodyPr>
            <a:normAutofit fontScale="47500" lnSpcReduction="20000"/>
          </a:bodyPr>
          <a:lstStyle/>
          <a:p>
            <a:pPr lvl="1">
              <a:lnSpc>
                <a:spcPct val="170000"/>
              </a:lnSpc>
              <a:spcBef>
                <a:spcPts val="600"/>
              </a:spcBef>
              <a:buClr>
                <a:schemeClr val="tx1"/>
              </a:buClr>
              <a:buFont typeface="Wingdings" panose="05000000000000000000" pitchFamily="2" charset="2"/>
              <a:buChar char="Ø"/>
            </a:pPr>
            <a:r>
              <a:rPr lang="en-US" sz="4400" dirty="0"/>
              <a:t>Are these supports being implemented appropriately? How do you know?</a:t>
            </a:r>
          </a:p>
          <a:p>
            <a:pPr lvl="1">
              <a:lnSpc>
                <a:spcPct val="170000"/>
              </a:lnSpc>
              <a:spcBef>
                <a:spcPts val="600"/>
              </a:spcBef>
              <a:buClr>
                <a:schemeClr val="tx1"/>
              </a:buClr>
              <a:buFont typeface="Wingdings" panose="05000000000000000000" pitchFamily="2" charset="2"/>
              <a:buChar char="Ø"/>
            </a:pPr>
            <a:r>
              <a:rPr lang="en-US" sz="4400" dirty="0"/>
              <a:t>Are they effective? How do you know?</a:t>
            </a:r>
          </a:p>
          <a:p>
            <a:pPr lvl="1">
              <a:lnSpc>
                <a:spcPct val="170000"/>
              </a:lnSpc>
              <a:spcBef>
                <a:spcPts val="600"/>
              </a:spcBef>
              <a:buClr>
                <a:schemeClr val="tx1"/>
              </a:buClr>
              <a:buFont typeface="Wingdings" panose="05000000000000000000" pitchFamily="2" charset="2"/>
              <a:buChar char="Ø"/>
            </a:pPr>
            <a:r>
              <a:rPr lang="en-US" sz="4400" dirty="0"/>
              <a:t>How many staff are dedicated to these supports? How much do they cost? Is this the best use of the school’s resources?</a:t>
            </a:r>
          </a:p>
          <a:p>
            <a:pPr lvl="1">
              <a:lnSpc>
                <a:spcPct val="170000"/>
              </a:lnSpc>
              <a:spcBef>
                <a:spcPts val="600"/>
              </a:spcBef>
              <a:buClr>
                <a:schemeClr val="tx1"/>
              </a:buClr>
              <a:buFont typeface="Wingdings" panose="05000000000000000000" pitchFamily="2" charset="2"/>
              <a:buChar char="Ø"/>
            </a:pPr>
            <a:r>
              <a:rPr lang="en-US" sz="4400" dirty="0"/>
              <a:t>Is the support connected to or coordinated with other supports within the district or the community? If not, could the support become more effective if it were?</a:t>
            </a:r>
          </a:p>
          <a:p>
            <a:pPr marL="36900" indent="0">
              <a:buNone/>
            </a:pPr>
            <a:endParaRPr lang="en-US" dirty="0"/>
          </a:p>
        </p:txBody>
      </p:sp>
    </p:spTree>
    <p:extLst>
      <p:ext uri="{BB962C8B-B14F-4D97-AF65-F5344CB8AC3E}">
        <p14:creationId xmlns:p14="http://schemas.microsoft.com/office/powerpoint/2010/main" val="282909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609600" y="327025"/>
            <a:ext cx="833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solidFill>
                  <a:srgbClr val="FF0000"/>
                </a:solidFill>
              </a:rPr>
              <a:t>A closer look at </a:t>
            </a:r>
            <a:r>
              <a:rPr lang="en-US" altLang="en-US" sz="2400" b="1" i="1" dirty="0">
                <a:solidFill>
                  <a:srgbClr val="FF0000"/>
                </a:solidFill>
              </a:rPr>
              <a:t>Marginalization</a:t>
            </a:r>
          </a:p>
        </p:txBody>
      </p:sp>
      <p:sp>
        <p:nvSpPr>
          <p:cNvPr id="17412" name="Text Box 3"/>
          <p:cNvSpPr txBox="1">
            <a:spLocks noChangeArrowheads="1"/>
          </p:cNvSpPr>
          <p:nvPr/>
        </p:nvSpPr>
        <p:spPr bwMode="auto">
          <a:xfrm>
            <a:off x="604736" y="962923"/>
            <a:ext cx="833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dirty="0"/>
              <a:t>Prevailing school improvement policy primarily focuses on </a:t>
            </a:r>
          </a:p>
          <a:p>
            <a:pPr algn="ctr">
              <a:spcBef>
                <a:spcPct val="0"/>
              </a:spcBef>
              <a:buClrTx/>
              <a:buSzTx/>
              <a:buFontTx/>
              <a:buNone/>
            </a:pPr>
            <a:r>
              <a:rPr lang="en-US" altLang="en-US" sz="1800" b="1" dirty="0"/>
              <a:t>instruction and management with other concerns viewed as supplementary. </a:t>
            </a:r>
          </a:p>
        </p:txBody>
      </p:sp>
      <p:sp>
        <p:nvSpPr>
          <p:cNvPr id="18437" name="Text Box 4"/>
          <p:cNvSpPr txBox="1">
            <a:spLocks noChangeArrowheads="1"/>
          </p:cNvSpPr>
          <p:nvPr/>
        </p:nvSpPr>
        <p:spPr bwMode="auto">
          <a:xfrm>
            <a:off x="208064" y="1882775"/>
            <a:ext cx="3449529" cy="6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spcBef>
                <a:spcPct val="20000"/>
              </a:spcBef>
              <a:buClr>
                <a:schemeClr val="accent1"/>
              </a:buClr>
              <a:buSzPct val="65000"/>
              <a:buFont typeface="Wingdings" panose="05000000000000000000" pitchFamily="2" charset="2"/>
              <a:buChar char="n"/>
              <a:tabLst>
                <a:tab pos="168275"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168275"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168275"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168275"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168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168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168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168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168275" algn="l"/>
              </a:tabLst>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b="1" i="1" dirty="0">
                <a:solidFill>
                  <a:srgbClr val="00B050"/>
                </a:solidFill>
                <a:latin typeface="+mn-lt"/>
              </a:rPr>
              <a:t>Direct  Facilitation of             Learning &amp; Development</a:t>
            </a:r>
          </a:p>
        </p:txBody>
      </p:sp>
      <p:sp>
        <p:nvSpPr>
          <p:cNvPr id="18438" name="Text Box 5"/>
          <p:cNvSpPr txBox="1">
            <a:spLocks noChangeArrowheads="1"/>
          </p:cNvSpPr>
          <p:nvPr/>
        </p:nvSpPr>
        <p:spPr bwMode="auto">
          <a:xfrm>
            <a:off x="535172" y="3479114"/>
            <a:ext cx="2093913" cy="7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dirty="0">
                <a:latin typeface="+mn-lt"/>
              </a:rPr>
              <a:t>Instructional  Component</a:t>
            </a:r>
          </a:p>
        </p:txBody>
      </p:sp>
      <p:sp>
        <p:nvSpPr>
          <p:cNvPr id="18439" name="Oval 6"/>
          <p:cNvSpPr>
            <a:spLocks noChangeArrowheads="1"/>
          </p:cNvSpPr>
          <p:nvPr/>
        </p:nvSpPr>
        <p:spPr bwMode="auto">
          <a:xfrm>
            <a:off x="381000" y="3048000"/>
            <a:ext cx="2133600" cy="1630424"/>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18440" name="Text Box 7"/>
          <p:cNvSpPr txBox="1">
            <a:spLocks noChangeArrowheads="1"/>
          </p:cNvSpPr>
          <p:nvPr/>
        </p:nvSpPr>
        <p:spPr bwMode="auto">
          <a:xfrm>
            <a:off x="1654843" y="4678424"/>
            <a:ext cx="2002750" cy="68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64284" tIns="32142" rIns="64284" bIns="32142">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latin typeface="+mn-lt"/>
                <a:sym typeface="Gill Sans" charset="0"/>
              </a:rPr>
              <a:t>Management Component</a:t>
            </a:r>
          </a:p>
        </p:txBody>
      </p:sp>
      <p:sp>
        <p:nvSpPr>
          <p:cNvPr id="18441" name="Oval 8"/>
          <p:cNvSpPr>
            <a:spLocks noChangeArrowheads="1"/>
          </p:cNvSpPr>
          <p:nvPr/>
        </p:nvSpPr>
        <p:spPr bwMode="auto">
          <a:xfrm>
            <a:off x="1542296" y="4146551"/>
            <a:ext cx="2133600" cy="1600200"/>
          </a:xfrm>
          <a:prstGeom prst="ellipse">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18442" name="Text Box 9"/>
          <p:cNvSpPr txBox="1">
            <a:spLocks noChangeArrowheads="1"/>
          </p:cNvSpPr>
          <p:nvPr/>
        </p:nvSpPr>
        <p:spPr bwMode="auto">
          <a:xfrm>
            <a:off x="1066800" y="6048334"/>
            <a:ext cx="3810000" cy="6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b="1" i="1" dirty="0">
                <a:solidFill>
                  <a:srgbClr val="00B050"/>
                </a:solidFill>
                <a:latin typeface="+mn-lt"/>
              </a:rPr>
              <a:t>Governance and Resource Management	</a:t>
            </a:r>
          </a:p>
        </p:txBody>
      </p:sp>
      <p:sp>
        <p:nvSpPr>
          <p:cNvPr id="17419" name="Text Box 10"/>
          <p:cNvSpPr txBox="1">
            <a:spLocks noChangeArrowheads="1"/>
          </p:cNvSpPr>
          <p:nvPr/>
        </p:nvSpPr>
        <p:spPr bwMode="auto">
          <a:xfrm>
            <a:off x="4680454" y="2128117"/>
            <a:ext cx="3759200" cy="83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ts val="0"/>
              </a:spcBef>
              <a:buClrTx/>
              <a:buSzTx/>
              <a:buFontTx/>
              <a:buNone/>
            </a:pPr>
            <a:r>
              <a:rPr lang="en-US" altLang="en-US" sz="1600" b="1" i="1" dirty="0">
                <a:solidFill>
                  <a:srgbClr val="00B050"/>
                </a:solidFill>
                <a:latin typeface="+mn-lt"/>
              </a:rPr>
              <a:t>Concern for Safe schools &amp; </a:t>
            </a:r>
          </a:p>
          <a:p>
            <a:pPr algn="ctr" eaLnBrk="1" hangingPunct="1">
              <a:spcBef>
                <a:spcPts val="0"/>
              </a:spcBef>
              <a:buClrTx/>
              <a:buSzTx/>
              <a:buFontTx/>
              <a:buNone/>
            </a:pPr>
            <a:r>
              <a:rPr lang="en-US" altLang="en-US" sz="1600" b="1" i="1" dirty="0">
                <a:solidFill>
                  <a:srgbClr val="00B050"/>
                </a:solidFill>
                <a:latin typeface="+mn-lt"/>
              </a:rPr>
              <a:t>Some Student  &amp; Family</a:t>
            </a:r>
            <a:r>
              <a:rPr lang="en-US" altLang="en-US" sz="1600" b="1" dirty="0">
                <a:solidFill>
                  <a:srgbClr val="00B050"/>
                </a:solidFill>
                <a:latin typeface="+mn-lt"/>
              </a:rPr>
              <a:t> </a:t>
            </a:r>
            <a:r>
              <a:rPr lang="en-US" altLang="en-US" sz="1600" b="1" i="1" dirty="0">
                <a:solidFill>
                  <a:srgbClr val="00B050"/>
                </a:solidFill>
                <a:latin typeface="+mn-lt"/>
              </a:rPr>
              <a:t>Assistance</a:t>
            </a:r>
          </a:p>
        </p:txBody>
      </p:sp>
      <p:sp>
        <p:nvSpPr>
          <p:cNvPr id="17420" name="Text Box 11"/>
          <p:cNvSpPr txBox="1">
            <a:spLocks noChangeArrowheads="1"/>
          </p:cNvSpPr>
          <p:nvPr/>
        </p:nvSpPr>
        <p:spPr bwMode="auto">
          <a:xfrm>
            <a:off x="5086854" y="3275013"/>
            <a:ext cx="3352800" cy="203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chemeClr val="tx2"/>
                </a:solidFill>
              </a:rPr>
              <a:t>Offer a small amount of school-owned student "support” services and sometimes community outreach to add a few school-based / linked services</a:t>
            </a:r>
            <a:r>
              <a:rPr lang="en-US" altLang="en-US" sz="1400" b="1" dirty="0">
                <a:solidFill>
                  <a:schemeClr val="tx2"/>
                </a:solidFill>
              </a:rPr>
              <a:t>. </a:t>
            </a:r>
          </a:p>
        </p:txBody>
      </p:sp>
      <p:sp>
        <p:nvSpPr>
          <p:cNvPr id="18445" name="Line 12"/>
          <p:cNvSpPr>
            <a:spLocks noChangeShapeType="1"/>
          </p:cNvSpPr>
          <p:nvPr/>
        </p:nvSpPr>
        <p:spPr bwMode="auto">
          <a:xfrm>
            <a:off x="2514600" y="3581399"/>
            <a:ext cx="2093912" cy="41479"/>
          </a:xfrm>
          <a:prstGeom prst="line">
            <a:avLst/>
          </a:prstGeom>
          <a:noFill/>
          <a:ln w="9525">
            <a:solidFill>
              <a:schemeClr val="tx2"/>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8446" name="Line 13"/>
          <p:cNvSpPr>
            <a:spLocks noChangeShapeType="1"/>
          </p:cNvSpPr>
          <p:nvPr/>
        </p:nvSpPr>
        <p:spPr bwMode="auto">
          <a:xfrm flipV="1">
            <a:off x="2971800" y="3800477"/>
            <a:ext cx="1708654" cy="390523"/>
          </a:xfrm>
          <a:prstGeom prst="line">
            <a:avLst/>
          </a:prstGeom>
          <a:noFill/>
          <a:ln w="9525">
            <a:solidFill>
              <a:schemeClr val="tx2"/>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8447" name="Line 14"/>
          <p:cNvSpPr>
            <a:spLocks noChangeShapeType="1"/>
          </p:cNvSpPr>
          <p:nvPr/>
        </p:nvSpPr>
        <p:spPr bwMode="auto">
          <a:xfrm>
            <a:off x="1542296" y="2611437"/>
            <a:ext cx="0" cy="34766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Line 15"/>
          <p:cNvSpPr>
            <a:spLocks noChangeShapeType="1"/>
          </p:cNvSpPr>
          <p:nvPr/>
        </p:nvSpPr>
        <p:spPr bwMode="auto">
          <a:xfrm flipV="1">
            <a:off x="2609096" y="5813664"/>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6"/>
          <p:cNvSpPr>
            <a:spLocks noChangeShapeType="1"/>
          </p:cNvSpPr>
          <p:nvPr/>
        </p:nvSpPr>
        <p:spPr bwMode="auto">
          <a:xfrm>
            <a:off x="6560054" y="2959100"/>
            <a:ext cx="0" cy="31591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381000"/>
            <a:ext cx="8458200" cy="5216525"/>
          </a:xfrm>
        </p:spPr>
        <p:txBody>
          <a:bodyPr>
            <a:normAutofit fontScale="85000" lnSpcReduction="10000"/>
          </a:bodyPr>
          <a:lstStyle/>
          <a:p>
            <a:pPr algn="ctr">
              <a:buFont typeface="Wingdings" panose="05000000000000000000" pitchFamily="2" charset="2"/>
              <a:buNone/>
              <a:defRPr/>
            </a:pPr>
            <a:r>
              <a:rPr lang="en-US" altLang="en-US" sz="2800" dirty="0">
                <a:solidFill>
                  <a:schemeClr val="tx1"/>
                </a:solidFill>
                <a:effectLst/>
              </a:rPr>
              <a:t>Expanding School Improvement Policy and Practice to include Student and Learning Supports  </a:t>
            </a:r>
          </a:p>
          <a:p>
            <a:pPr marL="36900" indent="0">
              <a:buNone/>
              <a:defRPr/>
            </a:pPr>
            <a:endParaRPr lang="en-US" altLang="en-US" sz="2400" i="1" dirty="0">
              <a:effectLst/>
            </a:endParaRPr>
          </a:p>
          <a:p>
            <a:pPr marL="0" indent="0">
              <a:buNone/>
              <a:defRPr/>
            </a:pPr>
            <a:r>
              <a:rPr lang="en-US" altLang="en-US" sz="2400" dirty="0">
                <a:effectLst/>
              </a:rPr>
              <a:t>What’s missing is a </a:t>
            </a:r>
            <a:r>
              <a:rPr lang="en-US" altLang="en-US" sz="2400" i="1" dirty="0">
                <a:effectLst/>
              </a:rPr>
              <a:t>dedicated, unified, and</a:t>
            </a:r>
            <a:r>
              <a:rPr lang="en-US" altLang="en-US" sz="2400" dirty="0">
                <a:effectLst/>
              </a:rPr>
              <a:t> </a:t>
            </a:r>
            <a:r>
              <a:rPr lang="en-US" altLang="en-US" sz="2400" i="1" dirty="0">
                <a:effectLst/>
              </a:rPr>
              <a:t>comprehensive </a:t>
            </a:r>
            <a:r>
              <a:rPr lang="en-US" altLang="en-US" sz="2400" dirty="0">
                <a:effectLst/>
              </a:rPr>
              <a:t>component directly focused on:</a:t>
            </a:r>
          </a:p>
          <a:p>
            <a:pPr>
              <a:defRPr/>
            </a:pPr>
            <a:endParaRPr lang="en-US" altLang="en-US" dirty="0">
              <a:effectLst/>
            </a:endParaRPr>
          </a:p>
          <a:p>
            <a:pPr marL="457200" lvl="1" indent="-269875">
              <a:buFont typeface="Wingdings" panose="05000000000000000000" pitchFamily="2" charset="2"/>
              <a:buNone/>
              <a:defRPr/>
            </a:pPr>
            <a:r>
              <a:rPr lang="en-US" altLang="en-US" dirty="0">
                <a:solidFill>
                  <a:srgbClr val="FF0000"/>
                </a:solidFill>
                <a:effectLst/>
              </a:rPr>
              <a:t>	</a:t>
            </a:r>
            <a:r>
              <a:rPr lang="en-US" altLang="en-US" sz="2400" dirty="0">
                <a:solidFill>
                  <a:srgbClr val="FF0000"/>
                </a:solidFill>
                <a:effectLst/>
              </a:rPr>
              <a:t>(1)  Addressing barriers to learning and teaching</a:t>
            </a:r>
          </a:p>
          <a:p>
            <a:pPr lvl="1" algn="ctr">
              <a:buFont typeface="Wingdings" panose="05000000000000000000" pitchFamily="2" charset="2"/>
              <a:buNone/>
              <a:defRPr/>
            </a:pPr>
            <a:endParaRPr lang="en-US" altLang="en-US" dirty="0">
              <a:solidFill>
                <a:schemeClr val="tx1"/>
              </a:solidFill>
              <a:effectLst/>
            </a:endParaRPr>
          </a:p>
          <a:p>
            <a:pPr lvl="1">
              <a:buFont typeface="Wingdings" panose="05000000000000000000" pitchFamily="2" charset="2"/>
              <a:buNone/>
              <a:defRPr/>
            </a:pPr>
            <a:r>
              <a:rPr lang="en-US" altLang="en-US" dirty="0">
                <a:solidFill>
                  <a:schemeClr val="tx1"/>
                </a:solidFill>
                <a:effectLst/>
              </a:rPr>
              <a:t>						AND</a:t>
            </a:r>
          </a:p>
          <a:p>
            <a:pPr lvl="1">
              <a:buFont typeface="Wingdings" panose="05000000000000000000" pitchFamily="2" charset="2"/>
              <a:buNone/>
              <a:defRPr/>
            </a:pPr>
            <a:r>
              <a:rPr lang="en-US" altLang="en-US" dirty="0">
                <a:solidFill>
                  <a:schemeClr val="tx1"/>
                </a:solidFill>
                <a:effectLst/>
              </a:rPr>
              <a:t>	</a:t>
            </a:r>
          </a:p>
          <a:p>
            <a:pPr lvl="1">
              <a:lnSpc>
                <a:spcPct val="120000"/>
              </a:lnSpc>
              <a:buFont typeface="Wingdings" panose="05000000000000000000" pitchFamily="2" charset="2"/>
              <a:buNone/>
              <a:defRPr/>
            </a:pPr>
            <a:r>
              <a:rPr lang="en-US" altLang="en-US" sz="2400" dirty="0">
                <a:solidFill>
                  <a:srgbClr val="FF0000"/>
                </a:solidFill>
                <a:effectLst/>
              </a:rPr>
              <a:t>(2) Re-engaging students who have become </a:t>
            </a:r>
          </a:p>
          <a:p>
            <a:pPr lvl="1">
              <a:lnSpc>
                <a:spcPct val="120000"/>
              </a:lnSpc>
              <a:buFont typeface="Wingdings" panose="05000000000000000000" pitchFamily="2" charset="2"/>
              <a:buNone/>
              <a:defRPr/>
            </a:pPr>
            <a:r>
              <a:rPr lang="en-US" altLang="en-US" sz="2400" dirty="0">
                <a:solidFill>
                  <a:srgbClr val="FF0000"/>
                </a:solidFill>
                <a:effectLst/>
              </a:rPr>
              <a:t>	  disconnected from classroom instruction and schools</a:t>
            </a:r>
          </a:p>
          <a:p>
            <a:pPr lvl="1">
              <a:buFont typeface="Wingdings" panose="05000000000000000000" pitchFamily="2" charset="2"/>
              <a:buNone/>
              <a:defRPr/>
            </a:pPr>
            <a:endParaRPr lang="en-US" altLang="en-US" dirty="0">
              <a:effectLst/>
            </a:endParaRPr>
          </a:p>
          <a:p>
            <a:pPr lvl="1">
              <a:buFont typeface="Wingdings" panose="05000000000000000000" pitchFamily="2" charset="2"/>
              <a:buNone/>
              <a:defRPr/>
            </a:pPr>
            <a:endParaRPr lang="en-US" altLang="en-US" dirty="0">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457200"/>
            <a:ext cx="8686800" cy="762000"/>
          </a:xfrm>
          <a:prstGeom prst="rect">
            <a:avLst/>
          </a:prstGeom>
          <a:noFill/>
          <a:ln w="9525">
            <a:noFill/>
            <a:miter lim="800000"/>
            <a:headEnd/>
            <a:tailEnd/>
          </a:ln>
          <a:effectLst/>
        </p:spPr>
        <p:txBody>
          <a:bodyPr>
            <a:spAutoFit/>
          </a:bodyPr>
          <a:lstStyle/>
          <a:p>
            <a:pPr algn="ctr">
              <a:spcBef>
                <a:spcPct val="50000"/>
              </a:spcBef>
            </a:pPr>
            <a:r>
              <a:rPr lang="en-US" sz="4400" b="1">
                <a:latin typeface="LongIsland" pitchFamily="2" charset="0"/>
              </a:rPr>
              <a:t>Learning Supports</a:t>
            </a:r>
          </a:p>
        </p:txBody>
      </p:sp>
      <p:pic>
        <p:nvPicPr>
          <p:cNvPr id="18435" name="Picture 3" descr="A teacher and student reading"/>
          <p:cNvPicPr>
            <a:picLocks noChangeAspect="1" noChangeArrowheads="1"/>
          </p:cNvPicPr>
          <p:nvPr/>
        </p:nvPicPr>
        <p:blipFill>
          <a:blip r:embed="rId4" cstate="print"/>
          <a:srcRect/>
          <a:stretch>
            <a:fillRect/>
          </a:stretch>
        </p:blipFill>
        <p:spPr bwMode="auto">
          <a:xfrm>
            <a:off x="533996" y="2020110"/>
            <a:ext cx="4226668" cy="2817779"/>
          </a:xfrm>
          <a:prstGeom prst="rect">
            <a:avLst/>
          </a:prstGeom>
          <a:noFill/>
        </p:spPr>
      </p:pic>
      <p:sp>
        <p:nvSpPr>
          <p:cNvPr id="2" name="TextBox 1">
            <a:extLst>
              <a:ext uri="{FF2B5EF4-FFF2-40B4-BE49-F238E27FC236}">
                <a16:creationId xmlns:a16="http://schemas.microsoft.com/office/drawing/2014/main" xmlns="" id="{800FB8E9-49E1-4AAF-9665-BE4F2A0FC5F3}"/>
              </a:ext>
            </a:extLst>
          </p:cNvPr>
          <p:cNvSpPr txBox="1"/>
          <p:nvPr/>
        </p:nvSpPr>
        <p:spPr>
          <a:xfrm>
            <a:off x="565533" y="5798403"/>
            <a:ext cx="8349867" cy="861774"/>
          </a:xfrm>
          <a:prstGeom prst="rect">
            <a:avLst/>
          </a:prstGeom>
          <a:noFill/>
        </p:spPr>
        <p:txBody>
          <a:bodyPr wrap="square" rtlCol="0">
            <a:spAutoFit/>
          </a:bodyPr>
          <a:lstStyle/>
          <a:p>
            <a:r>
              <a:rPr lang="en-US" sz="2600" dirty="0"/>
              <a:t>To ensure student success in school and in life</a:t>
            </a:r>
            <a:r>
              <a:rPr lang="en-US" sz="2400" dirty="0"/>
              <a:t>.</a:t>
            </a:r>
          </a:p>
          <a:p>
            <a:endParaRPr lang="en-US" sz="2400" dirty="0"/>
          </a:p>
        </p:txBody>
      </p:sp>
      <p:sp>
        <p:nvSpPr>
          <p:cNvPr id="3" name="TextBox 2">
            <a:extLst>
              <a:ext uri="{FF2B5EF4-FFF2-40B4-BE49-F238E27FC236}">
                <a16:creationId xmlns:a16="http://schemas.microsoft.com/office/drawing/2014/main" xmlns="" id="{240F3AE7-0C09-4C41-B02F-BBBADACBD436}"/>
              </a:ext>
            </a:extLst>
          </p:cNvPr>
          <p:cNvSpPr txBox="1"/>
          <p:nvPr/>
        </p:nvSpPr>
        <p:spPr>
          <a:xfrm>
            <a:off x="5257800" y="1443840"/>
            <a:ext cx="3657600" cy="3970318"/>
          </a:xfrm>
          <a:prstGeom prst="rect">
            <a:avLst/>
          </a:prstGeom>
          <a:noFill/>
        </p:spPr>
        <p:txBody>
          <a:bodyPr wrap="square" rtlCol="0">
            <a:spAutoFit/>
          </a:bodyPr>
          <a:lstStyle/>
          <a:p>
            <a:r>
              <a:rPr lang="en-US" sz="2800" dirty="0"/>
              <a:t>Activities, programs and services (beyond core academic instruction)</a:t>
            </a:r>
          </a:p>
          <a:p>
            <a:endParaRPr lang="en-US" sz="2800" dirty="0"/>
          </a:p>
          <a:p>
            <a:r>
              <a:rPr lang="en-US" sz="2800" dirty="0"/>
              <a:t>That facilitate learning, teaching and development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52400" y="5569817"/>
            <a:ext cx="4165600" cy="83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912813">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912813">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912813">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9128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912813">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dirty="0">
                <a:latin typeface="+mn-lt"/>
              </a:rPr>
              <a:t>  Governance and Resource Management</a:t>
            </a:r>
          </a:p>
          <a:p>
            <a:pPr algn="ctr" eaLnBrk="1" hangingPunct="1">
              <a:spcBef>
                <a:spcPct val="0"/>
              </a:spcBef>
              <a:buClrTx/>
              <a:buSzTx/>
              <a:buFontTx/>
              <a:buNone/>
            </a:pPr>
            <a:r>
              <a:rPr lang="en-US" altLang="en-US" sz="1600" b="1" dirty="0">
                <a:latin typeface="+mn-lt"/>
              </a:rPr>
              <a:t> (</a:t>
            </a:r>
            <a:r>
              <a:rPr lang="en-US" altLang="en-US" sz="1600" b="1" i="1" dirty="0">
                <a:latin typeface="+mn-lt"/>
              </a:rPr>
              <a:t>Management Component)</a:t>
            </a:r>
          </a:p>
        </p:txBody>
      </p:sp>
      <p:sp>
        <p:nvSpPr>
          <p:cNvPr id="20484" name="Oval 3"/>
          <p:cNvSpPr>
            <a:spLocks noChangeArrowheads="1"/>
          </p:cNvSpPr>
          <p:nvPr/>
        </p:nvSpPr>
        <p:spPr bwMode="auto">
          <a:xfrm>
            <a:off x="1143000" y="2895600"/>
            <a:ext cx="1684338" cy="1371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solidFill>
                <a:schemeClr val="accent1"/>
              </a:solidFill>
            </a:endParaRPr>
          </a:p>
        </p:txBody>
      </p:sp>
      <p:sp>
        <p:nvSpPr>
          <p:cNvPr id="20485" name="Oval 4"/>
          <p:cNvSpPr>
            <a:spLocks noChangeArrowheads="1"/>
          </p:cNvSpPr>
          <p:nvPr/>
        </p:nvSpPr>
        <p:spPr bwMode="auto">
          <a:xfrm>
            <a:off x="2268538" y="2998788"/>
            <a:ext cx="1625600" cy="134461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solidFill>
                <a:schemeClr val="accent1"/>
              </a:solidFill>
            </a:endParaRPr>
          </a:p>
        </p:txBody>
      </p:sp>
      <p:sp>
        <p:nvSpPr>
          <p:cNvPr id="20486" name="Oval 5"/>
          <p:cNvSpPr>
            <a:spLocks noChangeArrowheads="1"/>
          </p:cNvSpPr>
          <p:nvPr/>
        </p:nvSpPr>
        <p:spPr bwMode="auto">
          <a:xfrm>
            <a:off x="1785938" y="3689350"/>
            <a:ext cx="1625600" cy="13398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0487" name="Line 6"/>
          <p:cNvSpPr>
            <a:spLocks noChangeShapeType="1"/>
          </p:cNvSpPr>
          <p:nvPr/>
        </p:nvSpPr>
        <p:spPr bwMode="auto">
          <a:xfrm flipH="1">
            <a:off x="3683000" y="2102642"/>
            <a:ext cx="1016000" cy="8925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20488" name="Freeform 7"/>
          <p:cNvSpPr>
            <a:spLocks/>
          </p:cNvSpPr>
          <p:nvPr/>
        </p:nvSpPr>
        <p:spPr bwMode="auto">
          <a:xfrm>
            <a:off x="1600200" y="2487612"/>
            <a:ext cx="228116" cy="407988"/>
          </a:xfrm>
          <a:custGeom>
            <a:avLst/>
            <a:gdLst>
              <a:gd name="T0" fmla="*/ 0 w 48"/>
              <a:gd name="T1" fmla="*/ 0 h 336"/>
              <a:gd name="T2" fmla="*/ 2147483646 w 48"/>
              <a:gd name="T3" fmla="*/ 2147483646 h 336"/>
              <a:gd name="T4" fmla="*/ 0 60000 65536"/>
              <a:gd name="T5" fmla="*/ 0 60000 65536"/>
              <a:gd name="T6" fmla="*/ 0 w 48"/>
              <a:gd name="T7" fmla="*/ 0 h 336"/>
              <a:gd name="T8" fmla="*/ 48 w 48"/>
              <a:gd name="T9" fmla="*/ 336 h 336"/>
            </a:gdLst>
            <a:ahLst/>
            <a:cxnLst>
              <a:cxn ang="T4">
                <a:pos x="T0" y="T1"/>
              </a:cxn>
              <a:cxn ang="T5">
                <a:pos x="T2" y="T3"/>
              </a:cxn>
            </a:cxnLst>
            <a:rect l="T6" t="T7" r="T8" b="T9"/>
            <a:pathLst>
              <a:path w="48" h="336">
                <a:moveTo>
                  <a:pt x="0" y="0"/>
                </a:moveTo>
                <a:lnTo>
                  <a:pt x="48" y="33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a:p>
        </p:txBody>
      </p:sp>
      <p:sp>
        <p:nvSpPr>
          <p:cNvPr id="20489" name="Line 8"/>
          <p:cNvSpPr>
            <a:spLocks noChangeShapeType="1"/>
          </p:cNvSpPr>
          <p:nvPr/>
        </p:nvSpPr>
        <p:spPr bwMode="auto">
          <a:xfrm flipH="1">
            <a:off x="3943986" y="3514766"/>
            <a:ext cx="628014" cy="37339"/>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20490" name="Line 9"/>
          <p:cNvSpPr>
            <a:spLocks noChangeShapeType="1"/>
          </p:cNvSpPr>
          <p:nvPr/>
        </p:nvSpPr>
        <p:spPr bwMode="auto">
          <a:xfrm>
            <a:off x="2589213" y="51054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20491" name="Text Box 10"/>
          <p:cNvSpPr txBox="1">
            <a:spLocks noChangeArrowheads="1"/>
          </p:cNvSpPr>
          <p:nvPr/>
        </p:nvSpPr>
        <p:spPr bwMode="auto">
          <a:xfrm>
            <a:off x="533400" y="457200"/>
            <a:ext cx="8305800" cy="8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lIns="91425" tIns="45713" rIns="91425" bIns="45713">
            <a:spAutoFit/>
          </a:bodyPr>
          <a:lstStyle>
            <a:lvl1pPr marL="341313" indent="-341313" defTabSz="912813">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912813">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912813">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9128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912813">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buClrTx/>
              <a:buSzTx/>
              <a:buFontTx/>
              <a:buNone/>
            </a:pPr>
            <a:r>
              <a:rPr lang="en-US" altLang="en-US" sz="2000" b="1" dirty="0"/>
              <a:t>The need is to expand to a three-component policy framework with the intent of developing a unified, comprehensive,</a:t>
            </a:r>
          </a:p>
          <a:p>
            <a:pPr algn="ctr" eaLnBrk="1" hangingPunct="1">
              <a:lnSpc>
                <a:spcPct val="80000"/>
              </a:lnSpc>
              <a:buClrTx/>
              <a:buSzTx/>
              <a:buFontTx/>
              <a:buNone/>
            </a:pPr>
            <a:r>
              <a:rPr lang="en-US" altLang="en-US" sz="2000" b="1" dirty="0"/>
              <a:t> &amp; equitable system of student and learning supports</a:t>
            </a:r>
          </a:p>
        </p:txBody>
      </p:sp>
      <p:sp>
        <p:nvSpPr>
          <p:cNvPr id="20492" name="Text Box 11"/>
          <p:cNvSpPr txBox="1">
            <a:spLocks noChangeArrowheads="1"/>
          </p:cNvSpPr>
          <p:nvPr/>
        </p:nvSpPr>
        <p:spPr bwMode="auto">
          <a:xfrm>
            <a:off x="4248150" y="1424671"/>
            <a:ext cx="4660900" cy="97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91425" tIns="45713" rIns="91425" bIns="45713">
            <a:spAutoFit/>
          </a:bodyPr>
          <a:lstStyle>
            <a:lvl1pPr marL="341313" indent="-341313" defTabSz="912813">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912813">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912813">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9128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912813">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indent="0" eaLnBrk="1" hangingPunct="1">
              <a:lnSpc>
                <a:spcPct val="80000"/>
              </a:lnSpc>
              <a:buClrTx/>
              <a:buSzTx/>
              <a:buFontTx/>
              <a:buNone/>
            </a:pPr>
            <a:r>
              <a:rPr lang="en-US" altLang="en-US" sz="1600" b="1" dirty="0">
                <a:solidFill>
                  <a:srgbClr val="FF0000"/>
                </a:solidFill>
                <a:latin typeface="+mn-lt"/>
              </a:rPr>
              <a:t>Addressing Barriers to Learning &amp; Teaching   </a:t>
            </a:r>
          </a:p>
          <a:p>
            <a:pPr marL="0" indent="0" eaLnBrk="1" hangingPunct="1">
              <a:lnSpc>
                <a:spcPct val="80000"/>
              </a:lnSpc>
              <a:buClrTx/>
              <a:buSzTx/>
              <a:buFontTx/>
              <a:buNone/>
            </a:pPr>
            <a:r>
              <a:rPr lang="en-US" altLang="en-US" sz="1600" b="1" dirty="0">
                <a:solidFill>
                  <a:srgbClr val="FF0000"/>
                </a:solidFill>
                <a:latin typeface="+mn-lt"/>
              </a:rPr>
              <a:t>(</a:t>
            </a:r>
            <a:r>
              <a:rPr lang="en-US" altLang="en-US" sz="1600" b="1" i="1" dirty="0">
                <a:solidFill>
                  <a:srgbClr val="FF0000"/>
                </a:solidFill>
                <a:latin typeface="+mn-lt"/>
              </a:rPr>
              <a:t>Learning Supports Component)</a:t>
            </a:r>
            <a:endParaRPr lang="en-US" altLang="en-US" sz="1600" b="1" dirty="0">
              <a:solidFill>
                <a:srgbClr val="FF0000"/>
              </a:solidFill>
              <a:latin typeface="+mn-lt"/>
            </a:endParaRPr>
          </a:p>
          <a:p>
            <a:pPr eaLnBrk="1" hangingPunct="1">
              <a:lnSpc>
                <a:spcPct val="80000"/>
              </a:lnSpc>
              <a:buClrTx/>
              <a:buSzTx/>
              <a:buFontTx/>
              <a:buNone/>
            </a:pPr>
            <a:r>
              <a:rPr lang="en-US" altLang="en-US" sz="1600" dirty="0">
                <a:solidFill>
                  <a:srgbClr val="FF0000"/>
                </a:solidFill>
                <a:latin typeface="+mn-lt"/>
              </a:rPr>
              <a:t>   	</a:t>
            </a:r>
          </a:p>
        </p:txBody>
      </p:sp>
      <p:sp>
        <p:nvSpPr>
          <p:cNvPr id="20493" name="Text Box 12"/>
          <p:cNvSpPr txBox="1">
            <a:spLocks noChangeArrowheads="1"/>
          </p:cNvSpPr>
          <p:nvPr/>
        </p:nvSpPr>
        <p:spPr bwMode="auto">
          <a:xfrm>
            <a:off x="30648" y="1932773"/>
            <a:ext cx="3645519" cy="53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lIns="91425" tIns="45713" rIns="91425" bIns="45713">
            <a:spAutoFit/>
          </a:bodyPr>
          <a:lstStyle>
            <a:lvl1pPr marL="341313" indent="-341313" defTabSz="912813">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912813">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912813">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9128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912813">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buClrTx/>
              <a:buSzTx/>
              <a:buFontTx/>
              <a:buNone/>
            </a:pPr>
            <a:r>
              <a:rPr lang="en-US" altLang="en-US" sz="1600" b="1" dirty="0">
                <a:latin typeface="+mn-lt"/>
              </a:rPr>
              <a:t>Direct Facilitation of Learning</a:t>
            </a:r>
          </a:p>
          <a:p>
            <a:pPr algn="ctr" eaLnBrk="1" hangingPunct="1">
              <a:lnSpc>
                <a:spcPct val="80000"/>
              </a:lnSpc>
              <a:buClrTx/>
              <a:buSzTx/>
              <a:buFontTx/>
              <a:buNone/>
            </a:pPr>
            <a:r>
              <a:rPr lang="en-US" altLang="en-US" sz="1600" b="1" dirty="0">
                <a:latin typeface="+mn-lt"/>
              </a:rPr>
              <a:t>     (</a:t>
            </a:r>
            <a:r>
              <a:rPr lang="en-US" altLang="en-US" sz="1600" b="1" i="1" dirty="0">
                <a:latin typeface="+mn-lt"/>
              </a:rPr>
              <a:t>Instructional Component)</a:t>
            </a:r>
          </a:p>
        </p:txBody>
      </p:sp>
      <p:sp>
        <p:nvSpPr>
          <p:cNvPr id="20494" name="Line 13"/>
          <p:cNvSpPr>
            <a:spLocks noChangeShapeType="1"/>
          </p:cNvSpPr>
          <p:nvPr/>
        </p:nvSpPr>
        <p:spPr bwMode="auto">
          <a:xfrm>
            <a:off x="4587488" y="3168805"/>
            <a:ext cx="8326" cy="32623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20495" name="Line 14"/>
          <p:cNvSpPr>
            <a:spLocks noChangeShapeType="1"/>
          </p:cNvSpPr>
          <p:nvPr/>
        </p:nvSpPr>
        <p:spPr bwMode="auto">
          <a:xfrm>
            <a:off x="4197350" y="5786438"/>
            <a:ext cx="101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20496" name="Line 15"/>
          <p:cNvSpPr>
            <a:spLocks noChangeShapeType="1"/>
          </p:cNvSpPr>
          <p:nvPr/>
        </p:nvSpPr>
        <p:spPr bwMode="auto">
          <a:xfrm>
            <a:off x="4114800" y="2590800"/>
            <a:ext cx="101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20497" name="Text Box 16"/>
          <p:cNvSpPr txBox="1">
            <a:spLocks noChangeArrowheads="1"/>
          </p:cNvSpPr>
          <p:nvPr/>
        </p:nvSpPr>
        <p:spPr bwMode="auto">
          <a:xfrm>
            <a:off x="4724400" y="2057400"/>
            <a:ext cx="4064000" cy="43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64284" tIns="32142" rIns="64284" bIns="32142">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latin typeface="+mn-lt"/>
              </a:rPr>
              <a:t>							</a:t>
            </a:r>
          </a:p>
          <a:p>
            <a:pPr eaLnBrk="1" hangingPunct="1">
              <a:spcBef>
                <a:spcPct val="0"/>
              </a:spcBef>
              <a:buClrTx/>
              <a:buSzTx/>
              <a:buFontTx/>
              <a:buNone/>
            </a:pPr>
            <a:r>
              <a:rPr lang="en-US" altLang="en-US" sz="1400" i="1" dirty="0">
                <a:latin typeface="+mn-lt"/>
              </a:rPr>
              <a:t>Examples of initiatives, programs and services at schools that belong under this umbrella: </a:t>
            </a:r>
          </a:p>
          <a:p>
            <a:pPr eaLnBrk="1" hangingPunct="1">
              <a:spcBef>
                <a:spcPct val="0"/>
              </a:spcBef>
              <a:buClrTx/>
              <a:buSzTx/>
              <a:buFontTx/>
              <a:buNone/>
            </a:pPr>
            <a:r>
              <a:rPr lang="en-US" altLang="en-US" sz="1400" i="1" dirty="0">
                <a:latin typeface="+mn-lt"/>
              </a:rPr>
              <a:t>          </a:t>
            </a:r>
          </a:p>
          <a:p>
            <a:pPr marL="285750" indent="-285750" eaLnBrk="1" hangingPunct="1">
              <a:spcBef>
                <a:spcPct val="0"/>
              </a:spcBef>
              <a:buClrTx/>
              <a:buSzTx/>
              <a:buFont typeface="Wingdings" panose="05000000000000000000" pitchFamily="2" charset="2"/>
              <a:buChar char="Ø"/>
            </a:pPr>
            <a:r>
              <a:rPr lang="en-US" altLang="en-US" sz="1400" dirty="0">
                <a:latin typeface="+mn-lt"/>
              </a:rPr>
              <a:t>positive behavioral supports </a:t>
            </a:r>
          </a:p>
          <a:p>
            <a:pPr marL="285750" indent="-285750">
              <a:spcBef>
                <a:spcPct val="0"/>
              </a:spcBef>
              <a:buClrTx/>
              <a:buSzTx/>
              <a:buFont typeface="Wingdings" panose="05000000000000000000" pitchFamily="2" charset="2"/>
              <a:buChar char="Ø"/>
            </a:pPr>
            <a:endParaRPr lang="en-US" altLang="en-US" sz="1400" dirty="0">
              <a:latin typeface="+mn-lt"/>
            </a:endParaRPr>
          </a:p>
          <a:p>
            <a:pPr marL="285750" indent="-285750">
              <a:spcBef>
                <a:spcPct val="0"/>
              </a:spcBef>
              <a:buClrTx/>
              <a:buSzTx/>
              <a:buFont typeface="Wingdings" panose="05000000000000000000" pitchFamily="2" charset="2"/>
              <a:buChar char="Ø"/>
            </a:pPr>
            <a:r>
              <a:rPr lang="en-US" altLang="en-US" sz="1400" dirty="0">
                <a:latin typeface="+mn-lt"/>
              </a:rPr>
              <a:t>programs for safe and drug free schools </a:t>
            </a:r>
          </a:p>
          <a:p>
            <a:pPr marL="285750" indent="-285750">
              <a:spcBef>
                <a:spcPct val="0"/>
              </a:spcBef>
              <a:buClrTx/>
              <a:buSzTx/>
              <a:buFont typeface="Wingdings" panose="05000000000000000000" pitchFamily="2" charset="2"/>
              <a:buChar char="Ø"/>
            </a:pPr>
            <a:endParaRPr lang="en-US" altLang="en-US" sz="1400" dirty="0">
              <a:latin typeface="+mn-lt"/>
            </a:endParaRPr>
          </a:p>
          <a:p>
            <a:pPr marL="285750" indent="-285750">
              <a:spcBef>
                <a:spcPct val="0"/>
              </a:spcBef>
              <a:buClrTx/>
              <a:buSzTx/>
              <a:buFont typeface="Wingdings" panose="05000000000000000000" pitchFamily="2" charset="2"/>
              <a:buChar char="Ø"/>
            </a:pPr>
            <a:r>
              <a:rPr lang="en-US" altLang="en-US" sz="1400" dirty="0">
                <a:latin typeface="+mn-lt"/>
              </a:rPr>
              <a:t>bi-lingual, cultural, and other diversity programs</a:t>
            </a:r>
          </a:p>
          <a:p>
            <a:pPr marL="285750" indent="-285750">
              <a:spcBef>
                <a:spcPct val="0"/>
              </a:spcBef>
              <a:buClrTx/>
              <a:buSzTx/>
              <a:buFont typeface="Wingdings" panose="05000000000000000000" pitchFamily="2" charset="2"/>
              <a:buChar char="Ø"/>
            </a:pPr>
            <a:endParaRPr lang="en-US" altLang="en-US" sz="1400" dirty="0">
              <a:latin typeface="+mn-lt"/>
            </a:endParaRPr>
          </a:p>
          <a:p>
            <a:pPr marL="285750" indent="-285750">
              <a:spcBef>
                <a:spcPct val="0"/>
              </a:spcBef>
              <a:buClrTx/>
              <a:buSzTx/>
              <a:buFont typeface="Wingdings" panose="05000000000000000000" pitchFamily="2" charset="2"/>
              <a:buChar char="Ø"/>
            </a:pPr>
            <a:r>
              <a:rPr lang="en-US" altLang="en-US" sz="1400" dirty="0">
                <a:latin typeface="+mn-lt"/>
              </a:rPr>
              <a:t>compensatory education programs</a:t>
            </a:r>
          </a:p>
          <a:p>
            <a:pPr marL="285750" indent="-285750">
              <a:spcBef>
                <a:spcPct val="0"/>
              </a:spcBef>
              <a:buClrTx/>
              <a:buSzTx/>
              <a:buFont typeface="Wingdings" panose="05000000000000000000" pitchFamily="2" charset="2"/>
              <a:buChar char="Ø"/>
            </a:pPr>
            <a:endParaRPr lang="en-US" altLang="en-US" sz="1400" dirty="0">
              <a:latin typeface="+mn-lt"/>
            </a:endParaRPr>
          </a:p>
          <a:p>
            <a:pPr marL="285750" indent="-285750">
              <a:spcBef>
                <a:spcPct val="0"/>
              </a:spcBef>
              <a:buClrTx/>
              <a:buSzTx/>
              <a:buFont typeface="Wingdings" panose="05000000000000000000" pitchFamily="2" charset="2"/>
              <a:buChar char="Ø"/>
            </a:pPr>
            <a:r>
              <a:rPr lang="en-US" altLang="en-US" sz="1400" dirty="0">
                <a:latin typeface="+mn-lt"/>
              </a:rPr>
              <a:t>family engagement programs</a:t>
            </a:r>
          </a:p>
          <a:p>
            <a:pPr marL="285750" indent="-285750">
              <a:spcBef>
                <a:spcPct val="0"/>
              </a:spcBef>
              <a:buClrTx/>
              <a:buSzTx/>
              <a:buFont typeface="Wingdings" panose="05000000000000000000" pitchFamily="2" charset="2"/>
              <a:buChar char="Ø"/>
            </a:pPr>
            <a:endParaRPr lang="en-US" altLang="en-US" sz="1400" dirty="0">
              <a:latin typeface="+mn-lt"/>
            </a:endParaRPr>
          </a:p>
          <a:p>
            <a:pPr marL="285750" indent="-285750">
              <a:spcBef>
                <a:spcPct val="0"/>
              </a:spcBef>
              <a:buClrTx/>
              <a:buSzTx/>
              <a:buFont typeface="Wingdings" panose="05000000000000000000" pitchFamily="2" charset="2"/>
              <a:buChar char="Ø"/>
            </a:pPr>
            <a:r>
              <a:rPr lang="en-US" altLang="en-US" sz="1400" dirty="0">
                <a:latin typeface="+mn-lt"/>
              </a:rPr>
              <a:t>special education programs</a:t>
            </a:r>
          </a:p>
          <a:p>
            <a:pPr marL="285750" indent="-285750">
              <a:spcBef>
                <a:spcPct val="0"/>
              </a:spcBef>
              <a:buClrTx/>
              <a:buSzTx/>
              <a:buFont typeface="Wingdings" panose="05000000000000000000" pitchFamily="2" charset="2"/>
              <a:buChar char="Ø"/>
            </a:pPr>
            <a:endParaRPr lang="en-US" altLang="en-US" sz="1400" dirty="0">
              <a:latin typeface="+mn-lt"/>
            </a:endParaRPr>
          </a:p>
          <a:p>
            <a:pPr marL="285750" indent="-285750">
              <a:spcBef>
                <a:spcPct val="0"/>
              </a:spcBef>
              <a:buClrTx/>
              <a:buSzTx/>
              <a:buFont typeface="Wingdings" panose="05000000000000000000" pitchFamily="2" charset="2"/>
              <a:buChar char="Ø"/>
            </a:pPr>
            <a:r>
              <a:rPr lang="en-US" altLang="en-US" sz="1400" dirty="0">
                <a:latin typeface="+mn-lt"/>
              </a:rPr>
              <a:t>mandates stemming from federal and state requirements</a:t>
            </a:r>
          </a:p>
        </p:txBody>
      </p:sp>
      <p:cxnSp>
        <p:nvCxnSpPr>
          <p:cNvPr id="20" name="Straight Connector 19"/>
          <p:cNvCxnSpPr/>
          <p:nvPr/>
        </p:nvCxnSpPr>
        <p:spPr>
          <a:xfrm flipV="1">
            <a:off x="4572000" y="3168805"/>
            <a:ext cx="152400"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rot="5400000" flipH="1" flipV="1">
            <a:off x="4662894" y="6344444"/>
            <a:ext cx="14288" cy="127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457200" y="379413"/>
            <a:ext cx="8229600" cy="58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700"/>
              </a:lnSpc>
              <a:spcBef>
                <a:spcPct val="0"/>
              </a:spcBef>
              <a:buClrTx/>
              <a:buSzTx/>
              <a:buFontTx/>
              <a:buNone/>
            </a:pPr>
            <a:r>
              <a:rPr lang="en-US" altLang="en-US" sz="2400" b="1" dirty="0">
                <a:solidFill>
                  <a:schemeClr val="accent2"/>
                </a:solidFill>
                <a:sym typeface="Gill Sans" charset="0"/>
              </a:rPr>
              <a:t>       </a:t>
            </a:r>
          </a:p>
          <a:p>
            <a:pPr algn="ctr" eaLnBrk="1" hangingPunct="1">
              <a:spcBef>
                <a:spcPct val="0"/>
              </a:spcBef>
              <a:buClrTx/>
              <a:buSzTx/>
              <a:buFontTx/>
              <a:buNone/>
            </a:pPr>
            <a:r>
              <a:rPr lang="en-US" altLang="en-US" sz="1800" b="1" dirty="0">
                <a:latin typeface="+mn-lt"/>
                <a:sym typeface="Gill Sans" charset="0"/>
              </a:rPr>
              <a:t>A Unifying Concept for Working with Schools</a:t>
            </a:r>
          </a:p>
        </p:txBody>
      </p:sp>
      <p:sp>
        <p:nvSpPr>
          <p:cNvPr id="23556" name="Text Box 3"/>
          <p:cNvSpPr txBox="1">
            <a:spLocks noChangeArrowheads="1"/>
          </p:cNvSpPr>
          <p:nvPr/>
        </p:nvSpPr>
        <p:spPr bwMode="auto">
          <a:xfrm>
            <a:off x="348679" y="1600200"/>
            <a:ext cx="17267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i="1" dirty="0">
                <a:solidFill>
                  <a:srgbClr val="FF0000"/>
                </a:solidFill>
                <a:latin typeface="Gill Sans" charset="0"/>
                <a:sym typeface="Gill Sans" charset="0"/>
              </a:rPr>
              <a:t>Range of Learners</a:t>
            </a:r>
          </a:p>
        </p:txBody>
      </p:sp>
      <p:sp>
        <p:nvSpPr>
          <p:cNvPr id="23558" name="Text Box 5"/>
          <p:cNvSpPr txBox="1">
            <a:spLocks noChangeArrowheads="1"/>
          </p:cNvSpPr>
          <p:nvPr/>
        </p:nvSpPr>
        <p:spPr bwMode="auto">
          <a:xfrm>
            <a:off x="2362200" y="3352800"/>
            <a:ext cx="1600200" cy="1327150"/>
          </a:xfrm>
          <a:prstGeom prst="rect">
            <a:avLst/>
          </a:prstGeom>
          <a:noFill/>
          <a:ln w="127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i="1" dirty="0">
                <a:solidFill>
                  <a:srgbClr val="FF0000"/>
                </a:solidFill>
                <a:latin typeface="Gill Sans" charset="0"/>
                <a:sym typeface="Gill Sans" charset="0"/>
              </a:rPr>
              <a:t>Barriers</a:t>
            </a:r>
          </a:p>
          <a:p>
            <a:pPr algn="ctr" eaLnBrk="1" hangingPunct="1">
              <a:spcBef>
                <a:spcPct val="0"/>
              </a:spcBef>
              <a:buClrTx/>
              <a:buSzTx/>
              <a:buFontTx/>
              <a:buNone/>
            </a:pPr>
            <a:r>
              <a:rPr lang="en-US" altLang="en-US" sz="1600" b="1" dirty="0">
                <a:solidFill>
                  <a:srgbClr val="FF0000"/>
                </a:solidFill>
                <a:latin typeface="Gill Sans" charset="0"/>
                <a:sym typeface="Gill Sans" charset="0"/>
              </a:rPr>
              <a:t>To</a:t>
            </a:r>
          </a:p>
          <a:p>
            <a:pPr algn="ctr" eaLnBrk="1" hangingPunct="1">
              <a:spcBef>
                <a:spcPct val="0"/>
              </a:spcBef>
              <a:buClrTx/>
              <a:buSzTx/>
              <a:buFontTx/>
              <a:buNone/>
            </a:pPr>
            <a:r>
              <a:rPr lang="en-US" altLang="en-US" sz="1600" b="1" dirty="0">
                <a:solidFill>
                  <a:srgbClr val="FF0000"/>
                </a:solidFill>
                <a:latin typeface="Gill Sans" charset="0"/>
                <a:sym typeface="Gill Sans" charset="0"/>
              </a:rPr>
              <a:t>Learning,</a:t>
            </a:r>
          </a:p>
          <a:p>
            <a:pPr algn="ctr" eaLnBrk="1" hangingPunct="1">
              <a:spcBef>
                <a:spcPct val="0"/>
              </a:spcBef>
              <a:buClrTx/>
              <a:buSzTx/>
              <a:buFontTx/>
              <a:buNone/>
            </a:pPr>
            <a:r>
              <a:rPr lang="en-US" altLang="en-US" sz="1600" b="1" dirty="0">
                <a:solidFill>
                  <a:srgbClr val="FF0000"/>
                </a:solidFill>
                <a:latin typeface="Gill Sans" charset="0"/>
                <a:sym typeface="Gill Sans" charset="0"/>
              </a:rPr>
              <a:t>Development, </a:t>
            </a:r>
          </a:p>
          <a:p>
            <a:pPr algn="ctr" eaLnBrk="1" hangingPunct="1">
              <a:spcBef>
                <a:spcPct val="0"/>
              </a:spcBef>
              <a:buClrTx/>
              <a:buSzTx/>
              <a:buFontTx/>
              <a:buNone/>
            </a:pPr>
            <a:r>
              <a:rPr lang="en-US" altLang="en-US" sz="1600" b="1" dirty="0">
                <a:solidFill>
                  <a:srgbClr val="FF0000"/>
                </a:solidFill>
                <a:latin typeface="Gill Sans" charset="0"/>
                <a:sym typeface="Gill Sans" charset="0"/>
              </a:rPr>
              <a:t>Teaching</a:t>
            </a:r>
          </a:p>
        </p:txBody>
      </p:sp>
      <p:sp>
        <p:nvSpPr>
          <p:cNvPr id="23559" name="Text Box 6"/>
          <p:cNvSpPr txBox="1">
            <a:spLocks noChangeArrowheads="1"/>
          </p:cNvSpPr>
          <p:nvPr/>
        </p:nvSpPr>
        <p:spPr bwMode="auto">
          <a:xfrm>
            <a:off x="6172200" y="1981200"/>
            <a:ext cx="1433513" cy="2060575"/>
          </a:xfrm>
          <a:prstGeom prst="rect">
            <a:avLst/>
          </a:prstGeom>
          <a:noFill/>
          <a:ln w="127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i="1">
                <a:solidFill>
                  <a:schemeClr val="tx2"/>
                </a:solidFill>
                <a:latin typeface="Gill Sans" charset="0"/>
                <a:sym typeface="Gill Sans" charset="0"/>
              </a:rPr>
              <a:t>Instructional</a:t>
            </a:r>
          </a:p>
          <a:p>
            <a:pPr algn="ctr" eaLnBrk="1" hangingPunct="1">
              <a:spcBef>
                <a:spcPct val="0"/>
              </a:spcBef>
              <a:buClrTx/>
              <a:buSzTx/>
              <a:buFontTx/>
              <a:buNone/>
            </a:pPr>
            <a:r>
              <a:rPr lang="en-US" altLang="en-US" sz="1600" b="1" i="1">
                <a:solidFill>
                  <a:schemeClr val="tx2"/>
                </a:solidFill>
                <a:latin typeface="Gill Sans" charset="0"/>
                <a:sym typeface="Gill Sans" charset="0"/>
              </a:rPr>
              <a:t>Component</a:t>
            </a:r>
          </a:p>
          <a:p>
            <a:pPr algn="ctr" eaLnBrk="1" hangingPunct="1">
              <a:spcBef>
                <a:spcPct val="0"/>
              </a:spcBef>
              <a:buClrTx/>
              <a:buSzTx/>
              <a:buFontTx/>
              <a:buNone/>
            </a:pPr>
            <a:endParaRPr lang="en-US" altLang="en-US" sz="1600" b="1">
              <a:solidFill>
                <a:schemeClr val="tx2"/>
              </a:solidFill>
              <a:latin typeface="Gill Sans" charset="0"/>
              <a:sym typeface="Gill Sans" charset="0"/>
            </a:endParaRPr>
          </a:p>
          <a:p>
            <a:pPr algn="ctr" eaLnBrk="1" hangingPunct="1">
              <a:spcBef>
                <a:spcPct val="0"/>
              </a:spcBef>
              <a:buClrTx/>
              <a:buSzTx/>
              <a:buFontTx/>
              <a:buNone/>
            </a:pPr>
            <a:r>
              <a:rPr lang="en-US" altLang="en-US" sz="1600" b="1">
                <a:solidFill>
                  <a:schemeClr val="tx2"/>
                </a:solidFill>
                <a:latin typeface="Gill Sans" charset="0"/>
                <a:sym typeface="Gill Sans" charset="0"/>
              </a:rPr>
              <a:t>Classroom</a:t>
            </a:r>
          </a:p>
          <a:p>
            <a:pPr algn="ctr" eaLnBrk="1" hangingPunct="1">
              <a:spcBef>
                <a:spcPct val="0"/>
              </a:spcBef>
              <a:buClrTx/>
              <a:buSzTx/>
              <a:buFontTx/>
              <a:buNone/>
            </a:pPr>
            <a:r>
              <a:rPr lang="en-US" altLang="en-US" sz="1600" b="1">
                <a:solidFill>
                  <a:schemeClr val="tx2"/>
                </a:solidFill>
                <a:latin typeface="Gill Sans" charset="0"/>
                <a:sym typeface="Gill Sans" charset="0"/>
              </a:rPr>
              <a:t>Teaching</a:t>
            </a:r>
          </a:p>
          <a:p>
            <a:pPr algn="ctr" eaLnBrk="1" hangingPunct="1">
              <a:spcBef>
                <a:spcPct val="0"/>
              </a:spcBef>
              <a:buClrTx/>
              <a:buSzTx/>
              <a:buFontTx/>
              <a:buNone/>
            </a:pPr>
            <a:r>
              <a:rPr lang="en-US" altLang="en-US" sz="1600" b="1">
                <a:solidFill>
                  <a:schemeClr val="tx2"/>
                </a:solidFill>
                <a:latin typeface="Gill Sans" charset="0"/>
                <a:sym typeface="Gill Sans" charset="0"/>
              </a:rPr>
              <a:t>+</a:t>
            </a:r>
          </a:p>
          <a:p>
            <a:pPr algn="ctr" eaLnBrk="1" hangingPunct="1">
              <a:spcBef>
                <a:spcPct val="0"/>
              </a:spcBef>
              <a:buClrTx/>
              <a:buSzTx/>
              <a:buFontTx/>
              <a:buNone/>
            </a:pPr>
            <a:r>
              <a:rPr lang="en-US" altLang="en-US" sz="1600" b="1">
                <a:solidFill>
                  <a:schemeClr val="tx2"/>
                </a:solidFill>
                <a:latin typeface="Gill Sans" charset="0"/>
                <a:sym typeface="Gill Sans" charset="0"/>
              </a:rPr>
              <a:t>Enrichment</a:t>
            </a:r>
          </a:p>
          <a:p>
            <a:pPr algn="ctr" eaLnBrk="1" hangingPunct="1">
              <a:spcBef>
                <a:spcPct val="0"/>
              </a:spcBef>
              <a:buClrTx/>
              <a:buSzTx/>
              <a:buFontTx/>
              <a:buNone/>
            </a:pPr>
            <a:r>
              <a:rPr lang="en-US" altLang="en-US" sz="1600" b="1">
                <a:solidFill>
                  <a:schemeClr val="tx2"/>
                </a:solidFill>
                <a:latin typeface="Gill Sans" charset="0"/>
                <a:sym typeface="Gill Sans" charset="0"/>
              </a:rPr>
              <a:t>Activity</a:t>
            </a:r>
          </a:p>
        </p:txBody>
      </p:sp>
      <p:sp>
        <p:nvSpPr>
          <p:cNvPr id="23560" name="Text Box 7"/>
          <p:cNvSpPr txBox="1">
            <a:spLocks noChangeArrowheads="1"/>
          </p:cNvSpPr>
          <p:nvPr/>
        </p:nvSpPr>
        <p:spPr bwMode="auto">
          <a:xfrm>
            <a:off x="7510462" y="2622550"/>
            <a:ext cx="16637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dirty="0">
                <a:solidFill>
                  <a:schemeClr val="tx2"/>
                </a:solidFill>
                <a:latin typeface="Gill Sans" charset="0"/>
                <a:sym typeface="Gill Sans" charset="0"/>
              </a:rPr>
              <a:t>Desired</a:t>
            </a:r>
          </a:p>
          <a:p>
            <a:pPr algn="ctr" eaLnBrk="1" hangingPunct="1">
              <a:spcBef>
                <a:spcPct val="0"/>
              </a:spcBef>
              <a:buClrTx/>
              <a:buSzTx/>
              <a:buFontTx/>
              <a:buNone/>
            </a:pPr>
            <a:r>
              <a:rPr lang="en-US" altLang="en-US" sz="1600" b="1" dirty="0">
                <a:solidFill>
                  <a:schemeClr val="tx2"/>
                </a:solidFill>
                <a:latin typeface="Gill Sans" charset="0"/>
                <a:sym typeface="Gill Sans" charset="0"/>
              </a:rPr>
              <a:t>Outcomes</a:t>
            </a:r>
          </a:p>
          <a:p>
            <a:pPr algn="ctr" eaLnBrk="1" hangingPunct="1">
              <a:spcBef>
                <a:spcPct val="0"/>
              </a:spcBef>
              <a:buClrTx/>
              <a:buSzTx/>
              <a:buFontTx/>
              <a:buNone/>
            </a:pPr>
            <a:endParaRPr lang="en-US" altLang="en-US" sz="1600" b="1" dirty="0">
              <a:solidFill>
                <a:schemeClr val="tx2"/>
              </a:solidFill>
              <a:latin typeface="Gill Sans" charset="0"/>
              <a:sym typeface="Gill Sans" charset="0"/>
            </a:endParaRPr>
          </a:p>
          <a:p>
            <a:pPr algn="ctr" eaLnBrk="1" hangingPunct="1">
              <a:spcBef>
                <a:spcPct val="0"/>
              </a:spcBef>
              <a:buClrTx/>
              <a:buSzTx/>
              <a:buFontTx/>
              <a:buNone/>
            </a:pPr>
            <a:r>
              <a:rPr lang="en-US" altLang="en-US" sz="1400" b="1" dirty="0">
                <a:solidFill>
                  <a:schemeClr val="tx2"/>
                </a:solidFill>
                <a:latin typeface="Gill Sans" charset="0"/>
                <a:sym typeface="Gill Sans" charset="0"/>
              </a:rPr>
              <a:t>  </a:t>
            </a:r>
            <a:r>
              <a:rPr lang="en-US" altLang="en-US" sz="1200" b="1" dirty="0">
                <a:solidFill>
                  <a:schemeClr val="tx2"/>
                </a:solidFill>
                <a:latin typeface="Gill Sans" charset="0"/>
                <a:sym typeface="Gill Sans" charset="0"/>
              </a:rPr>
              <a:t>(High Expectations</a:t>
            </a:r>
          </a:p>
          <a:p>
            <a:pPr algn="ctr" eaLnBrk="1" hangingPunct="1">
              <a:spcBef>
                <a:spcPct val="0"/>
              </a:spcBef>
              <a:buClrTx/>
              <a:buSzTx/>
              <a:buFontTx/>
              <a:buNone/>
            </a:pPr>
            <a:r>
              <a:rPr lang="en-US" altLang="en-US" sz="1200" b="1" dirty="0">
                <a:solidFill>
                  <a:schemeClr val="tx2"/>
                </a:solidFill>
                <a:latin typeface="Gill Sans" charset="0"/>
                <a:sym typeface="Gill Sans" charset="0"/>
              </a:rPr>
              <a:t>&amp; Accountability)</a:t>
            </a:r>
          </a:p>
        </p:txBody>
      </p:sp>
      <p:sp>
        <p:nvSpPr>
          <p:cNvPr id="23561" name="Text Box 8"/>
          <p:cNvSpPr txBox="1">
            <a:spLocks noChangeArrowheads="1"/>
          </p:cNvSpPr>
          <p:nvPr/>
        </p:nvSpPr>
        <p:spPr bwMode="auto">
          <a:xfrm>
            <a:off x="6283325" y="4116388"/>
            <a:ext cx="1412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b="1" dirty="0">
                <a:solidFill>
                  <a:schemeClr val="tx2"/>
                </a:solidFill>
                <a:latin typeface="Gill Sans" charset="0"/>
                <a:sym typeface="Gill Sans" charset="0"/>
              </a:rPr>
              <a:t>(High Standards)</a:t>
            </a:r>
          </a:p>
        </p:txBody>
      </p:sp>
      <p:sp>
        <p:nvSpPr>
          <p:cNvPr id="23562" name="Line 9"/>
          <p:cNvSpPr>
            <a:spLocks noChangeShapeType="1"/>
          </p:cNvSpPr>
          <p:nvPr/>
        </p:nvSpPr>
        <p:spPr bwMode="auto">
          <a:xfrm>
            <a:off x="2133600" y="2590800"/>
            <a:ext cx="3886200" cy="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3" name="Line 10"/>
          <p:cNvSpPr>
            <a:spLocks noChangeShapeType="1"/>
          </p:cNvSpPr>
          <p:nvPr/>
        </p:nvSpPr>
        <p:spPr bwMode="auto">
          <a:xfrm>
            <a:off x="7620000" y="2895600"/>
            <a:ext cx="304800" cy="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Line 11"/>
          <p:cNvSpPr>
            <a:spLocks noChangeShapeType="1"/>
          </p:cNvSpPr>
          <p:nvPr/>
        </p:nvSpPr>
        <p:spPr bwMode="auto">
          <a:xfrm flipH="1">
            <a:off x="1828800" y="2209800"/>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2"/>
          <p:cNvSpPr>
            <a:spLocks noChangeShapeType="1"/>
          </p:cNvSpPr>
          <p:nvPr/>
        </p:nvSpPr>
        <p:spPr bwMode="auto">
          <a:xfrm flipH="1" flipV="1">
            <a:off x="2057400" y="2209800"/>
            <a:ext cx="0" cy="3429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3"/>
          <p:cNvSpPr>
            <a:spLocks noChangeShapeType="1"/>
          </p:cNvSpPr>
          <p:nvPr/>
        </p:nvSpPr>
        <p:spPr bwMode="auto">
          <a:xfrm flipH="1" flipV="1">
            <a:off x="1828800" y="5638800"/>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14"/>
          <p:cNvSpPr>
            <a:spLocks noChangeShapeType="1"/>
          </p:cNvSpPr>
          <p:nvPr/>
        </p:nvSpPr>
        <p:spPr bwMode="auto">
          <a:xfrm>
            <a:off x="2057400" y="3886200"/>
            <a:ext cx="2286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8" name="Text Box 15"/>
          <p:cNvSpPr txBox="1">
            <a:spLocks noChangeArrowheads="1"/>
          </p:cNvSpPr>
          <p:nvPr/>
        </p:nvSpPr>
        <p:spPr bwMode="auto">
          <a:xfrm>
            <a:off x="156891" y="1973766"/>
            <a:ext cx="2687638"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tabLst>
                <a:tab pos="457200"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457200"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457200"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457200"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dirty="0">
                <a:solidFill>
                  <a:schemeClr val="tx2"/>
                </a:solidFill>
                <a:latin typeface="Gill Sans" charset="0"/>
                <a:sym typeface="Gill Sans" charset="0"/>
              </a:rPr>
              <a:t>      Motivationally </a:t>
            </a:r>
          </a:p>
          <a:p>
            <a:pPr eaLnBrk="1" hangingPunct="1">
              <a:spcBef>
                <a:spcPct val="0"/>
              </a:spcBef>
              <a:buClrTx/>
              <a:buSzTx/>
              <a:buFontTx/>
              <a:buNone/>
            </a:pPr>
            <a:r>
              <a:rPr lang="en-US" altLang="en-US" sz="1400" b="1" dirty="0">
                <a:solidFill>
                  <a:schemeClr val="tx2"/>
                </a:solidFill>
                <a:latin typeface="Gill Sans" charset="0"/>
                <a:sym typeface="Gill Sans" charset="0"/>
              </a:rPr>
              <a:t>      ready and able</a:t>
            </a:r>
          </a:p>
          <a:p>
            <a:pPr eaLnBrk="1" hangingPunct="1">
              <a:spcBef>
                <a:spcPct val="0"/>
              </a:spcBef>
              <a:buClrTx/>
              <a:buSzTx/>
              <a:buFontTx/>
              <a:buNone/>
            </a:pPr>
            <a:endParaRPr lang="en-US" altLang="en-US" sz="1400" b="1" dirty="0">
              <a:solidFill>
                <a:schemeClr val="tx2"/>
              </a:solidFill>
              <a:latin typeface="Gill Sans" charset="0"/>
              <a:sym typeface="Gill Sans" charset="0"/>
            </a:endParaRPr>
          </a:p>
          <a:p>
            <a:pPr eaLnBrk="1" hangingPunct="1">
              <a:spcBef>
                <a:spcPct val="0"/>
              </a:spcBef>
              <a:buClrTx/>
              <a:buSzTx/>
              <a:buFontTx/>
              <a:buNone/>
            </a:pPr>
            <a:endParaRPr lang="en-US" altLang="en-US" sz="1400" b="1" dirty="0">
              <a:solidFill>
                <a:schemeClr val="tx2"/>
              </a:solidFill>
              <a:latin typeface="Gill Sans" charset="0"/>
              <a:sym typeface="Gill Sans" charset="0"/>
            </a:endParaRPr>
          </a:p>
          <a:p>
            <a:pPr eaLnBrk="1" hangingPunct="1">
              <a:spcBef>
                <a:spcPct val="0"/>
              </a:spcBef>
              <a:buClrTx/>
              <a:buSzTx/>
              <a:buFontTx/>
              <a:buNone/>
            </a:pPr>
            <a:r>
              <a:rPr lang="en-US" altLang="en-US" sz="1400" b="1" dirty="0">
                <a:solidFill>
                  <a:schemeClr val="tx2"/>
                </a:solidFill>
                <a:latin typeface="Gill Sans" charset="0"/>
                <a:sym typeface="Gill Sans" charset="0"/>
              </a:rPr>
              <a:t>      Not very</a:t>
            </a:r>
          </a:p>
          <a:p>
            <a:pPr eaLnBrk="1" hangingPunct="1">
              <a:spcBef>
                <a:spcPct val="0"/>
              </a:spcBef>
              <a:buClrTx/>
              <a:buSzTx/>
              <a:buFontTx/>
              <a:buNone/>
            </a:pPr>
            <a:r>
              <a:rPr lang="en-US" altLang="en-US" sz="1400" b="1" dirty="0">
                <a:solidFill>
                  <a:schemeClr val="tx2"/>
                </a:solidFill>
                <a:latin typeface="Gill Sans" charset="0"/>
                <a:sym typeface="Gill Sans" charset="0"/>
              </a:rPr>
              <a:t>      motivated/</a:t>
            </a:r>
          </a:p>
          <a:p>
            <a:pPr eaLnBrk="1" hangingPunct="1">
              <a:spcBef>
                <a:spcPct val="0"/>
              </a:spcBef>
              <a:buClrTx/>
              <a:buSzTx/>
              <a:buFontTx/>
              <a:buNone/>
            </a:pPr>
            <a:r>
              <a:rPr lang="en-US" altLang="en-US" sz="1400" b="1" dirty="0">
                <a:solidFill>
                  <a:schemeClr val="tx2"/>
                </a:solidFill>
                <a:latin typeface="Gill Sans" charset="0"/>
                <a:sym typeface="Gill Sans" charset="0"/>
              </a:rPr>
              <a:t>      lacking</a:t>
            </a:r>
          </a:p>
          <a:p>
            <a:pPr eaLnBrk="1" hangingPunct="1">
              <a:spcBef>
                <a:spcPct val="0"/>
              </a:spcBef>
              <a:buClrTx/>
              <a:buSzTx/>
              <a:buFontTx/>
              <a:buNone/>
            </a:pPr>
            <a:r>
              <a:rPr lang="en-US" altLang="en-US" sz="1400" b="1" dirty="0">
                <a:solidFill>
                  <a:schemeClr val="tx2"/>
                </a:solidFill>
                <a:latin typeface="Gill Sans" charset="0"/>
                <a:sym typeface="Gill Sans" charset="0"/>
              </a:rPr>
              <a:t>      prerequisite</a:t>
            </a:r>
          </a:p>
          <a:p>
            <a:pPr eaLnBrk="1" hangingPunct="1">
              <a:spcBef>
                <a:spcPct val="0"/>
              </a:spcBef>
              <a:buClrTx/>
              <a:buSzTx/>
              <a:buFontTx/>
              <a:buNone/>
            </a:pPr>
            <a:r>
              <a:rPr lang="en-US" altLang="en-US" sz="1400" b="1" dirty="0">
                <a:solidFill>
                  <a:schemeClr val="tx2"/>
                </a:solidFill>
                <a:latin typeface="Gill Sans" charset="0"/>
                <a:sym typeface="Gill Sans" charset="0"/>
              </a:rPr>
              <a:t>      skills/</a:t>
            </a:r>
          </a:p>
          <a:p>
            <a:pPr eaLnBrk="1" hangingPunct="1">
              <a:spcBef>
                <a:spcPct val="0"/>
              </a:spcBef>
              <a:buClrTx/>
              <a:buSzTx/>
              <a:buFontTx/>
              <a:buNone/>
            </a:pPr>
            <a:r>
              <a:rPr lang="en-US" altLang="en-US" sz="1400" b="1" dirty="0">
                <a:solidFill>
                  <a:schemeClr val="tx2"/>
                </a:solidFill>
                <a:latin typeface="Gill Sans" charset="0"/>
                <a:sym typeface="Gill Sans" charset="0"/>
              </a:rPr>
              <a:t>      different rates</a:t>
            </a:r>
          </a:p>
          <a:p>
            <a:pPr eaLnBrk="1" hangingPunct="1">
              <a:spcBef>
                <a:spcPct val="0"/>
              </a:spcBef>
              <a:buClrTx/>
              <a:buSzTx/>
              <a:buFontTx/>
              <a:buNone/>
            </a:pPr>
            <a:r>
              <a:rPr lang="en-US" altLang="en-US" sz="1400" b="1" dirty="0">
                <a:solidFill>
                  <a:schemeClr val="tx2"/>
                </a:solidFill>
                <a:latin typeface="Gill Sans" charset="0"/>
                <a:sym typeface="Gill Sans" charset="0"/>
              </a:rPr>
              <a:t>      &amp; styles/</a:t>
            </a:r>
          </a:p>
          <a:p>
            <a:pPr eaLnBrk="1" hangingPunct="1">
              <a:spcBef>
                <a:spcPct val="0"/>
              </a:spcBef>
              <a:buClrTx/>
              <a:buSzTx/>
              <a:buFontTx/>
              <a:buNone/>
            </a:pPr>
            <a:r>
              <a:rPr lang="en-US" altLang="en-US" sz="1400" b="1" dirty="0">
                <a:solidFill>
                  <a:schemeClr val="tx2"/>
                </a:solidFill>
                <a:latin typeface="Gill Sans" charset="0"/>
                <a:sym typeface="Gill Sans" charset="0"/>
              </a:rPr>
              <a:t>      minor</a:t>
            </a:r>
          </a:p>
          <a:p>
            <a:pPr eaLnBrk="1" hangingPunct="1">
              <a:spcBef>
                <a:spcPct val="0"/>
              </a:spcBef>
              <a:buClrTx/>
              <a:buSzTx/>
              <a:buFontTx/>
              <a:buNone/>
            </a:pPr>
            <a:r>
              <a:rPr lang="en-US" altLang="en-US" sz="1400" b="1" dirty="0">
                <a:solidFill>
                  <a:schemeClr val="tx2"/>
                </a:solidFill>
                <a:latin typeface="Gill Sans" charset="0"/>
                <a:sym typeface="Gill Sans" charset="0"/>
              </a:rPr>
              <a:t>      vulnerabilities</a:t>
            </a:r>
          </a:p>
          <a:p>
            <a:pPr eaLnBrk="1" hangingPunct="1">
              <a:spcBef>
                <a:spcPct val="0"/>
              </a:spcBef>
              <a:buClrTx/>
              <a:buSzTx/>
              <a:buFontTx/>
              <a:buNone/>
            </a:pPr>
            <a:endParaRPr lang="en-US" altLang="en-US" sz="1400" b="1" dirty="0">
              <a:solidFill>
                <a:schemeClr val="tx2"/>
              </a:solidFill>
              <a:latin typeface="Gill Sans" charset="0"/>
              <a:sym typeface="Gill Sans" charset="0"/>
            </a:endParaRPr>
          </a:p>
          <a:p>
            <a:pPr eaLnBrk="1" hangingPunct="1">
              <a:spcBef>
                <a:spcPct val="0"/>
              </a:spcBef>
              <a:buClrTx/>
              <a:buSzTx/>
              <a:buFontTx/>
              <a:buNone/>
            </a:pPr>
            <a:endParaRPr lang="en-US" altLang="en-US" sz="1400" b="1" dirty="0">
              <a:solidFill>
                <a:schemeClr val="tx2"/>
              </a:solidFill>
              <a:latin typeface="Gill Sans" charset="0"/>
              <a:sym typeface="Gill Sans" charset="0"/>
            </a:endParaRPr>
          </a:p>
          <a:p>
            <a:pPr eaLnBrk="1" hangingPunct="1">
              <a:spcBef>
                <a:spcPct val="0"/>
              </a:spcBef>
              <a:buClrTx/>
              <a:buSzTx/>
              <a:buFontTx/>
              <a:buNone/>
            </a:pPr>
            <a:r>
              <a:rPr lang="en-US" altLang="en-US" sz="1400" b="1" dirty="0">
                <a:solidFill>
                  <a:schemeClr val="tx2"/>
                </a:solidFill>
                <a:latin typeface="Gill Sans" charset="0"/>
                <a:sym typeface="Gill Sans" charset="0"/>
              </a:rPr>
              <a:t>      Avoidant/</a:t>
            </a:r>
          </a:p>
          <a:p>
            <a:pPr eaLnBrk="1" hangingPunct="1">
              <a:spcBef>
                <a:spcPct val="0"/>
              </a:spcBef>
              <a:buClrTx/>
              <a:buSzTx/>
              <a:buFontTx/>
              <a:buNone/>
            </a:pPr>
            <a:r>
              <a:rPr lang="en-US" altLang="en-US" sz="1400" b="1" dirty="0">
                <a:solidFill>
                  <a:schemeClr val="tx2"/>
                </a:solidFill>
                <a:latin typeface="Gill Sans" charset="0"/>
                <a:sym typeface="Gill Sans" charset="0"/>
              </a:rPr>
              <a:t>      very deficient</a:t>
            </a:r>
          </a:p>
          <a:p>
            <a:pPr eaLnBrk="1" hangingPunct="1">
              <a:spcBef>
                <a:spcPct val="0"/>
              </a:spcBef>
              <a:buClrTx/>
              <a:buSzTx/>
              <a:buFontTx/>
              <a:buNone/>
            </a:pPr>
            <a:r>
              <a:rPr lang="en-US" altLang="en-US" sz="1400" b="1" dirty="0">
                <a:solidFill>
                  <a:schemeClr val="tx2"/>
                </a:solidFill>
                <a:latin typeface="Gill Sans" charset="0"/>
                <a:sym typeface="Gill Sans" charset="0"/>
              </a:rPr>
              <a:t>      in capabilities</a:t>
            </a:r>
          </a:p>
          <a:p>
            <a:pPr eaLnBrk="1" hangingPunct="1">
              <a:spcBef>
                <a:spcPct val="0"/>
              </a:spcBef>
              <a:buClrTx/>
              <a:buSzTx/>
              <a:buFontTx/>
              <a:buNone/>
            </a:pPr>
            <a:r>
              <a:rPr lang="en-US" altLang="en-US" sz="1400" dirty="0">
                <a:solidFill>
                  <a:schemeClr val="bg1"/>
                </a:solidFill>
                <a:latin typeface="Gill Sans" charset="0"/>
                <a:sym typeface="Gill Sans" charset="0"/>
              </a:rPr>
              <a:t>	</a:t>
            </a:r>
          </a:p>
        </p:txBody>
      </p:sp>
      <p:grpSp>
        <p:nvGrpSpPr>
          <p:cNvPr id="2" name="Group 1">
            <a:extLst>
              <a:ext uri="{FF2B5EF4-FFF2-40B4-BE49-F238E27FC236}">
                <a16:creationId xmlns:a16="http://schemas.microsoft.com/office/drawing/2014/main" xmlns="" id="{795C3A44-D7BE-4BB6-8A58-D5E52583EC66}"/>
              </a:ext>
            </a:extLst>
          </p:cNvPr>
          <p:cNvGrpSpPr/>
          <p:nvPr/>
        </p:nvGrpSpPr>
        <p:grpSpPr>
          <a:xfrm>
            <a:off x="4191000" y="2743200"/>
            <a:ext cx="1768108" cy="3276596"/>
            <a:chOff x="4191000" y="2743200"/>
            <a:chExt cx="1768108" cy="3352800"/>
          </a:xfrm>
        </p:grpSpPr>
        <p:sp>
          <p:nvSpPr>
            <p:cNvPr id="22545" name="Rectangle 16"/>
            <p:cNvSpPr>
              <a:spLocks noChangeArrowheads="1"/>
            </p:cNvSpPr>
            <p:nvPr/>
          </p:nvSpPr>
          <p:spPr bwMode="auto">
            <a:xfrm>
              <a:off x="4191000" y="2743200"/>
              <a:ext cx="1676400" cy="3352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2546" name="Text Box 17"/>
            <p:cNvSpPr txBox="1">
              <a:spLocks noChangeArrowheads="1"/>
            </p:cNvSpPr>
            <p:nvPr/>
          </p:nvSpPr>
          <p:spPr bwMode="auto">
            <a:xfrm>
              <a:off x="4224338" y="2773362"/>
              <a:ext cx="1734770" cy="311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i="1" dirty="0"/>
                <a:t>	Learning </a:t>
              </a:r>
            </a:p>
            <a:p>
              <a:pPr eaLnBrk="1" hangingPunct="1">
                <a:spcBef>
                  <a:spcPct val="0"/>
                </a:spcBef>
                <a:buClrTx/>
                <a:buSzTx/>
                <a:buFontTx/>
                <a:buNone/>
              </a:pPr>
              <a:r>
                <a:rPr lang="en-US" altLang="en-US" sz="1600" b="1" i="1" dirty="0"/>
                <a:t>	Supports</a:t>
              </a:r>
            </a:p>
            <a:p>
              <a:pPr eaLnBrk="1" hangingPunct="1">
                <a:spcBef>
                  <a:spcPct val="0"/>
                </a:spcBef>
                <a:buClrTx/>
                <a:buSzTx/>
                <a:buFontTx/>
                <a:buNone/>
              </a:pPr>
              <a:r>
                <a:rPr lang="en-US" altLang="en-US" sz="1600" b="1" dirty="0"/>
                <a:t>    Component</a:t>
              </a:r>
            </a:p>
            <a:p>
              <a:pPr eaLnBrk="1" hangingPunct="1">
                <a:spcBef>
                  <a:spcPct val="0"/>
                </a:spcBef>
                <a:buClrTx/>
                <a:buSzTx/>
                <a:buFontTx/>
                <a:buNone/>
              </a:pPr>
              <a:endParaRPr lang="en-US" altLang="en-US" sz="1600" b="1" dirty="0"/>
            </a:p>
            <a:p>
              <a:pPr eaLnBrk="1" hangingPunct="1">
                <a:spcBef>
                  <a:spcPct val="0"/>
                </a:spcBef>
                <a:buClrTx/>
                <a:buSzTx/>
                <a:buFontTx/>
                <a:buAutoNum type="arabicParenBoth"/>
              </a:pPr>
              <a:r>
                <a:rPr lang="en-US" altLang="en-US" sz="1600" b="1" dirty="0"/>
                <a:t>Addressing</a:t>
              </a:r>
            </a:p>
            <a:p>
              <a:pPr eaLnBrk="1" hangingPunct="1">
                <a:spcBef>
                  <a:spcPct val="0"/>
                </a:spcBef>
                <a:buClrTx/>
                <a:buSzTx/>
                <a:buFontTx/>
                <a:buNone/>
              </a:pPr>
              <a:r>
                <a:rPr lang="en-US" altLang="en-US" sz="1600" b="1" dirty="0"/>
                <a:t>     </a:t>
              </a:r>
              <a:r>
                <a:rPr lang="en-US" altLang="en-US" sz="1600" b="1" dirty="0">
                  <a:solidFill>
                    <a:schemeClr val="accent1"/>
                  </a:solidFill>
                </a:rPr>
                <a:t>Interfering </a:t>
              </a:r>
            </a:p>
            <a:p>
              <a:pPr eaLnBrk="1" hangingPunct="1">
                <a:spcBef>
                  <a:spcPct val="0"/>
                </a:spcBef>
                <a:buClrTx/>
                <a:buSzTx/>
                <a:buFontTx/>
                <a:buNone/>
              </a:pPr>
              <a:r>
                <a:rPr lang="en-US" altLang="en-US" sz="1600" b="1" dirty="0">
                  <a:solidFill>
                    <a:schemeClr val="accent1"/>
                  </a:solidFill>
                </a:rPr>
                <a:t>     Factors</a:t>
              </a:r>
            </a:p>
            <a:p>
              <a:pPr eaLnBrk="1" hangingPunct="1">
                <a:spcBef>
                  <a:spcPct val="0"/>
                </a:spcBef>
                <a:buClrTx/>
                <a:buSzTx/>
                <a:buFontTx/>
                <a:buNone/>
              </a:pPr>
              <a:endParaRPr lang="en-US" altLang="en-US" sz="1600" b="1" dirty="0"/>
            </a:p>
            <a:p>
              <a:pPr eaLnBrk="1" hangingPunct="1">
                <a:spcBef>
                  <a:spcPct val="0"/>
                </a:spcBef>
                <a:buClrTx/>
                <a:buSzTx/>
                <a:buFontTx/>
                <a:buNone/>
              </a:pPr>
              <a:r>
                <a:rPr lang="en-US" altLang="en-US" sz="1600" b="1" dirty="0"/>
                <a:t>(2) </a:t>
              </a:r>
              <a:r>
                <a:rPr lang="en-US" altLang="en-US" sz="1600" b="1" dirty="0">
                  <a:solidFill>
                    <a:schemeClr val="accent1"/>
                  </a:solidFill>
                </a:rPr>
                <a:t>Re-engaging</a:t>
              </a:r>
            </a:p>
            <a:p>
              <a:pPr eaLnBrk="1" hangingPunct="1">
                <a:spcBef>
                  <a:spcPct val="0"/>
                </a:spcBef>
                <a:buClrTx/>
                <a:buSzTx/>
                <a:buFontTx/>
                <a:buNone/>
              </a:pPr>
              <a:r>
                <a:rPr lang="en-US" altLang="en-US" sz="1600" b="1" dirty="0">
                  <a:solidFill>
                    <a:schemeClr val="accent1"/>
                  </a:solidFill>
                </a:rPr>
                <a:t>    Students </a:t>
              </a:r>
              <a:r>
                <a:rPr lang="en-US" altLang="en-US" sz="1600" b="1" dirty="0"/>
                <a:t>in</a:t>
              </a:r>
            </a:p>
            <a:p>
              <a:pPr eaLnBrk="1" hangingPunct="1">
                <a:spcBef>
                  <a:spcPct val="0"/>
                </a:spcBef>
                <a:buClrTx/>
                <a:buSzTx/>
                <a:buFontTx/>
                <a:buNone/>
              </a:pPr>
              <a:r>
                <a:rPr lang="en-US" altLang="en-US" sz="1600" b="1" dirty="0"/>
                <a:t>    Classroom </a:t>
              </a:r>
            </a:p>
            <a:p>
              <a:pPr eaLnBrk="1" hangingPunct="1">
                <a:spcBef>
                  <a:spcPct val="0"/>
                </a:spcBef>
                <a:buClrTx/>
                <a:buSzTx/>
                <a:buFontTx/>
                <a:buNone/>
              </a:pPr>
              <a:r>
                <a:rPr lang="en-US" altLang="en-US" sz="1600" b="1" dirty="0"/>
                <a:t>    Instruction</a:t>
              </a:r>
            </a:p>
          </p:txBody>
        </p:sp>
      </p:grpSp>
      <p:sp>
        <p:nvSpPr>
          <p:cNvPr id="23571" name="Line 18"/>
          <p:cNvSpPr>
            <a:spLocks noChangeShapeType="1"/>
          </p:cNvSpPr>
          <p:nvPr/>
        </p:nvSpPr>
        <p:spPr bwMode="auto">
          <a:xfrm>
            <a:off x="5867400" y="3429000"/>
            <a:ext cx="2286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7" name="Straight Connector 26"/>
          <p:cNvCxnSpPr>
            <a:stCxn id="23567" idx="1"/>
          </p:cNvCxnSpPr>
          <p:nvPr/>
        </p:nvCxnSpPr>
        <p:spPr>
          <a:xfrm rot="5400000" flipH="1" flipV="1">
            <a:off x="1943101" y="3543300"/>
            <a:ext cx="685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86000" y="3200400"/>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38201" y="2667000"/>
            <a:ext cx="4572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62001" y="5029200"/>
            <a:ext cx="4572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 Box 5">
            <a:extLst>
              <a:ext uri="{FF2B5EF4-FFF2-40B4-BE49-F238E27FC236}">
                <a16:creationId xmlns:a16="http://schemas.microsoft.com/office/drawing/2014/main" xmlns="" id="{F50C3306-2651-4382-99B1-A17BD409FB49}"/>
              </a:ext>
            </a:extLst>
          </p:cNvPr>
          <p:cNvSpPr txBox="1">
            <a:spLocks noChangeArrowheads="1"/>
          </p:cNvSpPr>
          <p:nvPr/>
        </p:nvSpPr>
        <p:spPr bwMode="auto">
          <a:xfrm>
            <a:off x="3066546" y="2160885"/>
            <a:ext cx="1827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solidFill>
                  <a:srgbClr val="00B050"/>
                </a:solidFill>
                <a:sym typeface="Gill Sans" charset="0"/>
              </a:rPr>
              <a:t>No barriers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99734" y="381000"/>
            <a:ext cx="8229600" cy="1139825"/>
          </a:xfrm>
        </p:spPr>
        <p:txBody>
          <a:bodyPr>
            <a:noAutofit/>
          </a:bodyPr>
          <a:lstStyle/>
          <a:p>
            <a:pPr algn="ctr"/>
            <a:r>
              <a:rPr lang="en-US" altLang="en-US" sz="2800" b="1" dirty="0" smtClean="0">
                <a:solidFill>
                  <a:schemeClr val="tx1"/>
                </a:solidFill>
                <a:effectLst/>
                <a:latin typeface="+mn-lt"/>
              </a:rPr>
              <a:t>MTSS -- the federal approach</a:t>
            </a:r>
            <a:endParaRPr lang="en-US" altLang="en-US" sz="2800" b="1" dirty="0">
              <a:solidFill>
                <a:schemeClr val="tx1"/>
              </a:solidFill>
              <a:effectLst/>
              <a:latin typeface="+mn-lt"/>
            </a:endParaRPr>
          </a:p>
        </p:txBody>
      </p:sp>
      <p:sp>
        <p:nvSpPr>
          <p:cNvPr id="24579" name="Content Placeholder 2"/>
          <p:cNvSpPr>
            <a:spLocks noGrp="1"/>
          </p:cNvSpPr>
          <p:nvPr>
            <p:ph idx="1"/>
          </p:nvPr>
        </p:nvSpPr>
        <p:spPr>
          <a:xfrm>
            <a:off x="533400" y="1981200"/>
            <a:ext cx="8229600" cy="4302125"/>
          </a:xfrm>
        </p:spPr>
        <p:txBody>
          <a:bodyPr/>
          <a:lstStyle/>
          <a:p>
            <a:pPr marL="36900" indent="0" algn="ctr">
              <a:buNone/>
              <a:defRPr/>
            </a:pPr>
            <a:r>
              <a:rPr lang="en-US" altLang="en-US" sz="3200" b="1" dirty="0"/>
              <a:t>a </a:t>
            </a:r>
            <a:r>
              <a:rPr lang="en-US" altLang="en-US" sz="3200" b="1" i="1" dirty="0">
                <a:solidFill>
                  <a:srgbClr val="FF0000"/>
                </a:solidFill>
                <a:effectLst/>
              </a:rPr>
              <a:t>full Continuum </a:t>
            </a:r>
            <a:r>
              <a:rPr lang="en-US" altLang="en-US" sz="3200" b="1" dirty="0"/>
              <a:t>of Interventions</a:t>
            </a:r>
          </a:p>
          <a:p>
            <a:pPr algn="ctr">
              <a:buFont typeface="Wingdings" panose="05000000000000000000" pitchFamily="2" charset="2"/>
              <a:buNone/>
              <a:defRPr/>
            </a:pPr>
            <a:r>
              <a:rPr lang="en-US" altLang="en-US" sz="3200" b="1" dirty="0"/>
              <a:t>	</a:t>
            </a:r>
            <a:endParaRPr lang="en-US" altLang="en-US" sz="3200" b="1" i="1" dirty="0">
              <a:solidFill>
                <a:srgbClr val="FF0000"/>
              </a:solidFill>
            </a:endParaRPr>
          </a:p>
        </p:txBody>
      </p:sp>
      <p:pic>
        <p:nvPicPr>
          <p:cNvPr id="9" name="Picture 8">
            <a:extLst>
              <a:ext uri="{FF2B5EF4-FFF2-40B4-BE49-F238E27FC236}">
                <a16:creationId xmlns:a16="http://schemas.microsoft.com/office/drawing/2014/main" xmlns="" id="{23D71E4B-781A-451D-BCE3-CC6963A17CD8}"/>
              </a:ext>
            </a:extLst>
          </p:cNvPr>
          <p:cNvPicPr>
            <a:picLocks noChangeAspect="1"/>
          </p:cNvPicPr>
          <p:nvPr/>
        </p:nvPicPr>
        <p:blipFill>
          <a:blip r:embed="rId4"/>
          <a:stretch>
            <a:fillRect/>
          </a:stretch>
        </p:blipFill>
        <p:spPr>
          <a:xfrm>
            <a:off x="1066800" y="2746685"/>
            <a:ext cx="2419350" cy="4124325"/>
          </a:xfrm>
          <a:prstGeom prst="rect">
            <a:avLst/>
          </a:prstGeom>
        </p:spPr>
      </p:pic>
      <p:sp>
        <p:nvSpPr>
          <p:cNvPr id="10" name="Line 41">
            <a:extLst>
              <a:ext uri="{FF2B5EF4-FFF2-40B4-BE49-F238E27FC236}">
                <a16:creationId xmlns:a16="http://schemas.microsoft.com/office/drawing/2014/main" xmlns="" id="{4FDAD5AF-7C52-4899-849E-55409707598A}"/>
              </a:ext>
            </a:extLst>
          </p:cNvPr>
          <p:cNvSpPr>
            <a:spLocks noChangeShapeType="1"/>
          </p:cNvSpPr>
          <p:nvPr/>
        </p:nvSpPr>
        <p:spPr bwMode="auto">
          <a:xfrm>
            <a:off x="2971800" y="3581400"/>
            <a:ext cx="3116766" cy="0"/>
          </a:xfrm>
          <a:prstGeom prst="line">
            <a:avLst/>
          </a:prstGeom>
          <a:noFill/>
          <a:ln w="28575" cap="sq">
            <a:solidFill>
              <a:schemeClr val="tx1"/>
            </a:solidFill>
            <a:round/>
            <a:headEnd type="none" w="sm" len="sm"/>
            <a:tailEnd type="triangle" w="sm" len="sm"/>
          </a:ln>
          <a:effectLst/>
        </p:spPr>
        <p:txBody>
          <a:bodyPr/>
          <a:lstStyle/>
          <a:p>
            <a:endParaRPr lang="en-US"/>
          </a:p>
        </p:txBody>
      </p:sp>
      <p:sp>
        <p:nvSpPr>
          <p:cNvPr id="11" name="Line 41">
            <a:extLst>
              <a:ext uri="{FF2B5EF4-FFF2-40B4-BE49-F238E27FC236}">
                <a16:creationId xmlns:a16="http://schemas.microsoft.com/office/drawing/2014/main" xmlns="" id="{2059B4FC-3CA3-4044-B683-0B9B6F4B6783}"/>
              </a:ext>
            </a:extLst>
          </p:cNvPr>
          <p:cNvSpPr>
            <a:spLocks noChangeShapeType="1"/>
          </p:cNvSpPr>
          <p:nvPr/>
        </p:nvSpPr>
        <p:spPr bwMode="auto">
          <a:xfrm>
            <a:off x="3345366" y="4495800"/>
            <a:ext cx="2743200" cy="0"/>
          </a:xfrm>
          <a:prstGeom prst="line">
            <a:avLst/>
          </a:prstGeom>
          <a:noFill/>
          <a:ln w="28575" cap="sq">
            <a:solidFill>
              <a:schemeClr val="tx1"/>
            </a:solidFill>
            <a:round/>
            <a:headEnd type="none" w="sm" len="sm"/>
            <a:tailEnd type="triangle" w="sm" len="sm"/>
          </a:ln>
          <a:effectLst/>
        </p:spPr>
        <p:txBody>
          <a:bodyPr/>
          <a:lstStyle/>
          <a:p>
            <a:endParaRPr lang="en-US"/>
          </a:p>
        </p:txBody>
      </p:sp>
      <p:sp>
        <p:nvSpPr>
          <p:cNvPr id="12" name="Line 41">
            <a:extLst>
              <a:ext uri="{FF2B5EF4-FFF2-40B4-BE49-F238E27FC236}">
                <a16:creationId xmlns:a16="http://schemas.microsoft.com/office/drawing/2014/main" xmlns="" id="{1A513C44-020C-4B72-834E-B723F4275BAD}"/>
              </a:ext>
            </a:extLst>
          </p:cNvPr>
          <p:cNvSpPr>
            <a:spLocks noChangeShapeType="1"/>
          </p:cNvSpPr>
          <p:nvPr/>
        </p:nvSpPr>
        <p:spPr bwMode="auto">
          <a:xfrm>
            <a:off x="3345366" y="5562600"/>
            <a:ext cx="2743200" cy="0"/>
          </a:xfrm>
          <a:prstGeom prst="line">
            <a:avLst/>
          </a:prstGeom>
          <a:noFill/>
          <a:ln w="28575" cap="sq">
            <a:solidFill>
              <a:schemeClr val="tx1"/>
            </a:solidFill>
            <a:round/>
            <a:headEnd type="none" w="sm" len="sm"/>
            <a:tailEnd type="triangle" w="sm" len="sm"/>
          </a:ln>
          <a:effectLst/>
        </p:spPr>
        <p:txBody>
          <a:bodyPr/>
          <a:lstStyle/>
          <a:p>
            <a:endParaRPr lang="en-US"/>
          </a:p>
        </p:txBody>
      </p:sp>
      <p:sp>
        <p:nvSpPr>
          <p:cNvPr id="13" name="Text Box 45">
            <a:extLst>
              <a:ext uri="{FF2B5EF4-FFF2-40B4-BE49-F238E27FC236}">
                <a16:creationId xmlns:a16="http://schemas.microsoft.com/office/drawing/2014/main" xmlns="" id="{7BECB4F8-C873-458F-B35D-C83663CC94A2}"/>
              </a:ext>
            </a:extLst>
          </p:cNvPr>
          <p:cNvSpPr txBox="1">
            <a:spLocks noChangeArrowheads="1"/>
          </p:cNvSpPr>
          <p:nvPr/>
        </p:nvSpPr>
        <p:spPr bwMode="auto">
          <a:xfrm>
            <a:off x="6248400" y="3200400"/>
            <a:ext cx="2438400" cy="646331"/>
          </a:xfrm>
          <a:prstGeom prst="rect">
            <a:avLst/>
          </a:prstGeom>
          <a:noFill/>
          <a:ln w="12700" cap="sq">
            <a:noFill/>
            <a:miter lim="800000"/>
            <a:headEnd type="none" w="sm" len="sm"/>
            <a:tailEnd type="none" w="sm" len="sm"/>
          </a:ln>
          <a:effectLst/>
        </p:spPr>
        <p:txBody>
          <a:bodyPr wrap="square">
            <a:spAutoFit/>
          </a:bodyPr>
          <a:lstStyle/>
          <a:p>
            <a:r>
              <a:rPr lang="en-US" b="1" dirty="0">
                <a:latin typeface="Arial" charset="0"/>
              </a:rPr>
              <a:t>For A Few</a:t>
            </a:r>
          </a:p>
          <a:p>
            <a:r>
              <a:rPr lang="en-US" b="1" dirty="0">
                <a:latin typeface="Arial" charset="0"/>
              </a:rPr>
              <a:t>Ex. Special Needs</a:t>
            </a:r>
          </a:p>
        </p:txBody>
      </p:sp>
      <p:sp>
        <p:nvSpPr>
          <p:cNvPr id="14" name="Text Box 44">
            <a:extLst>
              <a:ext uri="{FF2B5EF4-FFF2-40B4-BE49-F238E27FC236}">
                <a16:creationId xmlns:a16="http://schemas.microsoft.com/office/drawing/2014/main" xmlns="" id="{5A30548D-6021-4CBB-96C0-774177052572}"/>
              </a:ext>
            </a:extLst>
          </p:cNvPr>
          <p:cNvSpPr txBox="1">
            <a:spLocks noChangeArrowheads="1"/>
          </p:cNvSpPr>
          <p:nvPr/>
        </p:nvSpPr>
        <p:spPr bwMode="auto">
          <a:xfrm>
            <a:off x="6248400" y="4114800"/>
            <a:ext cx="2590800" cy="1338828"/>
          </a:xfrm>
          <a:prstGeom prst="rect">
            <a:avLst/>
          </a:prstGeom>
          <a:noFill/>
          <a:ln w="12700" cap="sq">
            <a:noFill/>
            <a:miter lim="800000"/>
            <a:headEnd type="none" w="sm" len="sm"/>
            <a:tailEnd type="none" w="sm" len="sm"/>
          </a:ln>
          <a:effectLst/>
        </p:spPr>
        <p:txBody>
          <a:bodyPr wrap="square">
            <a:spAutoFit/>
          </a:bodyPr>
          <a:lstStyle/>
          <a:p>
            <a:r>
              <a:rPr lang="en-US" b="1" dirty="0">
                <a:latin typeface="Arial" charset="0"/>
              </a:rPr>
              <a:t>For Some</a:t>
            </a:r>
          </a:p>
          <a:p>
            <a:r>
              <a:rPr lang="en-US" b="1" dirty="0">
                <a:latin typeface="Arial" charset="0"/>
              </a:rPr>
              <a:t>Ex. Supplemental Instruction</a:t>
            </a:r>
          </a:p>
          <a:p>
            <a:pPr>
              <a:spcBef>
                <a:spcPct val="50000"/>
              </a:spcBef>
            </a:pPr>
            <a:endParaRPr lang="en-US" b="1" dirty="0">
              <a:latin typeface="Arial" charset="0"/>
            </a:endParaRPr>
          </a:p>
        </p:txBody>
      </p:sp>
      <p:sp>
        <p:nvSpPr>
          <p:cNvPr id="15" name="Text Box 43">
            <a:extLst>
              <a:ext uri="{FF2B5EF4-FFF2-40B4-BE49-F238E27FC236}">
                <a16:creationId xmlns:a16="http://schemas.microsoft.com/office/drawing/2014/main" xmlns="" id="{303D6BD9-4F55-4DCC-8685-88C2BF438C7B}"/>
              </a:ext>
            </a:extLst>
          </p:cNvPr>
          <p:cNvSpPr txBox="1">
            <a:spLocks noChangeArrowheads="1"/>
          </p:cNvSpPr>
          <p:nvPr/>
        </p:nvSpPr>
        <p:spPr bwMode="auto">
          <a:xfrm>
            <a:off x="6248400" y="5105400"/>
            <a:ext cx="2057400" cy="1200329"/>
          </a:xfrm>
          <a:prstGeom prst="rect">
            <a:avLst/>
          </a:prstGeom>
          <a:noFill/>
          <a:ln w="12700" cap="sq">
            <a:noFill/>
            <a:miter lim="800000"/>
            <a:headEnd type="none" w="sm" len="sm"/>
            <a:tailEnd type="none" w="sm" len="sm"/>
          </a:ln>
          <a:effectLst/>
        </p:spPr>
        <p:txBody>
          <a:bodyPr>
            <a:spAutoFit/>
          </a:bodyPr>
          <a:lstStyle/>
          <a:p>
            <a:r>
              <a:rPr lang="en-US" b="1" dirty="0">
                <a:latin typeface="Arial" charset="0"/>
              </a:rPr>
              <a:t>For All</a:t>
            </a:r>
          </a:p>
          <a:p>
            <a:r>
              <a:rPr lang="en-US" b="1" dirty="0">
                <a:latin typeface="Arial" charset="0"/>
              </a:rPr>
              <a:t>Ex. PBIS/positive youth development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858F6-CC3B-4AC1-9B77-AA60306C52B1}"/>
              </a:ext>
            </a:extLst>
          </p:cNvPr>
          <p:cNvSpPr>
            <a:spLocks noGrp="1"/>
          </p:cNvSpPr>
          <p:nvPr>
            <p:ph type="title"/>
          </p:nvPr>
        </p:nvSpPr>
        <p:spPr/>
        <p:txBody>
          <a:bodyPr/>
          <a:lstStyle/>
          <a:p>
            <a:r>
              <a:rPr lang="en-US" dirty="0">
                <a:solidFill>
                  <a:srgbClr val="0070C0"/>
                </a:solidFill>
              </a:rPr>
              <a:t>Discussion:</a:t>
            </a:r>
          </a:p>
        </p:txBody>
      </p:sp>
      <p:sp>
        <p:nvSpPr>
          <p:cNvPr id="3" name="Content Placeholder 2">
            <a:extLst>
              <a:ext uri="{FF2B5EF4-FFF2-40B4-BE49-F238E27FC236}">
                <a16:creationId xmlns:a16="http://schemas.microsoft.com/office/drawing/2014/main" xmlns="" id="{B34742D8-51E7-4120-81AC-2BBD0ADEA439}"/>
              </a:ext>
            </a:extLst>
          </p:cNvPr>
          <p:cNvSpPr>
            <a:spLocks noGrp="1"/>
          </p:cNvSpPr>
          <p:nvPr>
            <p:ph idx="1"/>
          </p:nvPr>
        </p:nvSpPr>
        <p:spPr>
          <a:xfrm>
            <a:off x="685346" y="1732450"/>
            <a:ext cx="7765322" cy="4744550"/>
          </a:xfrm>
        </p:spPr>
        <p:txBody>
          <a:bodyPr>
            <a:normAutofit/>
          </a:bodyPr>
          <a:lstStyle/>
          <a:p>
            <a:pPr marL="36900" indent="0">
              <a:buNone/>
            </a:pPr>
            <a:r>
              <a:rPr lang="en-US" dirty="0"/>
              <a:t>Look at your list of existing supports </a:t>
            </a:r>
          </a:p>
          <a:p>
            <a:pPr marL="36900" indent="0">
              <a:buNone/>
            </a:pPr>
            <a:endParaRPr lang="en-US" dirty="0"/>
          </a:p>
          <a:p>
            <a:pPr marL="36900" indent="0">
              <a:buNone/>
            </a:pPr>
            <a:r>
              <a:rPr lang="en-US" dirty="0"/>
              <a:t>Stand if you have 2 or more intensive supports.</a:t>
            </a:r>
          </a:p>
          <a:p>
            <a:pPr marL="36900" indent="0">
              <a:buNone/>
            </a:pPr>
            <a:endParaRPr lang="en-US" dirty="0"/>
          </a:p>
          <a:p>
            <a:pPr marL="36900" indent="0">
              <a:buNone/>
            </a:pPr>
            <a:r>
              <a:rPr lang="en-US" dirty="0"/>
              <a:t>Stand if you have 2 or more early interventions.</a:t>
            </a:r>
          </a:p>
          <a:p>
            <a:pPr marL="36900" indent="0">
              <a:buNone/>
            </a:pPr>
            <a:endParaRPr lang="en-US" dirty="0"/>
          </a:p>
          <a:p>
            <a:pPr marL="36900" indent="0">
              <a:buNone/>
            </a:pPr>
            <a:r>
              <a:rPr lang="en-US" dirty="0"/>
              <a:t>Stand if you have 2 or more universal interventions.</a:t>
            </a:r>
          </a:p>
          <a:p>
            <a:endParaRPr lang="en-US" dirty="0"/>
          </a:p>
          <a:p>
            <a:pPr marL="36900" indent="0" algn="ctr">
              <a:buNone/>
            </a:pPr>
            <a:r>
              <a:rPr lang="en-US" sz="3200" dirty="0">
                <a:effectLst/>
              </a:rPr>
              <a:t>What do you notice?</a:t>
            </a:r>
          </a:p>
        </p:txBody>
      </p:sp>
    </p:spTree>
    <p:extLst>
      <p:ext uri="{BB962C8B-B14F-4D97-AF65-F5344CB8AC3E}">
        <p14:creationId xmlns:p14="http://schemas.microsoft.com/office/powerpoint/2010/main" val="45570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2"/>
          <p:cNvSpPr>
            <a:spLocks noChangeShapeType="1"/>
          </p:cNvSpPr>
          <p:nvPr/>
        </p:nvSpPr>
        <p:spPr bwMode="auto">
          <a:xfrm>
            <a:off x="6248400" y="482600"/>
            <a:ext cx="0" cy="5943600"/>
          </a:xfrm>
          <a:prstGeom prst="line">
            <a:avLst/>
          </a:prstGeom>
          <a:noFill/>
          <a:ln w="57150">
            <a:solidFill>
              <a:srgbClr val="FFFFCC"/>
            </a:solidFill>
            <a:prstDash val="sysDot"/>
            <a:round/>
            <a:headEnd type="none" w="sm" len="sm"/>
            <a:tailEnd type="none" w="sm" len="sm"/>
          </a:ln>
          <a:effectLst/>
        </p:spPr>
        <p:txBody>
          <a:bodyPr wrap="none" anchor="ctr"/>
          <a:lstStyle/>
          <a:p>
            <a:endParaRPr lang="en-US"/>
          </a:p>
        </p:txBody>
      </p:sp>
      <p:sp>
        <p:nvSpPr>
          <p:cNvPr id="64515" name="Line 3"/>
          <p:cNvSpPr>
            <a:spLocks noChangeShapeType="1"/>
          </p:cNvSpPr>
          <p:nvPr/>
        </p:nvSpPr>
        <p:spPr bwMode="auto">
          <a:xfrm>
            <a:off x="3886200" y="482600"/>
            <a:ext cx="0" cy="5943600"/>
          </a:xfrm>
          <a:prstGeom prst="line">
            <a:avLst/>
          </a:prstGeom>
          <a:noFill/>
          <a:ln w="57150">
            <a:solidFill>
              <a:srgbClr val="FFFFCC"/>
            </a:solidFill>
            <a:prstDash val="sysDot"/>
            <a:round/>
            <a:headEnd type="none" w="sm" len="sm"/>
            <a:tailEnd type="none" w="sm" len="sm"/>
          </a:ln>
          <a:effectLst/>
        </p:spPr>
        <p:txBody>
          <a:bodyPr wrap="none" anchor="ctr"/>
          <a:lstStyle/>
          <a:p>
            <a:endParaRPr lang="en-US"/>
          </a:p>
        </p:txBody>
      </p:sp>
      <p:sp>
        <p:nvSpPr>
          <p:cNvPr id="64516" name="Text Box 4"/>
          <p:cNvSpPr txBox="1">
            <a:spLocks noChangeArrowheads="1"/>
          </p:cNvSpPr>
          <p:nvPr/>
        </p:nvSpPr>
        <p:spPr bwMode="auto">
          <a:xfrm>
            <a:off x="1352550" y="-76200"/>
            <a:ext cx="5956300" cy="550863"/>
          </a:xfrm>
          <a:prstGeom prst="rect">
            <a:avLst/>
          </a:prstGeom>
          <a:noFill/>
          <a:ln w="9525">
            <a:noFill/>
            <a:miter lim="800000"/>
            <a:headEnd/>
            <a:tailEnd/>
          </a:ln>
        </p:spPr>
        <p:txBody>
          <a:bodyPr/>
          <a:lstStyle/>
          <a:p>
            <a:pPr algn="ctr" eaLnBrk="0" hangingPunct="0"/>
            <a:r>
              <a:rPr kumimoji="1" lang="en-US" b="1" dirty="0">
                <a:latin typeface="Arial" charset="0"/>
              </a:rPr>
              <a:t>Problem Intensity/Complexity</a:t>
            </a:r>
          </a:p>
        </p:txBody>
      </p:sp>
      <p:grpSp>
        <p:nvGrpSpPr>
          <p:cNvPr id="2" name="Group 5"/>
          <p:cNvGrpSpPr>
            <a:grpSpLocks/>
          </p:cNvGrpSpPr>
          <p:nvPr/>
        </p:nvGrpSpPr>
        <p:grpSpPr bwMode="auto">
          <a:xfrm>
            <a:off x="0" y="381000"/>
            <a:ext cx="9004300" cy="6070600"/>
            <a:chOff x="-8" y="320"/>
            <a:chExt cx="5672" cy="3824"/>
          </a:xfrm>
        </p:grpSpPr>
        <p:sp>
          <p:nvSpPr>
            <p:cNvPr id="64518" name="AutoShape 6" descr="Light downward diagonal"/>
            <p:cNvSpPr>
              <a:spLocks noChangeArrowheads="1"/>
            </p:cNvSpPr>
            <p:nvPr/>
          </p:nvSpPr>
          <p:spPr bwMode="auto">
            <a:xfrm rot="5400000">
              <a:off x="916" y="-604"/>
              <a:ext cx="3824" cy="5672"/>
            </a:xfrm>
            <a:prstGeom prst="triangle">
              <a:avLst>
                <a:gd name="adj" fmla="val 50000"/>
              </a:avLst>
            </a:prstGeom>
            <a:blipFill>
              <a:blip r:embed="rId3" cstate="print"/>
              <a:tile tx="0" ty="0" sx="100000" sy="100000" flip="none" algn="tl"/>
            </a:blipFill>
            <a:ln w="57150">
              <a:solidFill>
                <a:schemeClr val="accent2"/>
              </a:solidFill>
              <a:miter lim="800000"/>
              <a:headEnd/>
              <a:tailEnd/>
            </a:ln>
          </p:spPr>
          <p:txBody>
            <a:bodyPr/>
            <a:lstStyle/>
            <a:p>
              <a:endParaRPr lang="en-US"/>
            </a:p>
          </p:txBody>
        </p:sp>
        <p:sp>
          <p:nvSpPr>
            <p:cNvPr id="64519" name="WordArt 7"/>
            <p:cNvSpPr>
              <a:spLocks noChangeArrowheads="1" noChangeShapeType="1" noTextEdit="1"/>
            </p:cNvSpPr>
            <p:nvPr/>
          </p:nvSpPr>
          <p:spPr bwMode="auto">
            <a:xfrm rot="837578">
              <a:off x="403" y="779"/>
              <a:ext cx="1990" cy="635"/>
            </a:xfrm>
            <a:prstGeom prst="rect">
              <a:avLst/>
            </a:prstGeom>
          </p:spPr>
          <p:txBody>
            <a:bodyPr wrap="none" fromWordArt="1">
              <a:prstTxWarp prst="textFadeRight">
                <a:avLst>
                  <a:gd name="adj" fmla="val 33333"/>
                </a:avLst>
              </a:prstTxWarp>
            </a:bodyPr>
            <a:lstStyle/>
            <a:p>
              <a:pPr algn="ctr"/>
              <a:r>
                <a:rPr lang="en-US" sz="3600" kern="10" dirty="0">
                  <a:ln w="9525">
                    <a:solidFill>
                      <a:srgbClr val="000000"/>
                    </a:solidFill>
                    <a:round/>
                    <a:headEnd/>
                    <a:tailEnd/>
                  </a:ln>
                  <a:solidFill>
                    <a:srgbClr val="CC0000"/>
                  </a:solidFill>
                  <a:effectLst>
                    <a:outerShdw dist="40161" dir="9693903" algn="ctr" rotWithShape="0">
                      <a:srgbClr val="868686"/>
                    </a:outerShdw>
                  </a:effectLst>
                  <a:latin typeface="Arial Black"/>
                </a:rPr>
                <a:t># of Kids</a:t>
              </a:r>
            </a:p>
          </p:txBody>
        </p:sp>
      </p:grpSp>
      <p:grpSp>
        <p:nvGrpSpPr>
          <p:cNvPr id="3" name="Group 23"/>
          <p:cNvGrpSpPr>
            <a:grpSpLocks/>
          </p:cNvGrpSpPr>
          <p:nvPr/>
        </p:nvGrpSpPr>
        <p:grpSpPr bwMode="auto">
          <a:xfrm>
            <a:off x="82550" y="381000"/>
            <a:ext cx="8991600" cy="474663"/>
            <a:chOff x="52" y="240"/>
            <a:chExt cx="5664" cy="299"/>
          </a:xfrm>
        </p:grpSpPr>
        <p:sp>
          <p:nvSpPr>
            <p:cNvPr id="64521" name="Line 9"/>
            <p:cNvSpPr>
              <a:spLocks noChangeShapeType="1"/>
            </p:cNvSpPr>
            <p:nvPr/>
          </p:nvSpPr>
          <p:spPr bwMode="auto">
            <a:xfrm>
              <a:off x="52" y="248"/>
              <a:ext cx="5664" cy="0"/>
            </a:xfrm>
            <a:prstGeom prst="line">
              <a:avLst/>
            </a:prstGeom>
            <a:noFill/>
            <a:ln w="76200">
              <a:solidFill>
                <a:srgbClr val="33CC33"/>
              </a:solidFill>
              <a:round/>
              <a:headEnd/>
              <a:tailEnd type="triangle" w="med" len="med"/>
            </a:ln>
          </p:spPr>
          <p:txBody>
            <a:bodyPr/>
            <a:lstStyle/>
            <a:p>
              <a:endParaRPr lang="en-US"/>
            </a:p>
          </p:txBody>
        </p:sp>
        <p:sp>
          <p:nvSpPr>
            <p:cNvPr id="64522" name="Text Box 10"/>
            <p:cNvSpPr txBox="1">
              <a:spLocks noChangeArrowheads="1"/>
            </p:cNvSpPr>
            <p:nvPr/>
          </p:nvSpPr>
          <p:spPr bwMode="auto">
            <a:xfrm>
              <a:off x="292" y="240"/>
              <a:ext cx="2252" cy="194"/>
            </a:xfrm>
            <a:prstGeom prst="rect">
              <a:avLst/>
            </a:prstGeom>
            <a:noFill/>
            <a:ln w="9525">
              <a:noFill/>
              <a:miter lim="800000"/>
              <a:headEnd/>
              <a:tailEnd/>
            </a:ln>
          </p:spPr>
          <p:txBody>
            <a:bodyPr/>
            <a:lstStyle/>
            <a:p>
              <a:pPr algn="ctr" eaLnBrk="0" hangingPunct="0"/>
              <a:r>
                <a:rPr kumimoji="1" lang="en-US" sz="1400" b="1" dirty="0">
                  <a:latin typeface="Arial" charset="0"/>
                </a:rPr>
                <a:t>All</a:t>
              </a:r>
            </a:p>
          </p:txBody>
        </p:sp>
        <p:sp>
          <p:nvSpPr>
            <p:cNvPr id="64523" name="Text Box 11"/>
            <p:cNvSpPr txBox="1">
              <a:spLocks noChangeArrowheads="1"/>
            </p:cNvSpPr>
            <p:nvPr/>
          </p:nvSpPr>
          <p:spPr bwMode="auto">
            <a:xfrm>
              <a:off x="2476" y="272"/>
              <a:ext cx="1460" cy="162"/>
            </a:xfrm>
            <a:prstGeom prst="rect">
              <a:avLst/>
            </a:prstGeom>
            <a:noFill/>
            <a:ln w="9525">
              <a:noFill/>
              <a:miter lim="800000"/>
              <a:headEnd/>
              <a:tailEnd/>
            </a:ln>
          </p:spPr>
          <p:txBody>
            <a:bodyPr/>
            <a:lstStyle/>
            <a:p>
              <a:pPr eaLnBrk="0" hangingPunct="0"/>
              <a:r>
                <a:rPr kumimoji="1" lang="en-US" sz="1400" b="1" dirty="0">
                  <a:latin typeface="Arial" charset="0"/>
                </a:rPr>
                <a:t>Some w/ Mild Barriers to Learning</a:t>
              </a:r>
            </a:p>
          </p:txBody>
        </p:sp>
        <p:sp>
          <p:nvSpPr>
            <p:cNvPr id="64524" name="Text Box 12"/>
            <p:cNvSpPr txBox="1">
              <a:spLocks noChangeArrowheads="1"/>
            </p:cNvSpPr>
            <p:nvPr/>
          </p:nvSpPr>
          <p:spPr bwMode="auto">
            <a:xfrm>
              <a:off x="3956" y="257"/>
              <a:ext cx="1608" cy="282"/>
            </a:xfrm>
            <a:prstGeom prst="rect">
              <a:avLst/>
            </a:prstGeom>
            <a:noFill/>
            <a:ln w="9525">
              <a:noFill/>
              <a:miter lim="800000"/>
              <a:headEnd/>
              <a:tailEnd/>
            </a:ln>
          </p:spPr>
          <p:txBody>
            <a:bodyPr/>
            <a:lstStyle/>
            <a:p>
              <a:pPr eaLnBrk="0" hangingPunct="0"/>
              <a:r>
                <a:rPr kumimoji="1" lang="en-US" sz="1400" b="1" dirty="0">
                  <a:latin typeface="Arial" charset="0"/>
                </a:rPr>
                <a:t>A Few w/ Significant/Complex</a:t>
              </a:r>
            </a:p>
            <a:p>
              <a:pPr eaLnBrk="0" hangingPunct="0"/>
              <a:r>
                <a:rPr kumimoji="1" lang="en-US" sz="1400" b="1" dirty="0">
                  <a:latin typeface="Arial" charset="0"/>
                </a:rPr>
                <a:t>Barriers</a:t>
              </a:r>
            </a:p>
          </p:txBody>
        </p:sp>
      </p:grpSp>
      <p:grpSp>
        <p:nvGrpSpPr>
          <p:cNvPr id="4" name="Group 24"/>
          <p:cNvGrpSpPr>
            <a:grpSpLocks/>
          </p:cNvGrpSpPr>
          <p:nvPr/>
        </p:nvGrpSpPr>
        <p:grpSpPr bwMode="auto">
          <a:xfrm>
            <a:off x="76200" y="5664200"/>
            <a:ext cx="8991600" cy="795338"/>
            <a:chOff x="48" y="3568"/>
            <a:chExt cx="5664" cy="501"/>
          </a:xfrm>
        </p:grpSpPr>
        <p:sp>
          <p:nvSpPr>
            <p:cNvPr id="64526" name="Line 14"/>
            <p:cNvSpPr>
              <a:spLocks noChangeShapeType="1"/>
            </p:cNvSpPr>
            <p:nvPr/>
          </p:nvSpPr>
          <p:spPr bwMode="auto">
            <a:xfrm>
              <a:off x="48" y="4069"/>
              <a:ext cx="5664" cy="0"/>
            </a:xfrm>
            <a:prstGeom prst="line">
              <a:avLst/>
            </a:prstGeom>
            <a:noFill/>
            <a:ln w="76200">
              <a:solidFill>
                <a:srgbClr val="33CC33"/>
              </a:solidFill>
              <a:round/>
              <a:headEnd/>
              <a:tailEnd type="triangle" w="med" len="med"/>
            </a:ln>
          </p:spPr>
          <p:txBody>
            <a:bodyPr/>
            <a:lstStyle/>
            <a:p>
              <a:endParaRPr lang="en-US"/>
            </a:p>
          </p:txBody>
        </p:sp>
        <p:sp>
          <p:nvSpPr>
            <p:cNvPr id="64527" name="Text Box 15"/>
            <p:cNvSpPr txBox="1">
              <a:spLocks noChangeArrowheads="1"/>
            </p:cNvSpPr>
            <p:nvPr/>
          </p:nvSpPr>
          <p:spPr bwMode="auto">
            <a:xfrm>
              <a:off x="2648" y="3712"/>
              <a:ext cx="1144" cy="288"/>
            </a:xfrm>
            <a:prstGeom prst="rect">
              <a:avLst/>
            </a:prstGeom>
            <a:noFill/>
            <a:ln w="9525">
              <a:noFill/>
              <a:miter lim="800000"/>
              <a:headEnd/>
              <a:tailEnd/>
            </a:ln>
          </p:spPr>
          <p:txBody>
            <a:bodyPr/>
            <a:lstStyle/>
            <a:p>
              <a:pPr eaLnBrk="0" hangingPunct="0"/>
              <a:r>
                <a:rPr kumimoji="1" lang="en-US" sz="1600" b="1" dirty="0">
                  <a:latin typeface="Arial" charset="0"/>
                </a:rPr>
                <a:t>Supplemental Supports</a:t>
              </a:r>
            </a:p>
          </p:txBody>
        </p:sp>
        <p:sp>
          <p:nvSpPr>
            <p:cNvPr id="64528" name="Text Box 16"/>
            <p:cNvSpPr txBox="1">
              <a:spLocks noChangeArrowheads="1"/>
            </p:cNvSpPr>
            <p:nvPr/>
          </p:nvSpPr>
          <p:spPr bwMode="auto">
            <a:xfrm>
              <a:off x="4028" y="3712"/>
              <a:ext cx="1536" cy="320"/>
            </a:xfrm>
            <a:prstGeom prst="rect">
              <a:avLst/>
            </a:prstGeom>
            <a:noFill/>
            <a:ln w="9525">
              <a:noFill/>
              <a:miter lim="800000"/>
              <a:headEnd/>
              <a:tailEnd/>
            </a:ln>
          </p:spPr>
          <p:txBody>
            <a:bodyPr/>
            <a:lstStyle/>
            <a:p>
              <a:pPr eaLnBrk="0" hangingPunct="0"/>
              <a:r>
                <a:rPr kumimoji="1" lang="en-US" sz="1600" b="1" dirty="0">
                  <a:latin typeface="Arial" charset="0"/>
                </a:rPr>
                <a:t>Intensive</a:t>
              </a:r>
            </a:p>
            <a:p>
              <a:pPr eaLnBrk="0" hangingPunct="0"/>
              <a:r>
                <a:rPr kumimoji="1" lang="en-US" sz="1600" b="1" dirty="0">
                  <a:latin typeface="Arial" charset="0"/>
                </a:rPr>
                <a:t>Interventions</a:t>
              </a:r>
            </a:p>
          </p:txBody>
        </p:sp>
        <p:sp>
          <p:nvSpPr>
            <p:cNvPr id="64529" name="Text Box 17"/>
            <p:cNvSpPr txBox="1">
              <a:spLocks noChangeArrowheads="1"/>
            </p:cNvSpPr>
            <p:nvPr/>
          </p:nvSpPr>
          <p:spPr bwMode="auto">
            <a:xfrm>
              <a:off x="1580" y="3568"/>
              <a:ext cx="868" cy="288"/>
            </a:xfrm>
            <a:prstGeom prst="rect">
              <a:avLst/>
            </a:prstGeom>
            <a:noFill/>
            <a:ln w="9525">
              <a:noFill/>
              <a:miter lim="800000"/>
              <a:headEnd/>
              <a:tailEnd/>
            </a:ln>
          </p:spPr>
          <p:txBody>
            <a:bodyPr/>
            <a:lstStyle/>
            <a:p>
              <a:pPr eaLnBrk="0" hangingPunct="0"/>
              <a:r>
                <a:rPr kumimoji="1" lang="en-US" sz="1600" b="1" dirty="0">
                  <a:latin typeface="Arial" charset="0"/>
                </a:rPr>
                <a:t>Risk-Focused Prevention</a:t>
              </a:r>
            </a:p>
          </p:txBody>
        </p:sp>
        <p:sp>
          <p:nvSpPr>
            <p:cNvPr id="64530" name="Text Box 18"/>
            <p:cNvSpPr txBox="1">
              <a:spLocks noChangeArrowheads="1"/>
            </p:cNvSpPr>
            <p:nvPr/>
          </p:nvSpPr>
          <p:spPr bwMode="auto">
            <a:xfrm>
              <a:off x="188" y="3712"/>
              <a:ext cx="1104" cy="192"/>
            </a:xfrm>
            <a:prstGeom prst="rect">
              <a:avLst/>
            </a:prstGeom>
            <a:noFill/>
            <a:ln w="9525">
              <a:noFill/>
              <a:miter lim="800000"/>
              <a:headEnd/>
              <a:tailEnd/>
            </a:ln>
          </p:spPr>
          <p:txBody>
            <a:bodyPr/>
            <a:lstStyle/>
            <a:p>
              <a:pPr eaLnBrk="0" hangingPunct="0"/>
              <a:r>
                <a:rPr kumimoji="1" lang="en-US" sz="1600" b="1" dirty="0">
                  <a:latin typeface="Arial" charset="0"/>
                </a:rPr>
                <a:t>Universal-Youth Development</a:t>
              </a:r>
            </a:p>
          </p:txBody>
        </p:sp>
      </p:grpSp>
      <p:sp>
        <p:nvSpPr>
          <p:cNvPr id="64531" name="Text Box 19"/>
          <p:cNvSpPr txBox="1">
            <a:spLocks noChangeArrowheads="1"/>
          </p:cNvSpPr>
          <p:nvPr/>
        </p:nvSpPr>
        <p:spPr bwMode="auto">
          <a:xfrm>
            <a:off x="1752600" y="6477000"/>
            <a:ext cx="5956300" cy="520700"/>
          </a:xfrm>
          <a:prstGeom prst="rect">
            <a:avLst/>
          </a:prstGeom>
          <a:noFill/>
          <a:ln w="9525">
            <a:noFill/>
            <a:miter lim="800000"/>
            <a:headEnd/>
            <a:tailEnd/>
          </a:ln>
        </p:spPr>
        <p:txBody>
          <a:bodyPr/>
          <a:lstStyle/>
          <a:p>
            <a:pPr algn="ctr" eaLnBrk="0" hangingPunct="0"/>
            <a:r>
              <a:rPr kumimoji="1" lang="en-US" b="1" dirty="0">
                <a:latin typeface="Arial" charset="0"/>
              </a:rPr>
              <a:t>Continuum of Programs and Services</a:t>
            </a:r>
          </a:p>
        </p:txBody>
      </p:sp>
      <p:sp>
        <p:nvSpPr>
          <p:cNvPr id="64533" name="AutoShape 21"/>
          <p:cNvSpPr>
            <a:spLocks noChangeArrowheads="1"/>
          </p:cNvSpPr>
          <p:nvPr/>
        </p:nvSpPr>
        <p:spPr bwMode="auto">
          <a:xfrm rot="16200000" flipH="1">
            <a:off x="1790700" y="-1308100"/>
            <a:ext cx="5562600" cy="9144000"/>
          </a:xfrm>
          <a:prstGeom prst="triangle">
            <a:avLst>
              <a:gd name="adj" fmla="val 50000"/>
            </a:avLst>
          </a:prstGeom>
          <a:blipFill>
            <a:blip r:embed="rId4" cstate="print">
              <a:lum bright="70000" contrast="-70000"/>
            </a:blip>
            <a:tile tx="0" ty="0" sx="100000" sy="100000" flip="none" algn="tl"/>
          </a:blipFill>
          <a:ln w="57150">
            <a:solidFill>
              <a:schemeClr val="accent2"/>
            </a:solidFill>
            <a:miter lim="800000"/>
            <a:headEnd/>
            <a:tailEnd/>
          </a:ln>
        </p:spPr>
        <p:txBody>
          <a:bodyPr/>
          <a:lstStyle/>
          <a:p>
            <a:endParaRPr lang="en-US"/>
          </a:p>
        </p:txBody>
      </p:sp>
      <p:sp>
        <p:nvSpPr>
          <p:cNvPr id="64534" name="WordArt 22"/>
          <p:cNvSpPr>
            <a:spLocks noChangeArrowheads="1" noChangeShapeType="1" noTextEdit="1"/>
          </p:cNvSpPr>
          <p:nvPr/>
        </p:nvSpPr>
        <p:spPr bwMode="auto">
          <a:xfrm rot="848944">
            <a:off x="2359025" y="3733800"/>
            <a:ext cx="6473825" cy="1543050"/>
          </a:xfrm>
          <a:prstGeom prst="rect">
            <a:avLst/>
          </a:prstGeom>
        </p:spPr>
        <p:txBody>
          <a:bodyPr wrap="none" fromWordArt="1">
            <a:prstTxWarp prst="textFadeLeft">
              <a:avLst>
                <a:gd name="adj" fmla="val 33333"/>
              </a:avLst>
            </a:prstTxWarp>
          </a:bodyPr>
          <a:lstStyle/>
          <a:p>
            <a:pPr algn="ctr"/>
            <a:r>
              <a:rPr lang="en-US" sz="3600" kern="10" dirty="0">
                <a:ln w="9525">
                  <a:solidFill>
                    <a:srgbClr val="000000"/>
                  </a:solidFill>
                  <a:round/>
                  <a:headEnd/>
                  <a:tailEnd/>
                </a:ln>
                <a:solidFill>
                  <a:srgbClr val="CC0000"/>
                </a:solidFill>
                <a:latin typeface="Arial Black"/>
              </a:rPr>
              <a:t># of Resources Targeted to Individuals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4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64531"/>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64515"/>
                                        </p:tgtEl>
                                        <p:attrNameLst>
                                          <p:attrName>style.visibility</p:attrName>
                                        </p:attrNameLst>
                                      </p:cBhvr>
                                      <p:to>
                                        <p:strVal val="visible"/>
                                      </p:to>
                                    </p:set>
                                    <p:animEffect transition="in" filter="wipe(up)">
                                      <p:cBhvr>
                                        <p:cTn id="22" dur="500"/>
                                        <p:tgtEl>
                                          <p:spTgt spid="6451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64514"/>
                                        </p:tgtEl>
                                        <p:attrNameLst>
                                          <p:attrName>style.visibility</p:attrName>
                                        </p:attrNameLst>
                                      </p:cBhvr>
                                      <p:to>
                                        <p:strVal val="visible"/>
                                      </p:to>
                                    </p:set>
                                    <p:animEffect transition="in" filter="wipe(up)">
                                      <p:cBhvr>
                                        <p:cTn id="26" dur="500"/>
                                        <p:tgtEl>
                                          <p:spTgt spid="645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Righ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64533"/>
                                        </p:tgtEl>
                                        <p:attrNameLst>
                                          <p:attrName>style.visibility</p:attrName>
                                        </p:attrNameLst>
                                      </p:cBhvr>
                                      <p:to>
                                        <p:strVal val="visible"/>
                                      </p:to>
                                    </p:set>
                                    <p:animEffect transition="in" filter="wipe(right)">
                                      <p:cBhvr>
                                        <p:cTn id="36" dur="500"/>
                                        <p:tgtEl>
                                          <p:spTgt spid="6453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4534"/>
                                        </p:tgtEl>
                                        <p:attrNameLst>
                                          <p:attrName>style.visibility</p:attrName>
                                        </p:attrNameLst>
                                      </p:cBhvr>
                                      <p:to>
                                        <p:strVal val="visible"/>
                                      </p:to>
                                    </p:set>
                                    <p:animEffect transition="in" filter="wipe(right)">
                                      <p:cBhvr>
                                        <p:cTn id="39" dur="500"/>
                                        <p:tgtEl>
                                          <p:spTgt spid="6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5" grpId="0" animBg="1"/>
      <p:bldP spid="64516" grpId="0" autoUpdateAnimBg="0"/>
      <p:bldP spid="64531" grpId="0" autoUpdateAnimBg="0"/>
      <p:bldP spid="64533" grpId="0" animBg="1"/>
      <p:bldP spid="645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37548-5ADB-4CFE-A9AE-99DE48B2F5B9}"/>
              </a:ext>
            </a:extLst>
          </p:cNvPr>
          <p:cNvSpPr>
            <a:spLocks noGrp="1"/>
          </p:cNvSpPr>
          <p:nvPr>
            <p:ph type="title"/>
          </p:nvPr>
        </p:nvSpPr>
        <p:spPr/>
        <p:txBody>
          <a:bodyPr>
            <a:normAutofit fontScale="90000"/>
          </a:bodyPr>
          <a:lstStyle/>
          <a:p>
            <a:r>
              <a:rPr lang="en-US" dirty="0">
                <a:latin typeface="+mn-lt"/>
              </a:rPr>
              <a:t>Treating the tip of the iceberg</a:t>
            </a:r>
          </a:p>
        </p:txBody>
      </p:sp>
      <p:pic>
        <p:nvPicPr>
          <p:cNvPr id="5" name="Content Placeholder 4">
            <a:extLst>
              <a:ext uri="{FF2B5EF4-FFF2-40B4-BE49-F238E27FC236}">
                <a16:creationId xmlns:a16="http://schemas.microsoft.com/office/drawing/2014/main" xmlns="" id="{961D28DF-C3C6-46A0-B0D0-FC3DFBDF5B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752600"/>
            <a:ext cx="3744119" cy="4622369"/>
          </a:xfrm>
        </p:spPr>
      </p:pic>
    </p:spTree>
    <p:extLst>
      <p:ext uri="{BB962C8B-B14F-4D97-AF65-F5344CB8AC3E}">
        <p14:creationId xmlns:p14="http://schemas.microsoft.com/office/powerpoint/2010/main" val="3520550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99734" y="381000"/>
            <a:ext cx="8229600" cy="1139825"/>
          </a:xfrm>
        </p:spPr>
        <p:txBody>
          <a:bodyPr>
            <a:noAutofit/>
          </a:bodyPr>
          <a:lstStyle/>
          <a:p>
            <a:pPr algn="ctr"/>
            <a:r>
              <a:rPr lang="en-US" altLang="en-US" sz="2400" dirty="0">
                <a:solidFill>
                  <a:schemeClr val="tx1"/>
                </a:solidFill>
                <a:effectLst/>
                <a:latin typeface="+mn-lt"/>
              </a:rPr>
              <a:t>A </a:t>
            </a:r>
            <a:r>
              <a:rPr lang="en-US" altLang="en-US" sz="2400" dirty="0" smtClean="0">
                <a:solidFill>
                  <a:schemeClr val="tx1"/>
                </a:solidFill>
                <a:effectLst/>
                <a:latin typeface="+mn-lt"/>
              </a:rPr>
              <a:t>Unified, Comprehensive, and Equitable </a:t>
            </a:r>
            <a:r>
              <a:rPr lang="en-US" altLang="en-US" sz="2400" dirty="0">
                <a:solidFill>
                  <a:schemeClr val="tx1"/>
                </a:solidFill>
                <a:effectLst/>
                <a:latin typeface="+mn-lt"/>
              </a:rPr>
              <a:t>Intervention Framework for Student and Learning Supports Consists of:</a:t>
            </a:r>
          </a:p>
        </p:txBody>
      </p:sp>
      <p:sp>
        <p:nvSpPr>
          <p:cNvPr id="24579" name="Content Placeholder 2"/>
          <p:cNvSpPr>
            <a:spLocks noGrp="1"/>
          </p:cNvSpPr>
          <p:nvPr>
            <p:ph idx="1"/>
          </p:nvPr>
        </p:nvSpPr>
        <p:spPr>
          <a:xfrm>
            <a:off x="385434" y="1752600"/>
            <a:ext cx="8458200" cy="4530725"/>
          </a:xfrm>
        </p:spPr>
        <p:txBody>
          <a:bodyPr>
            <a:normAutofit/>
          </a:bodyPr>
          <a:lstStyle/>
          <a:p>
            <a:pPr marL="36900" indent="0" algn="ctr">
              <a:buNone/>
              <a:defRPr/>
            </a:pPr>
            <a:r>
              <a:rPr lang="en-US" altLang="en-US" sz="3200" b="1" dirty="0"/>
              <a:t>A </a:t>
            </a:r>
            <a:r>
              <a:rPr lang="en-US" altLang="en-US" sz="3200" b="1" i="1" dirty="0">
                <a:solidFill>
                  <a:srgbClr val="FF0000"/>
                </a:solidFill>
                <a:effectLst/>
              </a:rPr>
              <a:t>full </a:t>
            </a:r>
            <a:r>
              <a:rPr lang="en-US" altLang="en-US" sz="3200" b="1" i="1" dirty="0" smtClean="0">
                <a:solidFill>
                  <a:srgbClr val="FF0000"/>
                </a:solidFill>
                <a:effectLst/>
              </a:rPr>
              <a:t>continuum </a:t>
            </a:r>
            <a:r>
              <a:rPr lang="en-US" altLang="en-US" sz="3200" b="1" dirty="0"/>
              <a:t>of Interventions </a:t>
            </a:r>
            <a:r>
              <a:rPr lang="en-US" altLang="en-US" sz="2800" b="1" i="1" dirty="0"/>
              <a:t>(including buffers/resiliency)</a:t>
            </a:r>
          </a:p>
          <a:p>
            <a:pPr algn="ctr">
              <a:buFont typeface="Wingdings" panose="05000000000000000000" pitchFamily="2" charset="2"/>
              <a:buNone/>
              <a:defRPr/>
            </a:pPr>
            <a:r>
              <a:rPr lang="en-US" altLang="en-US" sz="3200" b="1" dirty="0"/>
              <a:t>	</a:t>
            </a:r>
          </a:p>
          <a:p>
            <a:pPr algn="ctr">
              <a:buFont typeface="Wingdings" panose="05000000000000000000" pitchFamily="2" charset="2"/>
              <a:buNone/>
              <a:defRPr/>
            </a:pPr>
            <a:r>
              <a:rPr lang="en-US" altLang="en-US" sz="3200" b="1" i="1" dirty="0">
                <a:solidFill>
                  <a:srgbClr val="FF0000"/>
                </a:solidFill>
              </a:rPr>
              <a:t>AND</a:t>
            </a:r>
          </a:p>
          <a:p>
            <a:pPr marL="36900" indent="0" algn="ctr">
              <a:buNone/>
              <a:defRPr/>
            </a:pPr>
            <a:endParaRPr lang="en-US" altLang="en-US" sz="3200" b="1" dirty="0"/>
          </a:p>
          <a:p>
            <a:pPr marL="36900" indent="0" algn="ctr">
              <a:buNone/>
              <a:defRPr/>
            </a:pPr>
            <a:r>
              <a:rPr lang="en-US" altLang="en-US" sz="3200" b="1" dirty="0"/>
              <a:t>An organized set of </a:t>
            </a:r>
            <a:r>
              <a:rPr lang="en-US" altLang="en-US" sz="3200" b="1" i="1" dirty="0">
                <a:solidFill>
                  <a:srgbClr val="FF0000"/>
                </a:solidFill>
              </a:rPr>
              <a:t>Content Arenas</a:t>
            </a:r>
          </a:p>
          <a:p>
            <a:pPr marL="36900" indent="0" algn="ctr">
              <a:spcBef>
                <a:spcPts val="0"/>
              </a:spcBef>
              <a:buNone/>
              <a:defRPr/>
            </a:pPr>
            <a:r>
              <a:rPr lang="en-US" altLang="en-US" sz="2800" b="1" i="1" dirty="0"/>
              <a:t>(that promote full development)</a:t>
            </a:r>
          </a:p>
        </p:txBody>
      </p:sp>
    </p:spTree>
    <p:custDataLst>
      <p:tags r:id="rId1"/>
    </p:custDataLst>
    <p:extLst>
      <p:ext uri="{BB962C8B-B14F-4D97-AF65-F5344CB8AC3E}">
        <p14:creationId xmlns:p14="http://schemas.microsoft.com/office/powerpoint/2010/main" val="87655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533400" y="304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dirty="0">
                <a:sym typeface="Gill Sans" charset="0"/>
              </a:rPr>
              <a:t>These challenges are framed within the context of </a:t>
            </a:r>
          </a:p>
          <a:p>
            <a:pPr eaLnBrk="1" hangingPunct="1">
              <a:spcBef>
                <a:spcPct val="0"/>
              </a:spcBef>
              <a:buClrTx/>
              <a:buSzTx/>
              <a:buFontTx/>
              <a:buNone/>
            </a:pPr>
            <a:r>
              <a:rPr lang="en-US" altLang="en-US" sz="2000" b="1" i="1" dirty="0">
                <a:solidFill>
                  <a:srgbClr val="FFFF00"/>
                </a:solidFill>
                <a:sym typeface="Gill Sans" charset="0"/>
              </a:rPr>
              <a:t>   </a:t>
            </a:r>
            <a:r>
              <a:rPr lang="en-US" altLang="en-US" sz="2000" b="1" i="1" dirty="0">
                <a:sym typeface="Gill Sans" charset="0"/>
              </a:rPr>
              <a:t>Addressing Barriers</a:t>
            </a:r>
            <a:r>
              <a:rPr lang="en-US" altLang="en-US" sz="2000" b="1" dirty="0">
                <a:sym typeface="Gill Sans" charset="0"/>
              </a:rPr>
              <a:t> to Learning and Teaching</a:t>
            </a:r>
          </a:p>
        </p:txBody>
      </p:sp>
      <p:sp>
        <p:nvSpPr>
          <p:cNvPr id="9220" name="Text Box 3"/>
          <p:cNvSpPr txBox="1">
            <a:spLocks noChangeArrowheads="1"/>
          </p:cNvSpPr>
          <p:nvPr/>
        </p:nvSpPr>
        <p:spPr bwMode="auto">
          <a:xfrm>
            <a:off x="285750" y="1091336"/>
            <a:ext cx="219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i="1" dirty="0">
                <a:solidFill>
                  <a:srgbClr val="FF0000"/>
                </a:solidFill>
                <a:sym typeface="Gill Sans" charset="0"/>
              </a:rPr>
              <a:t>Range of Learners</a:t>
            </a:r>
          </a:p>
        </p:txBody>
      </p:sp>
      <p:sp>
        <p:nvSpPr>
          <p:cNvPr id="9221" name="Text Box 4"/>
          <p:cNvSpPr txBox="1">
            <a:spLocks noChangeArrowheads="1"/>
          </p:cNvSpPr>
          <p:nvPr/>
        </p:nvSpPr>
        <p:spPr bwMode="auto">
          <a:xfrm>
            <a:off x="76200" y="2811540"/>
            <a:ext cx="2286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tabLst>
                <a:tab pos="457200"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457200"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457200"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457200"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457200" algn="l"/>
              </a:tabLst>
              <a:defRPr sz="2000">
                <a:solidFill>
                  <a:schemeClr val="tx1"/>
                </a:solidFill>
                <a:latin typeface="Arial" panose="020B0604020202020204" pitchFamily="34" charset="0"/>
              </a:defRPr>
            </a:lvl9pPr>
          </a:lstStyle>
          <a:p>
            <a:pPr marL="346075" eaLnBrk="1" hangingPunct="1">
              <a:spcBef>
                <a:spcPct val="0"/>
              </a:spcBef>
              <a:buClrTx/>
              <a:buSzTx/>
              <a:buFontTx/>
              <a:buNone/>
              <a:tabLst/>
            </a:pPr>
            <a:r>
              <a:rPr lang="en-US" altLang="en-US" sz="1600" dirty="0">
                <a:solidFill>
                  <a:schemeClr val="tx2"/>
                </a:solidFill>
                <a:sym typeface="Gill Sans" charset="0"/>
              </a:rPr>
              <a:t>Not very motivated and/or lacking prerequisite skills/different rates &amp; styles/</a:t>
            </a:r>
          </a:p>
          <a:p>
            <a:pPr marL="346075" eaLnBrk="1" hangingPunct="1">
              <a:spcBef>
                <a:spcPct val="0"/>
              </a:spcBef>
              <a:buClrTx/>
              <a:buSzTx/>
              <a:buFontTx/>
              <a:buNone/>
              <a:tabLst/>
            </a:pPr>
            <a:r>
              <a:rPr lang="en-US" altLang="en-US" sz="1600" dirty="0">
                <a:solidFill>
                  <a:schemeClr val="tx2"/>
                </a:solidFill>
                <a:sym typeface="Gill Sans" charset="0"/>
              </a:rPr>
              <a:t>minor vulnerabilities</a:t>
            </a:r>
          </a:p>
          <a:p>
            <a:pPr eaLnBrk="1" hangingPunct="1">
              <a:spcBef>
                <a:spcPct val="0"/>
              </a:spcBef>
              <a:buClrTx/>
              <a:buSzTx/>
              <a:buFontTx/>
              <a:buNone/>
            </a:pPr>
            <a:endParaRPr lang="en-US" altLang="en-US" sz="1800" b="1" dirty="0">
              <a:solidFill>
                <a:schemeClr val="tx2"/>
              </a:solidFill>
              <a:sym typeface="Gill Sans" charset="0"/>
            </a:endParaRPr>
          </a:p>
          <a:p>
            <a:pPr eaLnBrk="1" hangingPunct="1">
              <a:spcBef>
                <a:spcPct val="0"/>
              </a:spcBef>
              <a:buClrTx/>
              <a:buSzTx/>
              <a:buFontTx/>
              <a:buNone/>
            </a:pPr>
            <a:endParaRPr lang="en-US" altLang="en-US" sz="1800" b="1" dirty="0">
              <a:solidFill>
                <a:schemeClr val="tx2"/>
              </a:solidFill>
              <a:sym typeface="Gill Sans" charset="0"/>
            </a:endParaRPr>
          </a:p>
          <a:p>
            <a:pPr eaLnBrk="1" hangingPunct="1">
              <a:spcBef>
                <a:spcPct val="0"/>
              </a:spcBef>
              <a:buClrTx/>
              <a:buSzTx/>
              <a:buFontTx/>
              <a:buNone/>
            </a:pPr>
            <a:r>
              <a:rPr lang="en-US" altLang="en-US" sz="1400" dirty="0">
                <a:solidFill>
                  <a:schemeClr val="tx2"/>
                </a:solidFill>
                <a:latin typeface="Gill Sans" charset="0"/>
                <a:sym typeface="Gill Sans" charset="0"/>
              </a:rPr>
              <a:t>	</a:t>
            </a:r>
          </a:p>
        </p:txBody>
      </p:sp>
      <p:sp>
        <p:nvSpPr>
          <p:cNvPr id="9222" name="Text Box 5"/>
          <p:cNvSpPr txBox="1">
            <a:spLocks noChangeArrowheads="1"/>
          </p:cNvSpPr>
          <p:nvPr/>
        </p:nvSpPr>
        <p:spPr bwMode="auto">
          <a:xfrm>
            <a:off x="3019160" y="1676400"/>
            <a:ext cx="1827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solidFill>
                  <a:srgbClr val="00B050"/>
                </a:solidFill>
                <a:sym typeface="Gill Sans" charset="0"/>
              </a:rPr>
              <a:t>No barriers</a:t>
            </a:r>
          </a:p>
        </p:txBody>
      </p:sp>
      <p:sp>
        <p:nvSpPr>
          <p:cNvPr id="9224" name="Text Box 7"/>
          <p:cNvSpPr txBox="1">
            <a:spLocks noChangeArrowheads="1"/>
          </p:cNvSpPr>
          <p:nvPr/>
        </p:nvSpPr>
        <p:spPr bwMode="auto">
          <a:xfrm>
            <a:off x="5181600" y="1295400"/>
            <a:ext cx="1622425" cy="1569660"/>
          </a:xfrm>
          <a:prstGeom prst="rect">
            <a:avLst/>
          </a:prstGeom>
          <a:noFill/>
          <a:ln w="127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600" b="1" i="1" dirty="0">
              <a:solidFill>
                <a:schemeClr val="tx2"/>
              </a:solidFill>
              <a:sym typeface="Gill Sans" charset="0"/>
            </a:endParaRPr>
          </a:p>
          <a:p>
            <a:pPr algn="ctr" eaLnBrk="1" hangingPunct="1">
              <a:spcBef>
                <a:spcPct val="0"/>
              </a:spcBef>
              <a:buClrTx/>
              <a:buSzTx/>
              <a:buFontTx/>
              <a:buNone/>
            </a:pPr>
            <a:r>
              <a:rPr lang="en-US" altLang="en-US" sz="1600" b="1" i="1" dirty="0">
                <a:solidFill>
                  <a:schemeClr val="tx2"/>
                </a:solidFill>
                <a:sym typeface="Gill Sans" charset="0"/>
              </a:rPr>
              <a:t>Prevailing</a:t>
            </a:r>
          </a:p>
          <a:p>
            <a:pPr algn="ctr" eaLnBrk="1" hangingPunct="1">
              <a:spcBef>
                <a:spcPct val="0"/>
              </a:spcBef>
              <a:buClrTx/>
              <a:buSzTx/>
              <a:buFontTx/>
              <a:buNone/>
            </a:pPr>
            <a:r>
              <a:rPr lang="en-US" altLang="en-US" sz="1600" b="1" i="1" dirty="0">
                <a:solidFill>
                  <a:schemeClr val="tx2"/>
                </a:solidFill>
                <a:sym typeface="Gill Sans" charset="0"/>
              </a:rPr>
              <a:t>Teaching Practices</a:t>
            </a:r>
          </a:p>
          <a:p>
            <a:pPr algn="ctr" eaLnBrk="1" hangingPunct="1">
              <a:spcBef>
                <a:spcPct val="0"/>
              </a:spcBef>
              <a:buClrTx/>
              <a:buSzTx/>
              <a:buFontTx/>
              <a:buNone/>
            </a:pPr>
            <a:endParaRPr lang="en-US" altLang="en-US" sz="1600" b="1" i="1" dirty="0">
              <a:solidFill>
                <a:schemeClr val="tx2"/>
              </a:solidFill>
              <a:sym typeface="Gill Sans" charset="0"/>
            </a:endParaRPr>
          </a:p>
          <a:p>
            <a:pPr algn="ctr" eaLnBrk="1" hangingPunct="1">
              <a:spcBef>
                <a:spcPct val="0"/>
              </a:spcBef>
              <a:buClrTx/>
              <a:buSzTx/>
              <a:buFontTx/>
              <a:buNone/>
            </a:pPr>
            <a:endParaRPr lang="en-US" altLang="en-US" sz="1600" b="1" dirty="0">
              <a:solidFill>
                <a:schemeClr val="tx2"/>
              </a:solidFill>
              <a:sym typeface="Gill Sans" charset="0"/>
            </a:endParaRPr>
          </a:p>
        </p:txBody>
      </p:sp>
      <p:sp>
        <p:nvSpPr>
          <p:cNvPr id="9225" name="Text Box 8"/>
          <p:cNvSpPr txBox="1">
            <a:spLocks noChangeArrowheads="1"/>
          </p:cNvSpPr>
          <p:nvPr/>
        </p:nvSpPr>
        <p:spPr bwMode="auto">
          <a:xfrm>
            <a:off x="7245377" y="1453665"/>
            <a:ext cx="14414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dirty="0">
                <a:solidFill>
                  <a:schemeClr val="tx2"/>
                </a:solidFill>
                <a:sym typeface="Gill Sans" charset="0"/>
              </a:rPr>
              <a:t>   Outcomes</a:t>
            </a:r>
          </a:p>
          <a:p>
            <a:pPr algn="ctr" eaLnBrk="1" hangingPunct="1">
              <a:spcBef>
                <a:spcPct val="0"/>
              </a:spcBef>
              <a:buClrTx/>
              <a:buSzTx/>
              <a:buNone/>
            </a:pPr>
            <a:r>
              <a:rPr lang="en-US" altLang="en-US" sz="1600" b="1" dirty="0">
                <a:solidFill>
                  <a:schemeClr val="tx2"/>
                </a:solidFill>
                <a:sym typeface="Gill Sans" charset="0"/>
              </a:rPr>
              <a:t>Desired </a:t>
            </a:r>
          </a:p>
          <a:p>
            <a:pPr algn="ctr" eaLnBrk="1" hangingPunct="1">
              <a:spcBef>
                <a:spcPct val="0"/>
              </a:spcBef>
              <a:buClrTx/>
              <a:buSzTx/>
              <a:buNone/>
            </a:pPr>
            <a:r>
              <a:rPr lang="en-US" altLang="en-US" sz="1600" b="1" dirty="0">
                <a:solidFill>
                  <a:schemeClr val="tx2"/>
                </a:solidFill>
                <a:sym typeface="Gill Sans" charset="0"/>
              </a:rPr>
              <a:t>    by Society</a:t>
            </a:r>
          </a:p>
          <a:p>
            <a:pPr algn="ctr" eaLnBrk="1" hangingPunct="1">
              <a:spcBef>
                <a:spcPct val="0"/>
              </a:spcBef>
              <a:buClrTx/>
              <a:buSzTx/>
              <a:buFontTx/>
              <a:buNone/>
            </a:pPr>
            <a:endParaRPr lang="en-US" altLang="en-US" sz="1600" b="1" dirty="0">
              <a:solidFill>
                <a:schemeClr val="tx2"/>
              </a:solidFill>
              <a:sym typeface="Gill Sans" charset="0"/>
            </a:endParaRPr>
          </a:p>
          <a:p>
            <a:pPr algn="ctr" eaLnBrk="1" hangingPunct="1">
              <a:spcBef>
                <a:spcPct val="0"/>
              </a:spcBef>
              <a:buClrTx/>
              <a:buSzTx/>
              <a:buFontTx/>
              <a:buNone/>
            </a:pPr>
            <a:endParaRPr lang="en-US" altLang="en-US" sz="1600" b="1" dirty="0">
              <a:solidFill>
                <a:schemeClr val="tx2"/>
              </a:solidFill>
              <a:sym typeface="Gill Sans" charset="0"/>
            </a:endParaRPr>
          </a:p>
        </p:txBody>
      </p:sp>
      <p:sp>
        <p:nvSpPr>
          <p:cNvPr id="9226" name="Line 10"/>
          <p:cNvSpPr>
            <a:spLocks noChangeShapeType="1"/>
          </p:cNvSpPr>
          <p:nvPr/>
        </p:nvSpPr>
        <p:spPr bwMode="auto">
          <a:xfrm>
            <a:off x="2590800" y="1676400"/>
            <a:ext cx="2590800" cy="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11"/>
          <p:cNvSpPr>
            <a:spLocks noChangeShapeType="1"/>
          </p:cNvSpPr>
          <p:nvPr/>
        </p:nvSpPr>
        <p:spPr bwMode="auto">
          <a:xfrm>
            <a:off x="6858000" y="1905000"/>
            <a:ext cx="533400" cy="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flipH="1">
            <a:off x="2438400" y="1676400"/>
            <a:ext cx="152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13"/>
          <p:cNvSpPr>
            <a:spLocks noChangeShapeType="1"/>
          </p:cNvSpPr>
          <p:nvPr/>
        </p:nvSpPr>
        <p:spPr bwMode="auto">
          <a:xfrm flipH="1" flipV="1">
            <a:off x="2590800" y="1676400"/>
            <a:ext cx="0" cy="4343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flipH="1" flipV="1">
            <a:off x="2362200" y="6019800"/>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p:cNvSpPr>
            <a:spLocks noChangeShapeType="1"/>
          </p:cNvSpPr>
          <p:nvPr/>
        </p:nvSpPr>
        <p:spPr bwMode="auto">
          <a:xfrm>
            <a:off x="2590800" y="3733800"/>
            <a:ext cx="3810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TextBox 23"/>
          <p:cNvSpPr txBox="1"/>
          <p:nvPr/>
        </p:nvSpPr>
        <p:spPr>
          <a:xfrm>
            <a:off x="457203" y="1512313"/>
            <a:ext cx="1945479" cy="584775"/>
          </a:xfrm>
          <a:prstGeom prst="rect">
            <a:avLst/>
          </a:prstGeom>
          <a:noFill/>
        </p:spPr>
        <p:txBody>
          <a:bodyPr wrap="square" rtlCol="0">
            <a:spAutoFit/>
          </a:bodyPr>
          <a:lstStyle/>
          <a:p>
            <a:pPr eaLnBrk="1" hangingPunct="1"/>
            <a:r>
              <a:rPr lang="en-US" altLang="en-US" sz="1600" dirty="0">
                <a:solidFill>
                  <a:schemeClr val="tx2"/>
                </a:solidFill>
                <a:sym typeface="Gill Sans" charset="0"/>
              </a:rPr>
              <a:t>Motivationally ready and able</a:t>
            </a:r>
          </a:p>
        </p:txBody>
      </p:sp>
      <p:sp>
        <p:nvSpPr>
          <p:cNvPr id="6" name="TextBox 5"/>
          <p:cNvSpPr txBox="1"/>
          <p:nvPr/>
        </p:nvSpPr>
        <p:spPr>
          <a:xfrm>
            <a:off x="428626" y="5257077"/>
            <a:ext cx="1904997" cy="830997"/>
          </a:xfrm>
          <a:prstGeom prst="rect">
            <a:avLst/>
          </a:prstGeom>
          <a:noFill/>
        </p:spPr>
        <p:txBody>
          <a:bodyPr wrap="square" rtlCol="0">
            <a:spAutoFit/>
          </a:bodyPr>
          <a:lstStyle/>
          <a:p>
            <a:pPr eaLnBrk="1" hangingPunct="1"/>
            <a:r>
              <a:rPr lang="en-US" altLang="en-US" sz="1600" dirty="0">
                <a:solidFill>
                  <a:schemeClr val="tx2"/>
                </a:solidFill>
                <a:sym typeface="Gill Sans" charset="0"/>
              </a:rPr>
              <a:t>Avoidant/</a:t>
            </a:r>
          </a:p>
          <a:p>
            <a:pPr eaLnBrk="1" hangingPunct="1"/>
            <a:r>
              <a:rPr lang="en-US" altLang="en-US" sz="1600" dirty="0">
                <a:solidFill>
                  <a:schemeClr val="tx2"/>
                </a:solidFill>
                <a:sym typeface="Gill Sans" charset="0"/>
              </a:rPr>
              <a:t>very deficient</a:t>
            </a:r>
          </a:p>
          <a:p>
            <a:pPr eaLnBrk="1" hangingPunct="1"/>
            <a:r>
              <a:rPr lang="en-US" altLang="en-US" sz="1600" dirty="0">
                <a:solidFill>
                  <a:schemeClr val="tx2"/>
                </a:solidFill>
                <a:sym typeface="Gill Sans" charset="0"/>
              </a:rPr>
              <a:t>in capabilities</a:t>
            </a:r>
          </a:p>
        </p:txBody>
      </p:sp>
      <p:cxnSp>
        <p:nvCxnSpPr>
          <p:cNvPr id="3" name="Straight Arrow Connector 2">
            <a:extLst>
              <a:ext uri="{FF2B5EF4-FFF2-40B4-BE49-F238E27FC236}">
                <a16:creationId xmlns:a16="http://schemas.microsoft.com/office/drawing/2014/main" xmlns="" id="{826FACEF-31D2-451D-92F1-D25020CD1648}"/>
              </a:ext>
            </a:extLst>
          </p:cNvPr>
          <p:cNvCxnSpPr/>
          <p:nvPr/>
        </p:nvCxnSpPr>
        <p:spPr>
          <a:xfrm>
            <a:off x="1195271" y="2138065"/>
            <a:ext cx="0" cy="639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5BFA328E-A1B6-4E57-9142-C0D5FFBF1017}"/>
              </a:ext>
            </a:extLst>
          </p:cNvPr>
          <p:cNvCxnSpPr/>
          <p:nvPr/>
        </p:nvCxnSpPr>
        <p:spPr>
          <a:xfrm>
            <a:off x="1138196" y="4618038"/>
            <a:ext cx="0" cy="639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 Box 26">
            <a:extLst>
              <a:ext uri="{FF2B5EF4-FFF2-40B4-BE49-F238E27FC236}">
                <a16:creationId xmlns:a16="http://schemas.microsoft.com/office/drawing/2014/main" xmlns="" id="{3328F660-31D1-4E61-9AE4-675D1FF6C859}"/>
              </a:ext>
            </a:extLst>
          </p:cNvPr>
          <p:cNvSpPr txBox="1">
            <a:spLocks noChangeArrowheads="1"/>
          </p:cNvSpPr>
          <p:nvPr/>
        </p:nvSpPr>
        <p:spPr bwMode="auto">
          <a:xfrm>
            <a:off x="3208232" y="3246060"/>
            <a:ext cx="5326165" cy="2965555"/>
          </a:xfrm>
          <a:prstGeom prst="rect">
            <a:avLst/>
          </a:prstGeom>
          <a:noFill/>
          <a:ln w="50800" cap="sq" cmpd="dbl">
            <a:solidFill>
              <a:srgbClr val="FF0000"/>
            </a:solidFill>
            <a:miter lim="800000"/>
            <a:headEnd type="none" w="sm" len="sm"/>
            <a:tailEnd type="none" w="sm" len="sm"/>
          </a:ln>
          <a:effectLst/>
        </p:spPr>
        <p:txBody>
          <a:bodyPr wrap="square">
            <a:spAutoFit/>
          </a:bodyPr>
          <a:lstStyle/>
          <a:p>
            <a:pPr marL="342900" indent="-342900" algn="l" eaLnBrk="0" hangingPunct="0">
              <a:spcBef>
                <a:spcPct val="50000"/>
              </a:spcBef>
            </a:pPr>
            <a:r>
              <a:rPr lang="en-US" b="1" dirty="0">
                <a:solidFill>
                  <a:schemeClr val="bg2">
                    <a:lumMod val="10000"/>
                  </a:schemeClr>
                </a:solidFill>
              </a:rPr>
              <a:t>1. Classroom focused supplements to instruction</a:t>
            </a:r>
          </a:p>
          <a:p>
            <a:pPr marL="342900" indent="-342900" eaLnBrk="0" hangingPunct="0">
              <a:lnSpc>
                <a:spcPct val="120000"/>
              </a:lnSpc>
              <a:spcBef>
                <a:spcPct val="50000"/>
              </a:spcBef>
            </a:pPr>
            <a:r>
              <a:rPr lang="en-US" b="1" dirty="0">
                <a:solidFill>
                  <a:schemeClr val="bg2">
                    <a:lumMod val="10000"/>
                  </a:schemeClr>
                </a:solidFill>
              </a:rPr>
              <a:t>2. Support for transitions</a:t>
            </a:r>
          </a:p>
          <a:p>
            <a:pPr marL="342900" indent="-342900" algn="l" eaLnBrk="0" hangingPunct="0">
              <a:lnSpc>
                <a:spcPct val="120000"/>
              </a:lnSpc>
              <a:spcBef>
                <a:spcPct val="50000"/>
              </a:spcBef>
            </a:pPr>
            <a:r>
              <a:rPr lang="en-US" b="1" dirty="0">
                <a:solidFill>
                  <a:schemeClr val="bg2">
                    <a:lumMod val="10000"/>
                  </a:schemeClr>
                </a:solidFill>
              </a:rPr>
              <a:t>3. Home Engagement in Schooling </a:t>
            </a:r>
          </a:p>
          <a:p>
            <a:pPr marL="342900" indent="-342900" eaLnBrk="0" hangingPunct="0">
              <a:lnSpc>
                <a:spcPct val="120000"/>
              </a:lnSpc>
              <a:spcBef>
                <a:spcPct val="50000"/>
              </a:spcBef>
            </a:pPr>
            <a:r>
              <a:rPr lang="en-US" b="1" dirty="0">
                <a:solidFill>
                  <a:schemeClr val="bg2">
                    <a:lumMod val="10000"/>
                  </a:schemeClr>
                </a:solidFill>
              </a:rPr>
              <a:t>4. Community Outreach/Collaboration </a:t>
            </a:r>
          </a:p>
          <a:p>
            <a:pPr marL="342900" indent="-342900" eaLnBrk="0" hangingPunct="0">
              <a:lnSpc>
                <a:spcPct val="120000"/>
              </a:lnSpc>
              <a:spcBef>
                <a:spcPct val="50000"/>
              </a:spcBef>
            </a:pPr>
            <a:r>
              <a:rPr lang="en-US" b="1" dirty="0">
                <a:solidFill>
                  <a:schemeClr val="bg2">
                    <a:lumMod val="10000"/>
                  </a:schemeClr>
                </a:solidFill>
              </a:rPr>
              <a:t>5. Crisis Assistance &amp; Prevention</a:t>
            </a:r>
          </a:p>
          <a:p>
            <a:pPr marL="342900" indent="-342900" eaLnBrk="0" hangingPunct="0">
              <a:lnSpc>
                <a:spcPct val="120000"/>
              </a:lnSpc>
              <a:spcBef>
                <a:spcPct val="50000"/>
              </a:spcBef>
            </a:pPr>
            <a:r>
              <a:rPr lang="en-US" b="1" dirty="0">
                <a:solidFill>
                  <a:schemeClr val="bg2">
                    <a:lumMod val="10000"/>
                  </a:schemeClr>
                </a:solidFill>
              </a:rPr>
              <a:t>6. Student &amp; Family Special Assistance</a:t>
            </a:r>
          </a:p>
        </p:txBody>
      </p:sp>
      <p:cxnSp>
        <p:nvCxnSpPr>
          <p:cNvPr id="4" name="Straight Arrow Connector 3">
            <a:extLst>
              <a:ext uri="{FF2B5EF4-FFF2-40B4-BE49-F238E27FC236}">
                <a16:creationId xmlns:a16="http://schemas.microsoft.com/office/drawing/2014/main" xmlns="" id="{818E730F-1E41-4485-ADEE-C7F420B02E22}"/>
              </a:ext>
            </a:extLst>
          </p:cNvPr>
          <p:cNvCxnSpPr>
            <a:cxnSpLocks/>
          </p:cNvCxnSpPr>
          <p:nvPr/>
        </p:nvCxnSpPr>
        <p:spPr>
          <a:xfrm flipV="1">
            <a:off x="5992812" y="2907356"/>
            <a:ext cx="1" cy="2930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6728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Effect transition="in" filter="wipe(left)">
                                      <p:cBhvr>
                                        <p:cTn id="7" dur="500"/>
                                        <p:tgtEl>
                                          <p:spTgt spid="820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1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6CE70-4CF0-4E1C-9EB2-7B3A79B63AC9}"/>
              </a:ext>
            </a:extLst>
          </p:cNvPr>
          <p:cNvSpPr>
            <a:spLocks noGrp="1"/>
          </p:cNvSpPr>
          <p:nvPr>
            <p:ph type="title"/>
          </p:nvPr>
        </p:nvSpPr>
        <p:spPr/>
        <p:txBody>
          <a:bodyPr>
            <a:normAutofit fontScale="90000"/>
          </a:bodyPr>
          <a:lstStyle/>
          <a:p>
            <a:r>
              <a:rPr lang="en-US" dirty="0">
                <a:solidFill>
                  <a:srgbClr val="0070C0"/>
                </a:solidFill>
              </a:rPr>
              <a:t>As we walk through the next 6 slides on content...</a:t>
            </a:r>
          </a:p>
        </p:txBody>
      </p:sp>
      <p:sp>
        <p:nvSpPr>
          <p:cNvPr id="3" name="Content Placeholder 2">
            <a:extLst>
              <a:ext uri="{FF2B5EF4-FFF2-40B4-BE49-F238E27FC236}">
                <a16:creationId xmlns:a16="http://schemas.microsoft.com/office/drawing/2014/main" xmlns="" id="{63968B65-6764-4B20-933C-56A580862EFB}"/>
              </a:ext>
            </a:extLst>
          </p:cNvPr>
          <p:cNvSpPr>
            <a:spLocks noGrp="1"/>
          </p:cNvSpPr>
          <p:nvPr>
            <p:ph idx="1"/>
          </p:nvPr>
        </p:nvSpPr>
        <p:spPr>
          <a:xfrm>
            <a:off x="685346" y="2209800"/>
            <a:ext cx="7765322" cy="3581401"/>
          </a:xfrm>
        </p:spPr>
        <p:txBody>
          <a:bodyPr/>
          <a:lstStyle/>
          <a:p>
            <a:pPr>
              <a:lnSpc>
                <a:spcPct val="150000"/>
              </a:lnSpc>
            </a:pPr>
            <a:r>
              <a:rPr lang="en-US" sz="2800" dirty="0"/>
              <a:t>Look at your own lists of learning supports to see if they fit these arenas</a:t>
            </a:r>
          </a:p>
          <a:p>
            <a:pPr>
              <a:lnSpc>
                <a:spcPct val="150000"/>
              </a:lnSpc>
            </a:pPr>
            <a:r>
              <a:rPr lang="en-US" sz="2800" dirty="0"/>
              <a:t>Add other supports that may come to mind</a:t>
            </a:r>
          </a:p>
          <a:p>
            <a:pPr marL="3690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3222535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
          <p:cNvSpPr txBox="1">
            <a:spLocks noChangeArrowheads="1"/>
          </p:cNvSpPr>
          <p:nvPr/>
        </p:nvSpPr>
        <p:spPr bwMode="auto">
          <a:xfrm>
            <a:off x="762000" y="381000"/>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t>Basic Content </a:t>
            </a:r>
            <a:r>
              <a:rPr lang="en-US" altLang="en-US" sz="2400" b="1" i="1" dirty="0" smtClean="0"/>
              <a:t>Arenas as Related to the simple MTSS Continuum</a:t>
            </a:r>
            <a:endParaRPr lang="en-US" altLang="en-US" sz="2400" b="1" dirty="0"/>
          </a:p>
        </p:txBody>
      </p:sp>
      <p:sp>
        <p:nvSpPr>
          <p:cNvPr id="27652" name="Text Box 3"/>
          <p:cNvSpPr txBox="1">
            <a:spLocks noChangeArrowheads="1"/>
          </p:cNvSpPr>
          <p:nvPr/>
        </p:nvSpPr>
        <p:spPr bwMode="auto">
          <a:xfrm>
            <a:off x="1600200" y="1364397"/>
            <a:ext cx="5867400" cy="830997"/>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latin typeface="+mn-lt"/>
                <a:sym typeface="Gill Sans" charset="0"/>
              </a:rPr>
              <a:t>Classroom-Based</a:t>
            </a:r>
          </a:p>
          <a:p>
            <a:pPr algn="ctr" eaLnBrk="1" hangingPunct="1">
              <a:spcBef>
                <a:spcPct val="0"/>
              </a:spcBef>
              <a:buClrTx/>
              <a:buSzTx/>
              <a:buFontTx/>
              <a:buNone/>
            </a:pPr>
            <a:r>
              <a:rPr lang="en-US" altLang="en-US" sz="2400" b="1" dirty="0">
                <a:latin typeface="+mn-lt"/>
                <a:sym typeface="Gill Sans" charset="0"/>
              </a:rPr>
              <a:t>Learning Supports </a:t>
            </a:r>
          </a:p>
        </p:txBody>
      </p:sp>
      <p:sp>
        <p:nvSpPr>
          <p:cNvPr id="28683" name="Rectangle 10"/>
          <p:cNvSpPr>
            <a:spLocks noChangeArrowheads="1"/>
          </p:cNvSpPr>
          <p:nvPr/>
        </p:nvSpPr>
        <p:spPr bwMode="auto">
          <a:xfrm>
            <a:off x="3429000" y="152400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 name="TextBox 1"/>
          <p:cNvSpPr txBox="1"/>
          <p:nvPr/>
        </p:nvSpPr>
        <p:spPr>
          <a:xfrm>
            <a:off x="1447800" y="2667000"/>
            <a:ext cx="5257800" cy="4247317"/>
          </a:xfrm>
          <a:prstGeom prst="rect">
            <a:avLst/>
          </a:prstGeom>
          <a:noFill/>
        </p:spPr>
        <p:txBody>
          <a:bodyPr wrap="square" rtlCol="0">
            <a:spAutoFit/>
          </a:bodyPr>
          <a:lstStyle/>
          <a:p>
            <a:r>
              <a:rPr lang="en-US" sz="1800" b="1" dirty="0"/>
              <a:t>Examples:</a:t>
            </a:r>
          </a:p>
          <a:p>
            <a:endParaRPr lang="en-US" b="1" dirty="0"/>
          </a:p>
          <a:p>
            <a:pPr marL="285750" indent="-285750">
              <a:buFont typeface="Wingdings" panose="05000000000000000000" pitchFamily="2" charset="2"/>
              <a:buChar char="ü"/>
            </a:pPr>
            <a:r>
              <a:rPr lang="en-US" b="1" dirty="0"/>
              <a:t>Providing accommodations</a:t>
            </a:r>
          </a:p>
          <a:p>
            <a:r>
              <a:rPr lang="en-US" b="1" dirty="0"/>
              <a:t>			&amp; special assistance</a:t>
            </a:r>
          </a:p>
          <a:p>
            <a:pPr marL="285750" indent="-285750">
              <a:buFont typeface="Wingdings" panose="05000000000000000000" pitchFamily="2" charset="2"/>
              <a:buChar char="ü"/>
            </a:pPr>
            <a:endParaRPr lang="en-US" sz="1800" b="1" dirty="0"/>
          </a:p>
          <a:p>
            <a:pPr marL="285750" indent="-285750">
              <a:buFont typeface="Wingdings" panose="05000000000000000000" pitchFamily="2" charset="2"/>
              <a:buChar char="ü"/>
            </a:pPr>
            <a:r>
              <a:rPr lang="en-US" sz="1800" b="1" dirty="0"/>
              <a:t>Tutoring</a:t>
            </a:r>
          </a:p>
          <a:p>
            <a:pPr marL="285750" indent="-285750">
              <a:buFont typeface="Wingdings" panose="05000000000000000000" pitchFamily="2" charset="2"/>
              <a:buChar char="ü"/>
            </a:pPr>
            <a:endParaRPr lang="en-US" sz="1800" b="1" dirty="0"/>
          </a:p>
          <a:p>
            <a:pPr marL="285750" indent="-285750">
              <a:buFont typeface="Wingdings" panose="05000000000000000000" pitchFamily="2" charset="2"/>
              <a:buChar char="ü"/>
            </a:pPr>
            <a:r>
              <a:rPr lang="en-US" b="1" dirty="0"/>
              <a:t>Resiliency strategies and social/emotion learning</a:t>
            </a:r>
          </a:p>
          <a:p>
            <a:endParaRPr lang="en-US" b="1" dirty="0"/>
          </a:p>
          <a:p>
            <a:endParaRPr lang="en-US" b="1" dirty="0"/>
          </a:p>
          <a:p>
            <a:endParaRPr lang="en-US" b="1" dirty="0"/>
          </a:p>
          <a:p>
            <a:r>
              <a:rPr lang="en-US" b="1" dirty="0"/>
              <a:t>                 	</a:t>
            </a:r>
          </a:p>
          <a:p>
            <a:endParaRPr lang="en-US" b="1" dirty="0"/>
          </a:p>
          <a:p>
            <a:endParaRPr lang="en-US" b="1" dirty="0"/>
          </a:p>
        </p:txBody>
      </p:sp>
      <p:pic>
        <p:nvPicPr>
          <p:cNvPr id="3" name="Picture 2">
            <a:extLst>
              <a:ext uri="{FF2B5EF4-FFF2-40B4-BE49-F238E27FC236}">
                <a16:creationId xmlns:a16="http://schemas.microsoft.com/office/drawing/2014/main" xmlns="" id="{FFF08629-0E1E-4533-85F5-6745439D9416}"/>
              </a:ext>
            </a:extLst>
          </p:cNvPr>
          <p:cNvPicPr>
            <a:picLocks noChangeAspect="1"/>
          </p:cNvPicPr>
          <p:nvPr/>
        </p:nvPicPr>
        <p:blipFill>
          <a:blip r:embed="rId4"/>
          <a:stretch>
            <a:fillRect/>
          </a:stretch>
        </p:blipFill>
        <p:spPr>
          <a:xfrm>
            <a:off x="6172200" y="2138198"/>
            <a:ext cx="2419350" cy="4124325"/>
          </a:xfrm>
          <a:prstGeom prst="rect">
            <a:avLst/>
          </a:prstGeom>
        </p:spPr>
      </p:pic>
      <p:cxnSp>
        <p:nvCxnSpPr>
          <p:cNvPr id="5" name="Straight Arrow Connector 4">
            <a:extLst>
              <a:ext uri="{FF2B5EF4-FFF2-40B4-BE49-F238E27FC236}">
                <a16:creationId xmlns:a16="http://schemas.microsoft.com/office/drawing/2014/main" xmlns="" id="{1E8C2C20-5345-4C6F-AF28-C156C7AED6D7}"/>
              </a:ext>
            </a:extLst>
          </p:cNvPr>
          <p:cNvCxnSpPr/>
          <p:nvPr/>
        </p:nvCxnSpPr>
        <p:spPr>
          <a:xfrm>
            <a:off x="5334000" y="5105400"/>
            <a:ext cx="114300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3DFED1C4-709D-4AC9-B8FB-216F05A5E1A9}"/>
              </a:ext>
            </a:extLst>
          </p:cNvPr>
          <p:cNvCxnSpPr/>
          <p:nvPr/>
        </p:nvCxnSpPr>
        <p:spPr>
          <a:xfrm>
            <a:off x="5638800" y="3429000"/>
            <a:ext cx="114300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xmlns="" id="{A0E32569-5104-42E9-95CA-FC1AF1554CBD}"/>
              </a:ext>
            </a:extLst>
          </p:cNvPr>
          <p:cNvCxnSpPr/>
          <p:nvPr/>
        </p:nvCxnSpPr>
        <p:spPr>
          <a:xfrm>
            <a:off x="5486400" y="4267200"/>
            <a:ext cx="114300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550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dirty="0">
                <a:solidFill>
                  <a:schemeClr val="tx1"/>
                </a:solidFill>
                <a:effectLst/>
                <a:latin typeface="LongIsland" pitchFamily="2" charset="0"/>
              </a:rPr>
              <a:t>System of Learning Supports</a:t>
            </a:r>
          </a:p>
        </p:txBody>
      </p:sp>
      <p:pic>
        <p:nvPicPr>
          <p:cNvPr id="20484" name="Picture 4" descr="DW005287"/>
          <p:cNvPicPr>
            <a:picLocks noChangeAspect="1" noChangeArrowheads="1"/>
          </p:cNvPicPr>
          <p:nvPr/>
        </p:nvPicPr>
        <p:blipFill>
          <a:blip r:embed="rId3" cstate="print"/>
          <a:srcRect/>
          <a:stretch>
            <a:fillRect/>
          </a:stretch>
        </p:blipFill>
        <p:spPr bwMode="auto">
          <a:xfrm>
            <a:off x="454373" y="1877439"/>
            <a:ext cx="2819400" cy="3886200"/>
          </a:xfrm>
          <a:prstGeom prst="rect">
            <a:avLst/>
          </a:prstGeom>
          <a:noFill/>
        </p:spPr>
      </p:pic>
      <p:sp>
        <p:nvSpPr>
          <p:cNvPr id="2" name="TextBox 1">
            <a:extLst>
              <a:ext uri="{FF2B5EF4-FFF2-40B4-BE49-F238E27FC236}">
                <a16:creationId xmlns:a16="http://schemas.microsoft.com/office/drawing/2014/main" xmlns="" id="{84BD9111-7197-463E-ABC5-D6122E9A500C}"/>
              </a:ext>
            </a:extLst>
          </p:cNvPr>
          <p:cNvSpPr txBox="1"/>
          <p:nvPr/>
        </p:nvSpPr>
        <p:spPr>
          <a:xfrm>
            <a:off x="3505200" y="1877439"/>
            <a:ext cx="5410200" cy="4278094"/>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800" dirty="0"/>
              <a:t>A set of supports both internal and external to the educational system</a:t>
            </a:r>
          </a:p>
          <a:p>
            <a:pPr marL="342900" indent="-342900">
              <a:spcAft>
                <a:spcPts val="1200"/>
              </a:spcAft>
              <a:buFont typeface="Wingdings" panose="05000000000000000000" pitchFamily="2" charset="2"/>
              <a:buChar char="Ø"/>
            </a:pPr>
            <a:r>
              <a:rPr lang="en-US" sz="2800" dirty="0"/>
              <a:t>That operate cohesively as a comprehensive continuum of actions, programs and services</a:t>
            </a:r>
          </a:p>
          <a:p>
            <a:pPr marL="342900" indent="-342900">
              <a:spcAft>
                <a:spcPts val="1200"/>
              </a:spcAft>
              <a:buFont typeface="Wingdings" panose="05000000000000000000" pitchFamily="2" charset="2"/>
              <a:buChar char="Ø"/>
            </a:pPr>
            <a:r>
              <a:rPr lang="en-US" sz="2800" dirty="0"/>
              <a:t>To support learning for all students in a school.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4"/>
          <p:cNvSpPr txBox="1">
            <a:spLocks noChangeArrowheads="1"/>
          </p:cNvSpPr>
          <p:nvPr/>
        </p:nvSpPr>
        <p:spPr bwMode="auto">
          <a:xfrm>
            <a:off x="1958837" y="1569359"/>
            <a:ext cx="5943600" cy="830997"/>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latin typeface="+mn-lt"/>
                <a:sym typeface="Gill Sans" charset="0"/>
              </a:rPr>
              <a:t>Crisis Assistance &amp;</a:t>
            </a:r>
          </a:p>
          <a:p>
            <a:pPr algn="ctr" eaLnBrk="1" hangingPunct="1">
              <a:spcBef>
                <a:spcPct val="0"/>
              </a:spcBef>
              <a:buClrTx/>
              <a:buSzTx/>
              <a:buFontTx/>
              <a:buNone/>
            </a:pPr>
            <a:r>
              <a:rPr lang="en-US" altLang="en-US" sz="2400" b="1" dirty="0">
                <a:latin typeface="+mn-lt"/>
                <a:sym typeface="Gill Sans" charset="0"/>
              </a:rPr>
              <a:t>Prevention</a:t>
            </a:r>
          </a:p>
        </p:txBody>
      </p:sp>
      <p:sp>
        <p:nvSpPr>
          <p:cNvPr id="28683" name="Rectangle 10"/>
          <p:cNvSpPr>
            <a:spLocks noChangeArrowheads="1"/>
          </p:cNvSpPr>
          <p:nvPr/>
        </p:nvSpPr>
        <p:spPr bwMode="auto">
          <a:xfrm>
            <a:off x="3429000" y="152400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7" name="TextBox 6"/>
          <p:cNvSpPr txBox="1"/>
          <p:nvPr/>
        </p:nvSpPr>
        <p:spPr>
          <a:xfrm>
            <a:off x="3886200" y="2743200"/>
            <a:ext cx="4953000" cy="4939814"/>
          </a:xfrm>
          <a:prstGeom prst="rect">
            <a:avLst/>
          </a:prstGeom>
          <a:noFill/>
        </p:spPr>
        <p:txBody>
          <a:bodyPr wrap="square" rtlCol="0">
            <a:spAutoFit/>
          </a:bodyPr>
          <a:lstStyle/>
          <a:p>
            <a:r>
              <a:rPr lang="en-US" b="1" dirty="0"/>
              <a:t>Examples:</a:t>
            </a:r>
          </a:p>
          <a:p>
            <a:endParaRPr lang="en-US" b="1" dirty="0"/>
          </a:p>
          <a:p>
            <a:pPr marL="285750" indent="-285750">
              <a:lnSpc>
                <a:spcPct val="150000"/>
              </a:lnSpc>
              <a:buFont typeface="Wingdings" panose="05000000000000000000" pitchFamily="2" charset="2"/>
              <a:buChar char="ü"/>
            </a:pPr>
            <a:r>
              <a:rPr lang="en-US" b="1" dirty="0"/>
              <a:t>Addressing conflicts</a:t>
            </a:r>
          </a:p>
          <a:p>
            <a:pPr>
              <a:lnSpc>
                <a:spcPct val="150000"/>
              </a:lnSpc>
            </a:pPr>
            <a:endParaRPr lang="en-US" sz="1800" b="1" dirty="0"/>
          </a:p>
          <a:p>
            <a:pPr marL="285750" indent="-285750">
              <a:lnSpc>
                <a:spcPct val="150000"/>
              </a:lnSpc>
              <a:buFont typeface="Wingdings" panose="05000000000000000000" pitchFamily="2" charset="2"/>
              <a:buChar char="ü"/>
            </a:pPr>
            <a:r>
              <a:rPr lang="en-US" b="1" dirty="0"/>
              <a:t>A</a:t>
            </a:r>
            <a:r>
              <a:rPr lang="en-US" sz="1800" b="1" dirty="0"/>
              <a:t>ftermath assistance or trauma informed strategies</a:t>
            </a:r>
          </a:p>
          <a:p>
            <a:pPr marL="285750" indent="-285750">
              <a:lnSpc>
                <a:spcPct val="150000"/>
              </a:lnSpc>
              <a:buFont typeface="Wingdings" panose="05000000000000000000" pitchFamily="2" charset="2"/>
              <a:buChar char="ü"/>
            </a:pPr>
            <a:endParaRPr lang="en-US" sz="1800" b="1" dirty="0"/>
          </a:p>
          <a:p>
            <a:pPr marL="285750" indent="-285750">
              <a:buFont typeface="Wingdings" panose="05000000000000000000" pitchFamily="2" charset="2"/>
              <a:buChar char="ü"/>
            </a:pPr>
            <a:r>
              <a:rPr lang="en-US" b="1" dirty="0"/>
              <a:t>Crisis planning &amp; response</a:t>
            </a:r>
          </a:p>
          <a:p>
            <a:pPr marL="285750" indent="-285750">
              <a:buFont typeface="Wingdings" panose="05000000000000000000" pitchFamily="2" charset="2"/>
              <a:buChar char="ü"/>
            </a:pPr>
            <a:endParaRPr lang="en-US" b="1" dirty="0"/>
          </a:p>
          <a:p>
            <a:endParaRPr lang="en-US" b="1" dirty="0">
              <a:solidFill>
                <a:srgbClr val="FFFF00"/>
              </a:solidFill>
            </a:endParaRPr>
          </a:p>
          <a:p>
            <a:endParaRPr lang="en-US" b="1" dirty="0">
              <a:solidFill>
                <a:srgbClr val="FFFF00"/>
              </a:solidFill>
            </a:endParaRPr>
          </a:p>
          <a:p>
            <a:endParaRPr lang="en-US" b="1" dirty="0">
              <a:solidFill>
                <a:srgbClr val="FFFF00"/>
              </a:solidFill>
            </a:endParaRPr>
          </a:p>
          <a:p>
            <a:r>
              <a:rPr lang="en-US" b="1" dirty="0">
                <a:solidFill>
                  <a:srgbClr val="FFFF00"/>
                </a:solidFill>
              </a:rPr>
              <a:t>                 	</a:t>
            </a:r>
          </a:p>
          <a:p>
            <a:endParaRPr lang="en-US" b="1" dirty="0">
              <a:solidFill>
                <a:srgbClr val="FFFF00"/>
              </a:solidFill>
            </a:endParaRPr>
          </a:p>
          <a:p>
            <a:endParaRPr lang="en-US" b="1" dirty="0">
              <a:solidFill>
                <a:srgbClr val="FFFF00"/>
              </a:solidFill>
            </a:endParaRPr>
          </a:p>
        </p:txBody>
      </p:sp>
      <p:pic>
        <p:nvPicPr>
          <p:cNvPr id="6" name="Picture 5">
            <a:extLst>
              <a:ext uri="{FF2B5EF4-FFF2-40B4-BE49-F238E27FC236}">
                <a16:creationId xmlns:a16="http://schemas.microsoft.com/office/drawing/2014/main" xmlns="" id="{F0CFE1E6-F094-449F-8264-9E2A465E0516}"/>
              </a:ext>
            </a:extLst>
          </p:cNvPr>
          <p:cNvPicPr>
            <a:picLocks noChangeAspect="1"/>
          </p:cNvPicPr>
          <p:nvPr/>
        </p:nvPicPr>
        <p:blipFill>
          <a:blip r:embed="rId4"/>
          <a:stretch>
            <a:fillRect/>
          </a:stretch>
        </p:blipFill>
        <p:spPr>
          <a:xfrm>
            <a:off x="749162" y="2379179"/>
            <a:ext cx="2419350" cy="4124325"/>
          </a:xfrm>
          <a:prstGeom prst="rect">
            <a:avLst/>
          </a:prstGeom>
        </p:spPr>
      </p:pic>
      <p:cxnSp>
        <p:nvCxnSpPr>
          <p:cNvPr id="3" name="Straight Arrow Connector 2">
            <a:extLst>
              <a:ext uri="{FF2B5EF4-FFF2-40B4-BE49-F238E27FC236}">
                <a16:creationId xmlns:a16="http://schemas.microsoft.com/office/drawing/2014/main" xmlns="" id="{8CCF3198-8F9A-4225-8F43-070FB5655B71}"/>
              </a:ext>
            </a:extLst>
          </p:cNvPr>
          <p:cNvCxnSpPr>
            <a:cxnSpLocks/>
          </p:cNvCxnSpPr>
          <p:nvPr/>
        </p:nvCxnSpPr>
        <p:spPr>
          <a:xfrm flipH="1">
            <a:off x="2971800" y="5486400"/>
            <a:ext cx="91440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xmlns="" id="{97045B80-1F2E-424E-A3C8-00539E52AEFC}"/>
              </a:ext>
            </a:extLst>
          </p:cNvPr>
          <p:cNvCxnSpPr/>
          <p:nvPr/>
        </p:nvCxnSpPr>
        <p:spPr>
          <a:xfrm flipH="1">
            <a:off x="2759765" y="4419600"/>
            <a:ext cx="114300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xmlns="" id="{47A686F7-BB77-48C7-889A-47E2611B2E87}"/>
              </a:ext>
            </a:extLst>
          </p:cNvPr>
          <p:cNvCxnSpPr/>
          <p:nvPr/>
        </p:nvCxnSpPr>
        <p:spPr>
          <a:xfrm flipH="1">
            <a:off x="2543175" y="3581400"/>
            <a:ext cx="1143000"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 Box 2"/>
          <p:cNvSpPr txBox="1">
            <a:spLocks noChangeArrowheads="1"/>
          </p:cNvSpPr>
          <p:nvPr/>
        </p:nvSpPr>
        <p:spPr bwMode="auto">
          <a:xfrm>
            <a:off x="762000" y="381000"/>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t>Basic Content </a:t>
            </a:r>
            <a:r>
              <a:rPr lang="en-US" altLang="en-US" sz="2400" b="1" i="1" dirty="0" smtClean="0"/>
              <a:t>Arenas as Related to the simple MTSS Continuum</a:t>
            </a:r>
            <a:endParaRPr lang="en-US" altLang="en-US" sz="2400" b="1" dirty="0"/>
          </a:p>
        </p:txBody>
      </p:sp>
    </p:spTree>
    <p:custDataLst>
      <p:tags r:id="rId1"/>
    </p:custDataLst>
    <p:extLst>
      <p:ext uri="{BB962C8B-B14F-4D97-AF65-F5344CB8AC3E}">
        <p14:creationId xmlns:p14="http://schemas.microsoft.com/office/powerpoint/2010/main" val="13853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Rectangle 10"/>
          <p:cNvSpPr>
            <a:spLocks noChangeArrowheads="1"/>
          </p:cNvSpPr>
          <p:nvPr/>
        </p:nvSpPr>
        <p:spPr bwMode="auto">
          <a:xfrm>
            <a:off x="3429000" y="152400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7" name="TextBox 6"/>
          <p:cNvSpPr txBox="1"/>
          <p:nvPr/>
        </p:nvSpPr>
        <p:spPr>
          <a:xfrm>
            <a:off x="1143000" y="2488580"/>
            <a:ext cx="4495800" cy="6047809"/>
          </a:xfrm>
          <a:prstGeom prst="rect">
            <a:avLst/>
          </a:prstGeom>
          <a:noFill/>
        </p:spPr>
        <p:txBody>
          <a:bodyPr wrap="square" rtlCol="0">
            <a:spAutoFit/>
          </a:bodyPr>
          <a:lstStyle/>
          <a:p>
            <a:r>
              <a:rPr lang="en-US" b="1" dirty="0"/>
              <a:t>Examples:</a:t>
            </a:r>
          </a:p>
          <a:p>
            <a:endParaRPr lang="en-US" sz="1800" b="1" dirty="0"/>
          </a:p>
          <a:p>
            <a:pPr marL="285750" indent="-285750">
              <a:lnSpc>
                <a:spcPct val="150000"/>
              </a:lnSpc>
              <a:buFont typeface="Wingdings" panose="05000000000000000000" pitchFamily="2" charset="2"/>
              <a:buChar char="ü"/>
            </a:pPr>
            <a:r>
              <a:rPr lang="en-US" sz="1800" b="1" dirty="0"/>
              <a:t>Wrap-around services</a:t>
            </a:r>
          </a:p>
          <a:p>
            <a:pPr>
              <a:lnSpc>
                <a:spcPct val="150000"/>
              </a:lnSpc>
            </a:pPr>
            <a:endParaRPr lang="en-US" sz="1800" b="1" dirty="0"/>
          </a:p>
          <a:p>
            <a:pPr marL="285750" indent="-285750">
              <a:lnSpc>
                <a:spcPct val="150000"/>
              </a:lnSpc>
              <a:buFont typeface="Wingdings" panose="05000000000000000000" pitchFamily="2" charset="2"/>
              <a:buChar char="ü"/>
            </a:pPr>
            <a:r>
              <a:rPr lang="en-US" b="1" dirty="0"/>
              <a:t>Aligning goals and resources to fill critical gaps</a:t>
            </a:r>
          </a:p>
          <a:p>
            <a:pPr marL="285750" indent="-285750">
              <a:lnSpc>
                <a:spcPct val="150000"/>
              </a:lnSpc>
              <a:buFont typeface="Wingdings" panose="05000000000000000000" pitchFamily="2" charset="2"/>
              <a:buChar char="ü"/>
            </a:pPr>
            <a:endParaRPr lang="en-US" b="1" dirty="0"/>
          </a:p>
          <a:p>
            <a:pPr marL="285750" indent="-285750">
              <a:lnSpc>
                <a:spcPct val="150000"/>
              </a:lnSpc>
              <a:buFont typeface="Wingdings" panose="05000000000000000000" pitchFamily="2" charset="2"/>
              <a:buChar char="ü"/>
            </a:pPr>
            <a:r>
              <a:rPr lang="en-US" b="1" dirty="0"/>
              <a:t>Engaging community stakeholders to support schools</a:t>
            </a:r>
            <a:endParaRPr lang="en-US" sz="1800" b="1" dirty="0"/>
          </a:p>
          <a:p>
            <a:pPr>
              <a:lnSpc>
                <a:spcPct val="150000"/>
              </a:lnSpc>
            </a:pPr>
            <a:endParaRPr lang="en-US" b="1" dirty="0"/>
          </a:p>
          <a:p>
            <a:endParaRPr lang="en-US" b="1" dirty="0">
              <a:solidFill>
                <a:srgbClr val="FFFF00"/>
              </a:solidFill>
            </a:endParaRPr>
          </a:p>
          <a:p>
            <a:endParaRPr lang="en-US" b="1" dirty="0">
              <a:solidFill>
                <a:srgbClr val="FFFF00"/>
              </a:solidFill>
            </a:endParaRPr>
          </a:p>
          <a:p>
            <a:endParaRPr lang="en-US" b="1" dirty="0">
              <a:solidFill>
                <a:srgbClr val="FFFF00"/>
              </a:solidFill>
            </a:endParaRPr>
          </a:p>
          <a:p>
            <a:r>
              <a:rPr lang="en-US" b="1" dirty="0">
                <a:solidFill>
                  <a:srgbClr val="FFFF00"/>
                </a:solidFill>
              </a:rPr>
              <a:t>                 	</a:t>
            </a:r>
          </a:p>
          <a:p>
            <a:endParaRPr lang="en-US" b="1" dirty="0">
              <a:solidFill>
                <a:srgbClr val="FFFF00"/>
              </a:solidFill>
            </a:endParaRPr>
          </a:p>
          <a:p>
            <a:endParaRPr lang="en-US" b="1" dirty="0">
              <a:solidFill>
                <a:srgbClr val="FFFF00"/>
              </a:solidFill>
            </a:endParaRPr>
          </a:p>
        </p:txBody>
      </p:sp>
      <p:sp>
        <p:nvSpPr>
          <p:cNvPr id="6" name="Text Box 8">
            <a:extLst>
              <a:ext uri="{FF2B5EF4-FFF2-40B4-BE49-F238E27FC236}">
                <a16:creationId xmlns:a16="http://schemas.microsoft.com/office/drawing/2014/main" xmlns="" id="{E8ABC1D6-5739-4920-84F4-CE6CD5F1B243}"/>
              </a:ext>
            </a:extLst>
          </p:cNvPr>
          <p:cNvSpPr txBox="1">
            <a:spLocks noChangeArrowheads="1"/>
          </p:cNvSpPr>
          <p:nvPr/>
        </p:nvSpPr>
        <p:spPr bwMode="auto">
          <a:xfrm>
            <a:off x="1676400" y="1434790"/>
            <a:ext cx="6095999" cy="830997"/>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latin typeface="+mn-lt"/>
                <a:sym typeface="Gill Sans" charset="0"/>
              </a:rPr>
              <a:t>Community Outreach &amp; Collaboration</a:t>
            </a:r>
          </a:p>
        </p:txBody>
      </p:sp>
      <p:pic>
        <p:nvPicPr>
          <p:cNvPr id="8" name="Picture 7">
            <a:extLst>
              <a:ext uri="{FF2B5EF4-FFF2-40B4-BE49-F238E27FC236}">
                <a16:creationId xmlns:a16="http://schemas.microsoft.com/office/drawing/2014/main" xmlns="" id="{9CF405DC-F9C6-4936-8402-FF8A622A5279}"/>
              </a:ext>
            </a:extLst>
          </p:cNvPr>
          <p:cNvPicPr>
            <a:picLocks noChangeAspect="1"/>
          </p:cNvPicPr>
          <p:nvPr/>
        </p:nvPicPr>
        <p:blipFill>
          <a:blip r:embed="rId4"/>
          <a:stretch>
            <a:fillRect/>
          </a:stretch>
        </p:blipFill>
        <p:spPr>
          <a:xfrm>
            <a:off x="6172200" y="2590800"/>
            <a:ext cx="2419350" cy="4124325"/>
          </a:xfrm>
          <a:prstGeom prst="rect">
            <a:avLst/>
          </a:prstGeom>
        </p:spPr>
      </p:pic>
      <p:sp>
        <p:nvSpPr>
          <p:cNvPr id="9" name="Text Box 2"/>
          <p:cNvSpPr txBox="1">
            <a:spLocks noChangeArrowheads="1"/>
          </p:cNvSpPr>
          <p:nvPr/>
        </p:nvSpPr>
        <p:spPr bwMode="auto">
          <a:xfrm>
            <a:off x="762000" y="381000"/>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t>Basic Content </a:t>
            </a:r>
            <a:r>
              <a:rPr lang="en-US" altLang="en-US" sz="2400" b="1" i="1" dirty="0" smtClean="0"/>
              <a:t>Arenas as Related to the simple MTSS Continuum</a:t>
            </a:r>
            <a:endParaRPr lang="en-US" altLang="en-US" sz="2400" b="1" dirty="0"/>
          </a:p>
        </p:txBody>
      </p:sp>
    </p:spTree>
    <p:custDataLst>
      <p:tags r:id="rId1"/>
    </p:custDataLst>
    <p:extLst>
      <p:ext uri="{BB962C8B-B14F-4D97-AF65-F5344CB8AC3E}">
        <p14:creationId xmlns:p14="http://schemas.microsoft.com/office/powerpoint/2010/main" val="245685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Rectangle 10"/>
          <p:cNvSpPr>
            <a:spLocks noChangeArrowheads="1"/>
          </p:cNvSpPr>
          <p:nvPr/>
        </p:nvSpPr>
        <p:spPr bwMode="auto">
          <a:xfrm>
            <a:off x="3429000" y="152400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7" name="TextBox 6"/>
          <p:cNvSpPr txBox="1"/>
          <p:nvPr/>
        </p:nvSpPr>
        <p:spPr>
          <a:xfrm>
            <a:off x="3581400" y="3200400"/>
            <a:ext cx="5943600" cy="4524315"/>
          </a:xfrm>
          <a:prstGeom prst="rect">
            <a:avLst/>
          </a:prstGeom>
          <a:noFill/>
        </p:spPr>
        <p:txBody>
          <a:bodyPr wrap="square" rtlCol="0">
            <a:spAutoFit/>
          </a:bodyPr>
          <a:lstStyle/>
          <a:p>
            <a:r>
              <a:rPr lang="en-US" b="1" dirty="0"/>
              <a:t>Examples:</a:t>
            </a:r>
          </a:p>
          <a:p>
            <a:endParaRPr lang="en-US" b="1" dirty="0"/>
          </a:p>
          <a:p>
            <a:pPr marL="285750" indent="-285750">
              <a:buFont typeface="Wingdings" panose="05000000000000000000" pitchFamily="2" charset="2"/>
              <a:buChar char="ü"/>
            </a:pPr>
            <a:r>
              <a:rPr lang="en-US" sz="1800" b="1" dirty="0"/>
              <a:t>Addressing basic survival needs</a:t>
            </a:r>
          </a:p>
          <a:p>
            <a:pPr marL="285750" indent="-285750">
              <a:buFont typeface="Wingdings" panose="05000000000000000000" pitchFamily="2" charset="2"/>
              <a:buChar char="ü"/>
            </a:pPr>
            <a:endParaRPr lang="en-US" b="1" dirty="0"/>
          </a:p>
          <a:p>
            <a:pPr marL="285750" indent="-285750">
              <a:buFont typeface="Wingdings" panose="05000000000000000000" pitchFamily="2" charset="2"/>
              <a:buChar char="ü"/>
            </a:pPr>
            <a:r>
              <a:rPr lang="en-US" sz="1800" b="1" dirty="0"/>
              <a:t>Addressing needs related to school success</a:t>
            </a:r>
          </a:p>
          <a:p>
            <a:pPr marL="285750" indent="-285750">
              <a:buFont typeface="Wingdings" panose="05000000000000000000" pitchFamily="2" charset="2"/>
              <a:buChar char="ü"/>
            </a:pPr>
            <a:endParaRPr lang="en-US" b="1" dirty="0"/>
          </a:p>
          <a:p>
            <a:pPr marL="285750" indent="-285750">
              <a:buFont typeface="Wingdings" panose="05000000000000000000" pitchFamily="2" charset="2"/>
              <a:buChar char="ü"/>
            </a:pPr>
            <a:r>
              <a:rPr lang="en-US" sz="1800" b="1" dirty="0"/>
              <a:t>Engaging the home in school improvement efforts</a:t>
            </a:r>
          </a:p>
          <a:p>
            <a:endParaRPr lang="en-US" b="1" dirty="0"/>
          </a:p>
          <a:p>
            <a:endParaRPr lang="en-US" b="1" dirty="0">
              <a:solidFill>
                <a:srgbClr val="FFFF00"/>
              </a:solidFill>
            </a:endParaRPr>
          </a:p>
          <a:p>
            <a:endParaRPr lang="en-US" b="1" dirty="0">
              <a:solidFill>
                <a:srgbClr val="FFFF00"/>
              </a:solidFill>
            </a:endParaRPr>
          </a:p>
          <a:p>
            <a:endParaRPr lang="en-US" b="1" dirty="0">
              <a:solidFill>
                <a:srgbClr val="FFFF00"/>
              </a:solidFill>
            </a:endParaRPr>
          </a:p>
          <a:p>
            <a:r>
              <a:rPr lang="en-US" b="1" dirty="0">
                <a:solidFill>
                  <a:srgbClr val="FFFF00"/>
                </a:solidFill>
              </a:rPr>
              <a:t>                 	</a:t>
            </a:r>
          </a:p>
          <a:p>
            <a:endParaRPr lang="en-US" b="1" dirty="0">
              <a:solidFill>
                <a:srgbClr val="FFFF00"/>
              </a:solidFill>
            </a:endParaRPr>
          </a:p>
          <a:p>
            <a:endParaRPr lang="en-US" b="1" dirty="0">
              <a:solidFill>
                <a:srgbClr val="FFFF00"/>
              </a:solidFill>
            </a:endParaRPr>
          </a:p>
        </p:txBody>
      </p:sp>
      <p:sp>
        <p:nvSpPr>
          <p:cNvPr id="6" name="Text Box 6">
            <a:extLst>
              <a:ext uri="{FF2B5EF4-FFF2-40B4-BE49-F238E27FC236}">
                <a16:creationId xmlns:a16="http://schemas.microsoft.com/office/drawing/2014/main" xmlns="" id="{03BBD609-DB05-4307-8835-15C3757E0287}"/>
              </a:ext>
            </a:extLst>
          </p:cNvPr>
          <p:cNvSpPr txBox="1">
            <a:spLocks noChangeArrowheads="1"/>
          </p:cNvSpPr>
          <p:nvPr/>
        </p:nvSpPr>
        <p:spPr bwMode="auto">
          <a:xfrm>
            <a:off x="1524000" y="1372671"/>
            <a:ext cx="6503497" cy="830997"/>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latin typeface="+mn-lt"/>
                <a:sym typeface="Gill Sans" charset="0"/>
              </a:rPr>
              <a:t>Home Involvement /</a:t>
            </a:r>
          </a:p>
          <a:p>
            <a:pPr algn="ctr" eaLnBrk="1" hangingPunct="1">
              <a:spcBef>
                <a:spcPct val="0"/>
              </a:spcBef>
              <a:buClrTx/>
              <a:buSzTx/>
              <a:buFontTx/>
              <a:buNone/>
            </a:pPr>
            <a:r>
              <a:rPr lang="en-US" altLang="en-US" sz="2400" b="1" dirty="0">
                <a:latin typeface="+mn-lt"/>
                <a:sym typeface="Gill Sans" charset="0"/>
              </a:rPr>
              <a:t>(Re)Engagement in Schooling</a:t>
            </a:r>
          </a:p>
        </p:txBody>
      </p:sp>
      <p:pic>
        <p:nvPicPr>
          <p:cNvPr id="8" name="Picture 7">
            <a:extLst>
              <a:ext uri="{FF2B5EF4-FFF2-40B4-BE49-F238E27FC236}">
                <a16:creationId xmlns:a16="http://schemas.microsoft.com/office/drawing/2014/main" xmlns="" id="{CF15768E-A3EE-4933-B243-D2CA7BF58A8A}"/>
              </a:ext>
            </a:extLst>
          </p:cNvPr>
          <p:cNvPicPr>
            <a:picLocks noChangeAspect="1"/>
          </p:cNvPicPr>
          <p:nvPr/>
        </p:nvPicPr>
        <p:blipFill>
          <a:blip r:embed="rId4"/>
          <a:stretch>
            <a:fillRect/>
          </a:stretch>
        </p:blipFill>
        <p:spPr>
          <a:xfrm>
            <a:off x="921833" y="2733675"/>
            <a:ext cx="2419350" cy="4124325"/>
          </a:xfrm>
          <a:prstGeom prst="rect">
            <a:avLst/>
          </a:prstGeom>
        </p:spPr>
      </p:pic>
      <p:sp>
        <p:nvSpPr>
          <p:cNvPr id="9" name="Text Box 2"/>
          <p:cNvSpPr txBox="1">
            <a:spLocks noChangeArrowheads="1"/>
          </p:cNvSpPr>
          <p:nvPr/>
        </p:nvSpPr>
        <p:spPr bwMode="auto">
          <a:xfrm>
            <a:off x="762000" y="381000"/>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t>Basic Content </a:t>
            </a:r>
            <a:r>
              <a:rPr lang="en-US" altLang="en-US" sz="2400" b="1" i="1" dirty="0" smtClean="0"/>
              <a:t>Arenas as Related to the simple MTSS Continuum</a:t>
            </a:r>
            <a:endParaRPr lang="en-US" altLang="en-US" sz="2400" b="1" dirty="0"/>
          </a:p>
        </p:txBody>
      </p:sp>
    </p:spTree>
    <p:custDataLst>
      <p:tags r:id="rId1"/>
    </p:custDataLst>
    <p:extLst>
      <p:ext uri="{BB962C8B-B14F-4D97-AF65-F5344CB8AC3E}">
        <p14:creationId xmlns:p14="http://schemas.microsoft.com/office/powerpoint/2010/main" val="428535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Rectangle 10"/>
          <p:cNvSpPr>
            <a:spLocks noChangeArrowheads="1"/>
          </p:cNvSpPr>
          <p:nvPr/>
        </p:nvSpPr>
        <p:spPr bwMode="auto">
          <a:xfrm>
            <a:off x="3429000" y="152400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7" name="TextBox 6"/>
          <p:cNvSpPr txBox="1"/>
          <p:nvPr/>
        </p:nvSpPr>
        <p:spPr>
          <a:xfrm>
            <a:off x="1484243" y="3210341"/>
            <a:ext cx="4886325" cy="5078313"/>
          </a:xfrm>
          <a:prstGeom prst="rect">
            <a:avLst/>
          </a:prstGeom>
          <a:noFill/>
        </p:spPr>
        <p:txBody>
          <a:bodyPr wrap="square" rtlCol="0">
            <a:spAutoFit/>
          </a:bodyPr>
          <a:lstStyle/>
          <a:p>
            <a:r>
              <a:rPr lang="en-US" b="1" dirty="0"/>
              <a:t>Examples:</a:t>
            </a:r>
          </a:p>
          <a:p>
            <a:endParaRPr lang="en-US" sz="1800" b="1" dirty="0"/>
          </a:p>
          <a:p>
            <a:pPr marL="285750" indent="-285750">
              <a:buFont typeface="Wingdings" panose="05000000000000000000" pitchFamily="2" charset="2"/>
              <a:buChar char="ü"/>
            </a:pPr>
            <a:r>
              <a:rPr lang="en-US" b="1" dirty="0"/>
              <a:t>Welcoming &amp; social supports for newcomers</a:t>
            </a:r>
          </a:p>
          <a:p>
            <a:pPr marL="285750" indent="-285750">
              <a:buFont typeface="Wingdings" panose="05000000000000000000" pitchFamily="2" charset="2"/>
              <a:buChar char="ü"/>
            </a:pPr>
            <a:endParaRPr lang="en-US" b="1" dirty="0"/>
          </a:p>
          <a:p>
            <a:pPr marL="285750" indent="-285750">
              <a:buFont typeface="Wingdings" panose="05000000000000000000" pitchFamily="2" charset="2"/>
              <a:buChar char="ü"/>
            </a:pPr>
            <a:r>
              <a:rPr lang="en-US" b="1" dirty="0"/>
              <a:t>Practices for before school, during lunch, after school, etc.</a:t>
            </a:r>
          </a:p>
          <a:p>
            <a:pPr marL="285750" indent="-285750">
              <a:buFont typeface="Wingdings" panose="05000000000000000000" pitchFamily="2" charset="2"/>
              <a:buChar char="ü"/>
            </a:pPr>
            <a:endParaRPr lang="en-US" b="1" dirty="0"/>
          </a:p>
          <a:p>
            <a:pPr marL="285750" indent="-285750">
              <a:buFont typeface="Wingdings" panose="05000000000000000000" pitchFamily="2" charset="2"/>
              <a:buChar char="ü"/>
            </a:pPr>
            <a:r>
              <a:rPr lang="en-US" b="1" dirty="0"/>
              <a:t>Grade &amp; school matriculation</a:t>
            </a:r>
          </a:p>
          <a:p>
            <a:pPr marL="285750" indent="-285750">
              <a:buFont typeface="Wingdings" panose="05000000000000000000" pitchFamily="2" charset="2"/>
              <a:buChar char="ü"/>
            </a:pPr>
            <a:endParaRPr lang="en-US" sz="1800" b="1" dirty="0"/>
          </a:p>
          <a:p>
            <a:pPr marL="285750" indent="-285750">
              <a:buFont typeface="Wingdings" panose="05000000000000000000" pitchFamily="2" charset="2"/>
              <a:buChar char="ü"/>
            </a:pPr>
            <a:endParaRPr lang="en-US" sz="1800" b="1" dirty="0"/>
          </a:p>
          <a:p>
            <a:pPr marL="285750" indent="-285750">
              <a:buFont typeface="Wingdings" panose="05000000000000000000" pitchFamily="2" charset="2"/>
              <a:buChar char="ü"/>
            </a:pPr>
            <a:endParaRPr lang="en-US" b="1" dirty="0"/>
          </a:p>
          <a:p>
            <a:endParaRPr lang="en-US" b="1" dirty="0">
              <a:solidFill>
                <a:srgbClr val="FFFF00"/>
              </a:solidFill>
            </a:endParaRPr>
          </a:p>
          <a:p>
            <a:endParaRPr lang="en-US" b="1" dirty="0">
              <a:solidFill>
                <a:srgbClr val="FFFF00"/>
              </a:solidFill>
            </a:endParaRPr>
          </a:p>
          <a:p>
            <a:endParaRPr lang="en-US" b="1" dirty="0">
              <a:solidFill>
                <a:srgbClr val="FFFF00"/>
              </a:solidFill>
            </a:endParaRPr>
          </a:p>
          <a:p>
            <a:r>
              <a:rPr lang="en-US" b="1" dirty="0">
                <a:solidFill>
                  <a:srgbClr val="FFFF00"/>
                </a:solidFill>
              </a:rPr>
              <a:t>                 	</a:t>
            </a:r>
          </a:p>
          <a:p>
            <a:endParaRPr lang="en-US" b="1" dirty="0">
              <a:solidFill>
                <a:srgbClr val="FFFF00"/>
              </a:solidFill>
            </a:endParaRPr>
          </a:p>
          <a:p>
            <a:endParaRPr lang="en-US" b="1" dirty="0">
              <a:solidFill>
                <a:srgbClr val="FFFF00"/>
              </a:solidFill>
            </a:endParaRPr>
          </a:p>
        </p:txBody>
      </p:sp>
      <p:sp>
        <p:nvSpPr>
          <p:cNvPr id="8" name="Text Box 5">
            <a:extLst>
              <a:ext uri="{FF2B5EF4-FFF2-40B4-BE49-F238E27FC236}">
                <a16:creationId xmlns:a16="http://schemas.microsoft.com/office/drawing/2014/main" xmlns="" id="{C80ADBB2-2477-49F3-AA4C-4D45561EDAE4}"/>
              </a:ext>
            </a:extLst>
          </p:cNvPr>
          <p:cNvSpPr txBox="1">
            <a:spLocks noChangeArrowheads="1"/>
          </p:cNvSpPr>
          <p:nvPr/>
        </p:nvSpPr>
        <p:spPr bwMode="auto">
          <a:xfrm>
            <a:off x="1694621" y="1540727"/>
            <a:ext cx="5678557" cy="830997"/>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latin typeface="+mn-lt"/>
                <a:sym typeface="Gill Sans" charset="0"/>
              </a:rPr>
              <a:t>Supports</a:t>
            </a:r>
          </a:p>
          <a:p>
            <a:pPr algn="ctr" eaLnBrk="1" hangingPunct="1">
              <a:spcBef>
                <a:spcPct val="0"/>
              </a:spcBef>
              <a:buClrTx/>
              <a:buSzTx/>
              <a:buFontTx/>
              <a:buNone/>
            </a:pPr>
            <a:r>
              <a:rPr lang="en-US" altLang="en-US" sz="2400" b="1" dirty="0">
                <a:latin typeface="+mn-lt"/>
                <a:sym typeface="Gill Sans" charset="0"/>
              </a:rPr>
              <a:t>For Transitions</a:t>
            </a:r>
          </a:p>
        </p:txBody>
      </p:sp>
      <p:pic>
        <p:nvPicPr>
          <p:cNvPr id="6" name="Picture 5">
            <a:extLst>
              <a:ext uri="{FF2B5EF4-FFF2-40B4-BE49-F238E27FC236}">
                <a16:creationId xmlns:a16="http://schemas.microsoft.com/office/drawing/2014/main" xmlns="" id="{6B178432-E5BC-4643-B87C-20D5F2BFFABD}"/>
              </a:ext>
            </a:extLst>
          </p:cNvPr>
          <p:cNvPicPr>
            <a:picLocks noChangeAspect="1"/>
          </p:cNvPicPr>
          <p:nvPr/>
        </p:nvPicPr>
        <p:blipFill>
          <a:blip r:embed="rId4"/>
          <a:stretch>
            <a:fillRect/>
          </a:stretch>
        </p:blipFill>
        <p:spPr>
          <a:xfrm>
            <a:off x="6370568" y="2514600"/>
            <a:ext cx="2419350" cy="4124325"/>
          </a:xfrm>
          <a:prstGeom prst="rect">
            <a:avLst/>
          </a:prstGeom>
        </p:spPr>
      </p:pic>
      <p:sp>
        <p:nvSpPr>
          <p:cNvPr id="9" name="Text Box 2"/>
          <p:cNvSpPr txBox="1">
            <a:spLocks noChangeArrowheads="1"/>
          </p:cNvSpPr>
          <p:nvPr/>
        </p:nvSpPr>
        <p:spPr bwMode="auto">
          <a:xfrm>
            <a:off x="762000" y="381000"/>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t>Basic Content </a:t>
            </a:r>
            <a:r>
              <a:rPr lang="en-US" altLang="en-US" sz="2400" b="1" i="1" dirty="0" smtClean="0"/>
              <a:t>Arenas as Related to the simple MTSS Continuum</a:t>
            </a:r>
            <a:endParaRPr lang="en-US" altLang="en-US" sz="2400" b="1" dirty="0"/>
          </a:p>
        </p:txBody>
      </p:sp>
    </p:spTree>
    <p:custDataLst>
      <p:tags r:id="rId1"/>
    </p:custDataLst>
    <p:extLst>
      <p:ext uri="{BB962C8B-B14F-4D97-AF65-F5344CB8AC3E}">
        <p14:creationId xmlns:p14="http://schemas.microsoft.com/office/powerpoint/2010/main" val="39240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Rectangle 10"/>
          <p:cNvSpPr>
            <a:spLocks noChangeArrowheads="1"/>
          </p:cNvSpPr>
          <p:nvPr/>
        </p:nvSpPr>
        <p:spPr bwMode="auto">
          <a:xfrm>
            <a:off x="3429000" y="1524000"/>
            <a:ext cx="220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7" name="TextBox 6"/>
          <p:cNvSpPr txBox="1"/>
          <p:nvPr/>
        </p:nvSpPr>
        <p:spPr>
          <a:xfrm>
            <a:off x="1600200" y="3200400"/>
            <a:ext cx="5943600" cy="5355312"/>
          </a:xfrm>
          <a:prstGeom prst="rect">
            <a:avLst/>
          </a:prstGeom>
          <a:noFill/>
        </p:spPr>
        <p:txBody>
          <a:bodyPr wrap="square" rtlCol="0">
            <a:spAutoFit/>
          </a:bodyPr>
          <a:lstStyle/>
          <a:p>
            <a:r>
              <a:rPr lang="en-US" b="1" dirty="0"/>
              <a:t>Examples:</a:t>
            </a:r>
          </a:p>
          <a:p>
            <a:pPr marL="285750" indent="-285750">
              <a:buFont typeface="Wingdings" panose="05000000000000000000" pitchFamily="2" charset="2"/>
              <a:buChar char="ü"/>
            </a:pPr>
            <a:endParaRPr lang="en-US" sz="1800" b="1" dirty="0"/>
          </a:p>
          <a:p>
            <a:pPr marL="285750" indent="-285750">
              <a:buFont typeface="Wingdings" panose="05000000000000000000" pitchFamily="2" charset="2"/>
              <a:buChar char="ü"/>
            </a:pPr>
            <a:r>
              <a:rPr lang="en-US" sz="1800" b="1" dirty="0"/>
              <a:t>Specialized assistance</a:t>
            </a:r>
          </a:p>
          <a:p>
            <a:pPr marL="285750" indent="-285750">
              <a:lnSpc>
                <a:spcPct val="150000"/>
              </a:lnSpc>
              <a:buFont typeface="Wingdings" panose="05000000000000000000" pitchFamily="2" charset="2"/>
              <a:buChar char="ü"/>
            </a:pPr>
            <a:endParaRPr lang="en-US" b="1" dirty="0">
              <a:solidFill>
                <a:schemeClr val="accent2">
                  <a:lumMod val="40000"/>
                  <a:lumOff val="60000"/>
                </a:schemeClr>
              </a:solidFill>
            </a:endParaRPr>
          </a:p>
          <a:p>
            <a:pPr marL="285750" indent="-285750">
              <a:lnSpc>
                <a:spcPct val="150000"/>
              </a:lnSpc>
              <a:buFont typeface="Wingdings" panose="05000000000000000000" pitchFamily="2" charset="2"/>
              <a:buChar char="ü"/>
            </a:pPr>
            <a:r>
              <a:rPr lang="en-US" sz="1800" b="1" dirty="0"/>
              <a:t>Assessment &amp; triage</a:t>
            </a:r>
          </a:p>
          <a:p>
            <a:pPr>
              <a:lnSpc>
                <a:spcPct val="150000"/>
              </a:lnSpc>
            </a:pPr>
            <a:endParaRPr lang="en-US" sz="1800" b="1" dirty="0"/>
          </a:p>
          <a:p>
            <a:pPr marL="285750" indent="-285750">
              <a:lnSpc>
                <a:spcPct val="150000"/>
              </a:lnSpc>
              <a:buFont typeface="Wingdings" panose="05000000000000000000" pitchFamily="2" charset="2"/>
              <a:buChar char="ü"/>
            </a:pPr>
            <a:r>
              <a:rPr lang="en-US" b="1" dirty="0"/>
              <a:t>Intervention referral</a:t>
            </a:r>
          </a:p>
          <a:p>
            <a:pPr marL="285750" indent="-285750">
              <a:lnSpc>
                <a:spcPct val="150000"/>
              </a:lnSpc>
              <a:buFont typeface="Wingdings" panose="05000000000000000000" pitchFamily="2" charset="2"/>
              <a:buChar char="ü"/>
            </a:pPr>
            <a:endParaRPr lang="en-US" sz="1800" b="1" dirty="0"/>
          </a:p>
          <a:p>
            <a:pPr marL="285750" indent="-285750">
              <a:lnSpc>
                <a:spcPct val="150000"/>
              </a:lnSpc>
              <a:buFont typeface="Wingdings" panose="05000000000000000000" pitchFamily="2" charset="2"/>
              <a:buChar char="ü"/>
            </a:pPr>
            <a:endParaRPr lang="en-US" sz="1800" b="1" dirty="0"/>
          </a:p>
          <a:p>
            <a:pPr marL="285750" indent="-285750">
              <a:buFont typeface="Wingdings" panose="05000000000000000000" pitchFamily="2" charset="2"/>
              <a:buChar char="ü"/>
            </a:pPr>
            <a:endParaRPr lang="en-US" b="1" dirty="0"/>
          </a:p>
          <a:p>
            <a:endParaRPr lang="en-US" b="1" dirty="0">
              <a:solidFill>
                <a:srgbClr val="FFFF00"/>
              </a:solidFill>
            </a:endParaRPr>
          </a:p>
          <a:p>
            <a:endParaRPr lang="en-US" b="1" dirty="0">
              <a:solidFill>
                <a:srgbClr val="FFFF00"/>
              </a:solidFill>
            </a:endParaRPr>
          </a:p>
          <a:p>
            <a:endParaRPr lang="en-US" b="1" dirty="0">
              <a:solidFill>
                <a:srgbClr val="FFFF00"/>
              </a:solidFill>
            </a:endParaRPr>
          </a:p>
          <a:p>
            <a:r>
              <a:rPr lang="en-US" b="1" dirty="0">
                <a:solidFill>
                  <a:srgbClr val="FFFF00"/>
                </a:solidFill>
              </a:rPr>
              <a:t>                 	</a:t>
            </a:r>
          </a:p>
          <a:p>
            <a:endParaRPr lang="en-US" b="1" dirty="0">
              <a:solidFill>
                <a:srgbClr val="FFFF00"/>
              </a:solidFill>
            </a:endParaRPr>
          </a:p>
          <a:p>
            <a:endParaRPr lang="en-US" b="1" dirty="0">
              <a:solidFill>
                <a:srgbClr val="FFFF00"/>
              </a:solidFill>
            </a:endParaRPr>
          </a:p>
        </p:txBody>
      </p:sp>
      <p:sp>
        <p:nvSpPr>
          <p:cNvPr id="6" name="Text Box 7">
            <a:extLst>
              <a:ext uri="{FF2B5EF4-FFF2-40B4-BE49-F238E27FC236}">
                <a16:creationId xmlns:a16="http://schemas.microsoft.com/office/drawing/2014/main" xmlns="" id="{66799CCE-FFEF-432F-AE61-7057D4430893}"/>
              </a:ext>
            </a:extLst>
          </p:cNvPr>
          <p:cNvSpPr txBox="1">
            <a:spLocks noChangeArrowheads="1"/>
          </p:cNvSpPr>
          <p:nvPr/>
        </p:nvSpPr>
        <p:spPr bwMode="auto">
          <a:xfrm>
            <a:off x="1524000" y="1269068"/>
            <a:ext cx="6324600" cy="830997"/>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dirty="0">
                <a:latin typeface="+mn-lt"/>
                <a:sym typeface="Gill Sans" charset="0"/>
              </a:rPr>
              <a:t>Student &amp; Family Special</a:t>
            </a:r>
          </a:p>
          <a:p>
            <a:pPr algn="ctr" eaLnBrk="1" hangingPunct="1">
              <a:spcBef>
                <a:spcPct val="0"/>
              </a:spcBef>
              <a:buClrTx/>
              <a:buSzTx/>
              <a:buFontTx/>
              <a:buNone/>
            </a:pPr>
            <a:r>
              <a:rPr lang="en-US" altLang="en-US" sz="2400" b="1" dirty="0">
                <a:latin typeface="+mn-lt"/>
                <a:sym typeface="Gill Sans" charset="0"/>
              </a:rPr>
              <a:t>Assistance</a:t>
            </a:r>
          </a:p>
        </p:txBody>
      </p:sp>
      <p:pic>
        <p:nvPicPr>
          <p:cNvPr id="8" name="Picture 7">
            <a:extLst>
              <a:ext uri="{FF2B5EF4-FFF2-40B4-BE49-F238E27FC236}">
                <a16:creationId xmlns:a16="http://schemas.microsoft.com/office/drawing/2014/main" xmlns="" id="{AA9C3B7E-8B5D-4B8F-B2A5-C4B042669DEC}"/>
              </a:ext>
            </a:extLst>
          </p:cNvPr>
          <p:cNvPicPr>
            <a:picLocks noChangeAspect="1"/>
          </p:cNvPicPr>
          <p:nvPr/>
        </p:nvPicPr>
        <p:blipFill>
          <a:blip r:embed="rId4"/>
          <a:stretch>
            <a:fillRect/>
          </a:stretch>
        </p:blipFill>
        <p:spPr>
          <a:xfrm>
            <a:off x="5645991" y="2746320"/>
            <a:ext cx="2202609" cy="3754841"/>
          </a:xfrm>
          <a:prstGeom prst="rect">
            <a:avLst/>
          </a:prstGeom>
        </p:spPr>
      </p:pic>
      <p:sp>
        <p:nvSpPr>
          <p:cNvPr id="9" name="Text Box 2"/>
          <p:cNvSpPr txBox="1">
            <a:spLocks noChangeArrowheads="1"/>
          </p:cNvSpPr>
          <p:nvPr/>
        </p:nvSpPr>
        <p:spPr bwMode="auto">
          <a:xfrm>
            <a:off x="762000" y="381000"/>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t>Basic Content </a:t>
            </a:r>
            <a:r>
              <a:rPr lang="en-US" altLang="en-US" sz="2400" b="1" i="1" dirty="0" smtClean="0"/>
              <a:t>Arenas as Related to the simple MTSS Continuum</a:t>
            </a:r>
            <a:endParaRPr lang="en-US" altLang="en-US" sz="2400" b="1" dirty="0"/>
          </a:p>
        </p:txBody>
      </p:sp>
    </p:spTree>
    <p:custDataLst>
      <p:tags r:id="rId1"/>
    </p:custDataLst>
    <p:extLst>
      <p:ext uri="{BB962C8B-B14F-4D97-AF65-F5344CB8AC3E}">
        <p14:creationId xmlns:p14="http://schemas.microsoft.com/office/powerpoint/2010/main" val="15136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381000" y="381000"/>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latin typeface="+mn-lt"/>
              </a:rPr>
              <a:t>Levels of Intervention Continuum:</a:t>
            </a:r>
            <a:endParaRPr lang="en-US" altLang="en-US" sz="1800" b="1" i="1" dirty="0">
              <a:latin typeface="+mn-lt"/>
              <a:cs typeface="Arial" panose="020B0604020202020204" pitchFamily="34" charset="0"/>
            </a:endParaRPr>
          </a:p>
          <a:p>
            <a:pPr algn="ctr" eaLnBrk="1" hangingPunct="1">
              <a:spcBef>
                <a:spcPct val="0"/>
              </a:spcBef>
              <a:buClrTx/>
              <a:buSzTx/>
              <a:buFontTx/>
              <a:buNone/>
            </a:pPr>
            <a:r>
              <a:rPr lang="en-US" altLang="en-US" sz="1800" b="1" dirty="0">
                <a:latin typeface="+mn-lt"/>
              </a:rPr>
              <a:t>Interconnected Subsystems for </a:t>
            </a:r>
          </a:p>
          <a:p>
            <a:pPr algn="ctr" eaLnBrk="1" hangingPunct="1">
              <a:spcBef>
                <a:spcPct val="0"/>
              </a:spcBef>
              <a:buClrTx/>
              <a:buSzTx/>
              <a:buFontTx/>
              <a:buNone/>
            </a:pPr>
            <a:r>
              <a:rPr lang="en-US" altLang="en-US" sz="1800" b="1" dirty="0">
                <a:latin typeface="+mn-lt"/>
              </a:rPr>
              <a:t>Meeting the Needs of All Students </a:t>
            </a:r>
          </a:p>
        </p:txBody>
      </p:sp>
      <p:sp>
        <p:nvSpPr>
          <p:cNvPr id="25604" name="Text Box 3"/>
          <p:cNvSpPr txBox="1">
            <a:spLocks noChangeArrowheads="1"/>
          </p:cNvSpPr>
          <p:nvPr/>
        </p:nvSpPr>
        <p:spPr bwMode="auto">
          <a:xfrm>
            <a:off x="2667000" y="1860550"/>
            <a:ext cx="3733800" cy="151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i="1" dirty="0">
                <a:solidFill>
                  <a:srgbClr val="00B050"/>
                </a:solidFill>
                <a:latin typeface="Times New Roman" panose="02020603050405020304" pitchFamily="18" charset="0"/>
              </a:rPr>
              <a:t>Subsystems for Promoting</a:t>
            </a:r>
          </a:p>
          <a:p>
            <a:pPr algn="ctr" eaLnBrk="1" hangingPunct="1">
              <a:spcBef>
                <a:spcPct val="0"/>
              </a:spcBef>
              <a:buClrTx/>
              <a:buSzTx/>
              <a:buFontTx/>
              <a:buNone/>
            </a:pPr>
            <a:r>
              <a:rPr lang="en-US" altLang="en-US" sz="1400" b="1" i="1" dirty="0">
                <a:solidFill>
                  <a:srgbClr val="00B050"/>
                </a:solidFill>
                <a:latin typeface="Times New Roman" panose="02020603050405020304" pitchFamily="18" charset="0"/>
              </a:rPr>
              <a:t>Healthy Development &amp; </a:t>
            </a:r>
          </a:p>
          <a:p>
            <a:pPr algn="ctr" eaLnBrk="1" hangingPunct="1">
              <a:spcBef>
                <a:spcPct val="0"/>
              </a:spcBef>
              <a:buClrTx/>
              <a:buSzTx/>
              <a:buFontTx/>
              <a:buNone/>
            </a:pPr>
            <a:r>
              <a:rPr lang="en-US" altLang="en-US" sz="1400" b="1" i="1" dirty="0">
                <a:solidFill>
                  <a:srgbClr val="00B050"/>
                </a:solidFill>
                <a:latin typeface="Times New Roman" panose="02020603050405020304" pitchFamily="18" charset="0"/>
              </a:rPr>
              <a:t>Preventing Problems</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primary prevention – includes</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 universal interventions</a:t>
            </a:r>
          </a:p>
          <a:p>
            <a:pPr algn="ctr" eaLnBrk="1" hangingPunct="1">
              <a:spcBef>
                <a:spcPct val="0"/>
              </a:spcBef>
              <a:buClrTx/>
              <a:buSzTx/>
              <a:buFontTx/>
              <a:buNone/>
            </a:pPr>
            <a:r>
              <a:rPr lang="en-US" altLang="en-US" sz="1200" b="1" dirty="0">
                <a:solidFill>
                  <a:schemeClr val="tx2"/>
                </a:solidFill>
                <a:latin typeface="Times New Roman" panose="02020603050405020304" pitchFamily="18" charset="0"/>
              </a:rPr>
              <a:t>(low end need/low cost</a:t>
            </a:r>
          </a:p>
          <a:p>
            <a:pPr algn="ctr" eaLnBrk="1" hangingPunct="1">
              <a:spcBef>
                <a:spcPct val="0"/>
              </a:spcBef>
              <a:buClrTx/>
              <a:buSzTx/>
              <a:buFontTx/>
              <a:buNone/>
            </a:pPr>
            <a:r>
              <a:rPr lang="en-US" altLang="en-US" sz="1200" b="1" dirty="0">
                <a:solidFill>
                  <a:schemeClr val="tx2"/>
                </a:solidFill>
                <a:latin typeface="Times New Roman" panose="02020603050405020304" pitchFamily="18" charset="0"/>
              </a:rPr>
              <a:t>per individual programs)</a:t>
            </a:r>
          </a:p>
        </p:txBody>
      </p:sp>
      <p:sp>
        <p:nvSpPr>
          <p:cNvPr id="25605" name="Oval 4"/>
          <p:cNvSpPr>
            <a:spLocks noChangeArrowheads="1"/>
          </p:cNvSpPr>
          <p:nvPr/>
        </p:nvSpPr>
        <p:spPr bwMode="auto">
          <a:xfrm>
            <a:off x="2438400" y="1828800"/>
            <a:ext cx="4114800" cy="1752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6634" name="Text Box 9"/>
          <p:cNvSpPr txBox="1">
            <a:spLocks noChangeArrowheads="1"/>
          </p:cNvSpPr>
          <p:nvPr/>
        </p:nvSpPr>
        <p:spPr bwMode="auto">
          <a:xfrm>
            <a:off x="609600" y="1447800"/>
            <a:ext cx="225583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accent1"/>
                </a:solidFill>
              </a:rPr>
              <a:t>    </a:t>
            </a:r>
            <a:r>
              <a:rPr lang="en-US" altLang="en-US" sz="1600" b="1" i="1">
                <a:solidFill>
                  <a:schemeClr val="accent1"/>
                </a:solidFill>
              </a:rPr>
              <a:t>School Resources</a:t>
            </a:r>
          </a:p>
          <a:p>
            <a:pPr eaLnBrk="1" hangingPunct="1">
              <a:spcBef>
                <a:spcPct val="0"/>
              </a:spcBef>
              <a:buClrTx/>
              <a:buSzTx/>
              <a:buFontTx/>
              <a:buNone/>
            </a:pPr>
            <a:r>
              <a:rPr lang="en-US" altLang="en-US" sz="1400" b="1">
                <a:solidFill>
                  <a:schemeClr val="tx2"/>
                </a:solidFill>
              </a:rPr>
              <a:t> (facilities, stakeholders, </a:t>
            </a:r>
          </a:p>
          <a:p>
            <a:pPr eaLnBrk="1" hangingPunct="1">
              <a:spcBef>
                <a:spcPct val="0"/>
              </a:spcBef>
              <a:buClrTx/>
              <a:buSzTx/>
              <a:buFontTx/>
              <a:buNone/>
            </a:pPr>
            <a:r>
              <a:rPr lang="en-US" altLang="en-US" sz="1400" b="1">
                <a:solidFill>
                  <a:schemeClr val="tx2"/>
                </a:solidFill>
              </a:rPr>
              <a:t>  programs, services)</a:t>
            </a:r>
          </a:p>
        </p:txBody>
      </p:sp>
      <p:sp>
        <p:nvSpPr>
          <p:cNvPr id="26635" name="Text Box 10"/>
          <p:cNvSpPr txBox="1">
            <a:spLocks noChangeArrowheads="1"/>
          </p:cNvSpPr>
          <p:nvPr/>
        </p:nvSpPr>
        <p:spPr bwMode="auto">
          <a:xfrm>
            <a:off x="6477000" y="1447800"/>
            <a:ext cx="2438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33CC"/>
                </a:solidFill>
                <a:latin typeface="Times New Roman" panose="02020603050405020304" pitchFamily="18" charset="0"/>
              </a:rPr>
              <a:t>  </a:t>
            </a:r>
            <a:r>
              <a:rPr lang="en-US" altLang="en-US" sz="1600" b="1" i="1">
                <a:solidFill>
                  <a:schemeClr val="accent1"/>
                </a:solidFill>
              </a:rPr>
              <a:t>Community Resources</a:t>
            </a:r>
          </a:p>
          <a:p>
            <a:pPr eaLnBrk="1" hangingPunct="1">
              <a:spcBef>
                <a:spcPct val="0"/>
              </a:spcBef>
              <a:buClrTx/>
              <a:buSzTx/>
              <a:buFontTx/>
              <a:buNone/>
            </a:pPr>
            <a:r>
              <a:rPr lang="en-US" altLang="en-US" sz="1400" b="1">
                <a:solidFill>
                  <a:schemeClr val="tx2"/>
                </a:solidFill>
              </a:rPr>
              <a:t>   (facilities, stakeholders, </a:t>
            </a:r>
          </a:p>
          <a:p>
            <a:pPr eaLnBrk="1" hangingPunct="1">
              <a:spcBef>
                <a:spcPct val="0"/>
              </a:spcBef>
              <a:buClrTx/>
              <a:buSzTx/>
              <a:buFontTx/>
              <a:buNone/>
            </a:pPr>
            <a:r>
              <a:rPr lang="en-US" altLang="en-US" sz="1400" b="1">
                <a:solidFill>
                  <a:schemeClr val="tx2"/>
                </a:solidFill>
              </a:rPr>
              <a:t>     programs, services)</a:t>
            </a:r>
          </a:p>
        </p:txBody>
      </p:sp>
      <p:sp>
        <p:nvSpPr>
          <p:cNvPr id="26636" name="Line 11"/>
          <p:cNvSpPr>
            <a:spLocks noChangeShapeType="1"/>
          </p:cNvSpPr>
          <p:nvPr/>
        </p:nvSpPr>
        <p:spPr bwMode="auto">
          <a:xfrm>
            <a:off x="2743200" y="1676400"/>
            <a:ext cx="3657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xmlns="" id="{2AE56FA5-7BD3-415C-848A-DB951A765D19}"/>
              </a:ext>
            </a:extLst>
          </p:cNvPr>
          <p:cNvSpPr txBox="1"/>
          <p:nvPr/>
        </p:nvSpPr>
        <p:spPr>
          <a:xfrm>
            <a:off x="762000" y="5334000"/>
            <a:ext cx="7772400" cy="369332"/>
          </a:xfrm>
          <a:prstGeom prst="rect">
            <a:avLst/>
          </a:prstGeom>
          <a:noFill/>
        </p:spPr>
        <p:txBody>
          <a:bodyPr wrap="square" rtlCol="0">
            <a:spAutoFit/>
          </a:bodyPr>
          <a:lstStyle/>
          <a:p>
            <a:r>
              <a:rPr lang="en-US" dirty="0"/>
              <a:t>Does anything on your original list of supports fit this category?</a:t>
            </a:r>
          </a:p>
        </p:txBody>
      </p:sp>
    </p:spTree>
    <p:custDataLst>
      <p:tags r:id="rId1"/>
    </p:custDataLst>
    <p:extLst>
      <p:ext uri="{BB962C8B-B14F-4D97-AF65-F5344CB8AC3E}">
        <p14:creationId xmlns:p14="http://schemas.microsoft.com/office/powerpoint/2010/main" val="210497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381000" y="381000"/>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latin typeface="+mn-lt"/>
              </a:rPr>
              <a:t>Levels of Intervention Continuum:</a:t>
            </a:r>
            <a:endParaRPr lang="en-US" altLang="en-US" sz="1800" b="1" i="1" dirty="0">
              <a:latin typeface="+mn-lt"/>
              <a:cs typeface="Arial" panose="020B0604020202020204" pitchFamily="34" charset="0"/>
            </a:endParaRPr>
          </a:p>
          <a:p>
            <a:pPr algn="ctr" eaLnBrk="1" hangingPunct="1">
              <a:spcBef>
                <a:spcPct val="0"/>
              </a:spcBef>
              <a:buClrTx/>
              <a:buSzTx/>
              <a:buFontTx/>
              <a:buNone/>
            </a:pPr>
            <a:r>
              <a:rPr lang="en-US" altLang="en-US" sz="1800" b="1" dirty="0">
                <a:latin typeface="+mn-lt"/>
              </a:rPr>
              <a:t>Interconnected Subsystems for </a:t>
            </a:r>
          </a:p>
          <a:p>
            <a:pPr algn="ctr" eaLnBrk="1" hangingPunct="1">
              <a:spcBef>
                <a:spcPct val="0"/>
              </a:spcBef>
              <a:buClrTx/>
              <a:buSzTx/>
              <a:buFontTx/>
              <a:buNone/>
            </a:pPr>
            <a:r>
              <a:rPr lang="en-US" altLang="en-US" sz="1800" b="1" dirty="0">
                <a:latin typeface="+mn-lt"/>
              </a:rPr>
              <a:t>Meeting the Needs of All Students </a:t>
            </a:r>
          </a:p>
        </p:txBody>
      </p:sp>
      <p:sp>
        <p:nvSpPr>
          <p:cNvPr id="26634" name="Text Box 9"/>
          <p:cNvSpPr txBox="1">
            <a:spLocks noChangeArrowheads="1"/>
          </p:cNvSpPr>
          <p:nvPr/>
        </p:nvSpPr>
        <p:spPr bwMode="auto">
          <a:xfrm>
            <a:off x="609600" y="1447800"/>
            <a:ext cx="225583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accent1"/>
                </a:solidFill>
              </a:rPr>
              <a:t>    </a:t>
            </a:r>
            <a:r>
              <a:rPr lang="en-US" altLang="en-US" sz="1600" b="1" i="1">
                <a:solidFill>
                  <a:schemeClr val="accent1"/>
                </a:solidFill>
              </a:rPr>
              <a:t>School Resources</a:t>
            </a:r>
          </a:p>
          <a:p>
            <a:pPr eaLnBrk="1" hangingPunct="1">
              <a:spcBef>
                <a:spcPct val="0"/>
              </a:spcBef>
              <a:buClrTx/>
              <a:buSzTx/>
              <a:buFontTx/>
              <a:buNone/>
            </a:pPr>
            <a:r>
              <a:rPr lang="en-US" altLang="en-US" sz="1400" b="1">
                <a:solidFill>
                  <a:schemeClr val="tx2"/>
                </a:solidFill>
              </a:rPr>
              <a:t> (facilities, stakeholders, </a:t>
            </a:r>
          </a:p>
          <a:p>
            <a:pPr eaLnBrk="1" hangingPunct="1">
              <a:spcBef>
                <a:spcPct val="0"/>
              </a:spcBef>
              <a:buClrTx/>
              <a:buSzTx/>
              <a:buFontTx/>
              <a:buNone/>
            </a:pPr>
            <a:r>
              <a:rPr lang="en-US" altLang="en-US" sz="1400" b="1">
                <a:solidFill>
                  <a:schemeClr val="tx2"/>
                </a:solidFill>
              </a:rPr>
              <a:t>  programs, services)</a:t>
            </a:r>
          </a:p>
        </p:txBody>
      </p:sp>
      <p:sp>
        <p:nvSpPr>
          <p:cNvPr id="26635" name="Text Box 10"/>
          <p:cNvSpPr txBox="1">
            <a:spLocks noChangeArrowheads="1"/>
          </p:cNvSpPr>
          <p:nvPr/>
        </p:nvSpPr>
        <p:spPr bwMode="auto">
          <a:xfrm>
            <a:off x="6477000" y="1447800"/>
            <a:ext cx="2438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33CC"/>
                </a:solidFill>
                <a:latin typeface="Times New Roman" panose="02020603050405020304" pitchFamily="18" charset="0"/>
              </a:rPr>
              <a:t>  </a:t>
            </a:r>
            <a:r>
              <a:rPr lang="en-US" altLang="en-US" sz="1600" b="1" i="1">
                <a:solidFill>
                  <a:schemeClr val="accent1"/>
                </a:solidFill>
              </a:rPr>
              <a:t>Community Resources</a:t>
            </a:r>
          </a:p>
          <a:p>
            <a:pPr eaLnBrk="1" hangingPunct="1">
              <a:spcBef>
                <a:spcPct val="0"/>
              </a:spcBef>
              <a:buClrTx/>
              <a:buSzTx/>
              <a:buFontTx/>
              <a:buNone/>
            </a:pPr>
            <a:r>
              <a:rPr lang="en-US" altLang="en-US" sz="1400" b="1">
                <a:solidFill>
                  <a:schemeClr val="tx2"/>
                </a:solidFill>
              </a:rPr>
              <a:t>   (facilities, stakeholders, </a:t>
            </a:r>
          </a:p>
          <a:p>
            <a:pPr eaLnBrk="1" hangingPunct="1">
              <a:spcBef>
                <a:spcPct val="0"/>
              </a:spcBef>
              <a:buClrTx/>
              <a:buSzTx/>
              <a:buFontTx/>
              <a:buNone/>
            </a:pPr>
            <a:r>
              <a:rPr lang="en-US" altLang="en-US" sz="1400" b="1">
                <a:solidFill>
                  <a:schemeClr val="tx2"/>
                </a:solidFill>
              </a:rPr>
              <a:t>     programs, services)</a:t>
            </a:r>
          </a:p>
        </p:txBody>
      </p:sp>
      <p:sp>
        <p:nvSpPr>
          <p:cNvPr id="26636" name="Line 11"/>
          <p:cNvSpPr>
            <a:spLocks noChangeShapeType="1"/>
          </p:cNvSpPr>
          <p:nvPr/>
        </p:nvSpPr>
        <p:spPr bwMode="auto">
          <a:xfrm>
            <a:off x="2743200" y="1676400"/>
            <a:ext cx="3657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Oval 6">
            <a:extLst>
              <a:ext uri="{FF2B5EF4-FFF2-40B4-BE49-F238E27FC236}">
                <a16:creationId xmlns:a16="http://schemas.microsoft.com/office/drawing/2014/main" xmlns="" id="{867B86C1-D0A5-4C79-A9C6-4BE8AE4E1150}"/>
              </a:ext>
            </a:extLst>
          </p:cNvPr>
          <p:cNvSpPr>
            <a:spLocks noChangeArrowheads="1"/>
          </p:cNvSpPr>
          <p:nvPr/>
        </p:nvSpPr>
        <p:spPr bwMode="auto">
          <a:xfrm>
            <a:off x="2933700" y="3275855"/>
            <a:ext cx="3276600" cy="1524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 name="Rectangle 1">
            <a:extLst>
              <a:ext uri="{FF2B5EF4-FFF2-40B4-BE49-F238E27FC236}">
                <a16:creationId xmlns:a16="http://schemas.microsoft.com/office/drawing/2014/main" xmlns="" id="{769125BF-9988-44E3-922A-653D2F628819}"/>
              </a:ext>
            </a:extLst>
          </p:cNvPr>
          <p:cNvSpPr/>
          <p:nvPr/>
        </p:nvSpPr>
        <p:spPr>
          <a:xfrm>
            <a:off x="2286000" y="3530024"/>
            <a:ext cx="4572000" cy="1015663"/>
          </a:xfrm>
          <a:prstGeom prst="rect">
            <a:avLst/>
          </a:prstGeom>
        </p:spPr>
        <p:txBody>
          <a:bodyPr>
            <a:spAutoFit/>
          </a:bodyPr>
          <a:lstStyle/>
          <a:p>
            <a:pPr algn="ctr">
              <a:spcBef>
                <a:spcPct val="0"/>
              </a:spcBef>
            </a:pPr>
            <a:r>
              <a:rPr lang="en-US" altLang="en-US" sz="1200" b="1" i="1" dirty="0">
                <a:solidFill>
                  <a:srgbClr val="00B050"/>
                </a:solidFill>
              </a:rPr>
              <a:t>Subsystem of Early Intervention</a:t>
            </a:r>
          </a:p>
          <a:p>
            <a:pPr algn="ctr">
              <a:spcBef>
                <a:spcPct val="0"/>
              </a:spcBef>
            </a:pPr>
            <a:r>
              <a:rPr lang="en-US" altLang="en-US" sz="1200" b="1" dirty="0">
                <a:solidFill>
                  <a:schemeClr val="tx2"/>
                </a:solidFill>
              </a:rPr>
              <a:t>early-after-onset – includes </a:t>
            </a:r>
          </a:p>
          <a:p>
            <a:pPr algn="ctr">
              <a:spcBef>
                <a:spcPct val="0"/>
              </a:spcBef>
            </a:pPr>
            <a:r>
              <a:rPr lang="en-US" altLang="en-US" sz="1200" b="1" dirty="0">
                <a:solidFill>
                  <a:schemeClr val="tx2"/>
                </a:solidFill>
              </a:rPr>
              <a:t>selective &amp; indicated interventions</a:t>
            </a:r>
          </a:p>
          <a:p>
            <a:pPr algn="ctr">
              <a:spcBef>
                <a:spcPct val="0"/>
              </a:spcBef>
            </a:pPr>
            <a:r>
              <a:rPr lang="en-US" altLang="en-US" sz="1200" b="1" dirty="0">
                <a:solidFill>
                  <a:schemeClr val="tx2"/>
                </a:solidFill>
              </a:rPr>
              <a:t>(moderate need, moderate</a:t>
            </a:r>
          </a:p>
          <a:p>
            <a:pPr algn="ctr">
              <a:spcBef>
                <a:spcPct val="0"/>
              </a:spcBef>
            </a:pPr>
            <a:r>
              <a:rPr lang="en-US" altLang="en-US" sz="1200" b="1" dirty="0">
                <a:solidFill>
                  <a:schemeClr val="tx2"/>
                </a:solidFill>
              </a:rPr>
              <a:t>cost per individual)</a:t>
            </a:r>
            <a:endParaRPr lang="en-US" sz="1200" dirty="0"/>
          </a:p>
        </p:txBody>
      </p:sp>
      <p:sp>
        <p:nvSpPr>
          <p:cNvPr id="10" name="TextBox 9">
            <a:extLst>
              <a:ext uri="{FF2B5EF4-FFF2-40B4-BE49-F238E27FC236}">
                <a16:creationId xmlns:a16="http://schemas.microsoft.com/office/drawing/2014/main" xmlns="" id="{9DEA89CA-E00C-4870-B145-ECE0AE6B0DCC}"/>
              </a:ext>
            </a:extLst>
          </p:cNvPr>
          <p:cNvSpPr txBox="1"/>
          <p:nvPr/>
        </p:nvSpPr>
        <p:spPr>
          <a:xfrm>
            <a:off x="762000" y="5334000"/>
            <a:ext cx="7772400" cy="369332"/>
          </a:xfrm>
          <a:prstGeom prst="rect">
            <a:avLst/>
          </a:prstGeom>
          <a:noFill/>
        </p:spPr>
        <p:txBody>
          <a:bodyPr wrap="square" rtlCol="0">
            <a:spAutoFit/>
          </a:bodyPr>
          <a:lstStyle/>
          <a:p>
            <a:r>
              <a:rPr lang="en-US" dirty="0"/>
              <a:t>Does anything on your original list of supports fit this category?</a:t>
            </a:r>
          </a:p>
        </p:txBody>
      </p:sp>
    </p:spTree>
    <p:custDataLst>
      <p:tags r:id="rId1"/>
    </p:custDataLst>
    <p:extLst>
      <p:ext uri="{BB962C8B-B14F-4D97-AF65-F5344CB8AC3E}">
        <p14:creationId xmlns:p14="http://schemas.microsoft.com/office/powerpoint/2010/main" val="428129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381000" y="381000"/>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latin typeface="+mn-lt"/>
              </a:rPr>
              <a:t>Levels of Intervention Continuum:</a:t>
            </a:r>
            <a:endParaRPr lang="en-US" altLang="en-US" sz="1800" b="1" i="1" dirty="0">
              <a:latin typeface="+mn-lt"/>
              <a:cs typeface="Arial" panose="020B0604020202020204" pitchFamily="34" charset="0"/>
            </a:endParaRPr>
          </a:p>
          <a:p>
            <a:pPr algn="ctr" eaLnBrk="1" hangingPunct="1">
              <a:spcBef>
                <a:spcPct val="0"/>
              </a:spcBef>
              <a:buClrTx/>
              <a:buSzTx/>
              <a:buFontTx/>
              <a:buNone/>
            </a:pPr>
            <a:r>
              <a:rPr lang="en-US" altLang="en-US" sz="1800" b="1" dirty="0">
                <a:latin typeface="+mn-lt"/>
              </a:rPr>
              <a:t>Interconnected Subsystems for </a:t>
            </a:r>
          </a:p>
          <a:p>
            <a:pPr algn="ctr" eaLnBrk="1" hangingPunct="1">
              <a:spcBef>
                <a:spcPct val="0"/>
              </a:spcBef>
              <a:buClrTx/>
              <a:buSzTx/>
              <a:buFontTx/>
              <a:buNone/>
            </a:pPr>
            <a:r>
              <a:rPr lang="en-US" altLang="en-US" sz="1800" b="1" dirty="0">
                <a:latin typeface="+mn-lt"/>
              </a:rPr>
              <a:t>Meeting the Needs of All Students </a:t>
            </a:r>
          </a:p>
        </p:txBody>
      </p:sp>
      <p:sp>
        <p:nvSpPr>
          <p:cNvPr id="26634" name="Text Box 9"/>
          <p:cNvSpPr txBox="1">
            <a:spLocks noChangeArrowheads="1"/>
          </p:cNvSpPr>
          <p:nvPr/>
        </p:nvSpPr>
        <p:spPr bwMode="auto">
          <a:xfrm>
            <a:off x="609600" y="1447800"/>
            <a:ext cx="225583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accent1"/>
                </a:solidFill>
              </a:rPr>
              <a:t>    </a:t>
            </a:r>
            <a:r>
              <a:rPr lang="en-US" altLang="en-US" sz="1600" b="1" i="1">
                <a:solidFill>
                  <a:schemeClr val="accent1"/>
                </a:solidFill>
              </a:rPr>
              <a:t>School Resources</a:t>
            </a:r>
          </a:p>
          <a:p>
            <a:pPr eaLnBrk="1" hangingPunct="1">
              <a:spcBef>
                <a:spcPct val="0"/>
              </a:spcBef>
              <a:buClrTx/>
              <a:buSzTx/>
              <a:buFontTx/>
              <a:buNone/>
            </a:pPr>
            <a:r>
              <a:rPr lang="en-US" altLang="en-US" sz="1400" b="1">
                <a:solidFill>
                  <a:schemeClr val="tx2"/>
                </a:solidFill>
              </a:rPr>
              <a:t> (facilities, stakeholders, </a:t>
            </a:r>
          </a:p>
          <a:p>
            <a:pPr eaLnBrk="1" hangingPunct="1">
              <a:spcBef>
                <a:spcPct val="0"/>
              </a:spcBef>
              <a:buClrTx/>
              <a:buSzTx/>
              <a:buFontTx/>
              <a:buNone/>
            </a:pPr>
            <a:r>
              <a:rPr lang="en-US" altLang="en-US" sz="1400" b="1">
                <a:solidFill>
                  <a:schemeClr val="tx2"/>
                </a:solidFill>
              </a:rPr>
              <a:t>  programs, services)</a:t>
            </a:r>
          </a:p>
        </p:txBody>
      </p:sp>
      <p:sp>
        <p:nvSpPr>
          <p:cNvPr id="26635" name="Text Box 10"/>
          <p:cNvSpPr txBox="1">
            <a:spLocks noChangeArrowheads="1"/>
          </p:cNvSpPr>
          <p:nvPr/>
        </p:nvSpPr>
        <p:spPr bwMode="auto">
          <a:xfrm>
            <a:off x="6477000" y="1447800"/>
            <a:ext cx="2438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33CC"/>
                </a:solidFill>
                <a:latin typeface="Times New Roman" panose="02020603050405020304" pitchFamily="18" charset="0"/>
              </a:rPr>
              <a:t>  </a:t>
            </a:r>
            <a:r>
              <a:rPr lang="en-US" altLang="en-US" sz="1600" b="1" i="1">
                <a:solidFill>
                  <a:schemeClr val="accent1"/>
                </a:solidFill>
              </a:rPr>
              <a:t>Community Resources</a:t>
            </a:r>
          </a:p>
          <a:p>
            <a:pPr eaLnBrk="1" hangingPunct="1">
              <a:spcBef>
                <a:spcPct val="0"/>
              </a:spcBef>
              <a:buClrTx/>
              <a:buSzTx/>
              <a:buFontTx/>
              <a:buNone/>
            </a:pPr>
            <a:r>
              <a:rPr lang="en-US" altLang="en-US" sz="1400" b="1">
                <a:solidFill>
                  <a:schemeClr val="tx2"/>
                </a:solidFill>
              </a:rPr>
              <a:t>   (facilities, stakeholders, </a:t>
            </a:r>
          </a:p>
          <a:p>
            <a:pPr eaLnBrk="1" hangingPunct="1">
              <a:spcBef>
                <a:spcPct val="0"/>
              </a:spcBef>
              <a:buClrTx/>
              <a:buSzTx/>
              <a:buFontTx/>
              <a:buNone/>
            </a:pPr>
            <a:r>
              <a:rPr lang="en-US" altLang="en-US" sz="1400" b="1">
                <a:solidFill>
                  <a:schemeClr val="tx2"/>
                </a:solidFill>
              </a:rPr>
              <a:t>     programs, services)</a:t>
            </a:r>
          </a:p>
        </p:txBody>
      </p:sp>
      <p:sp>
        <p:nvSpPr>
          <p:cNvPr id="26636" name="Line 11"/>
          <p:cNvSpPr>
            <a:spLocks noChangeShapeType="1"/>
          </p:cNvSpPr>
          <p:nvPr/>
        </p:nvSpPr>
        <p:spPr bwMode="auto">
          <a:xfrm>
            <a:off x="2743200" y="1676400"/>
            <a:ext cx="3657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8">
            <a:extLst>
              <a:ext uri="{FF2B5EF4-FFF2-40B4-BE49-F238E27FC236}">
                <a16:creationId xmlns:a16="http://schemas.microsoft.com/office/drawing/2014/main" xmlns="" id="{54349D17-A8C2-42D9-BB9D-3C1A1D24FC95}"/>
              </a:ext>
            </a:extLst>
          </p:cNvPr>
          <p:cNvSpPr>
            <a:spLocks noChangeArrowheads="1"/>
          </p:cNvSpPr>
          <p:nvPr/>
        </p:nvSpPr>
        <p:spPr bwMode="auto">
          <a:xfrm>
            <a:off x="3200400" y="4724400"/>
            <a:ext cx="2895600" cy="1676385"/>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10" name="Text Box 7">
            <a:extLst>
              <a:ext uri="{FF2B5EF4-FFF2-40B4-BE49-F238E27FC236}">
                <a16:creationId xmlns:a16="http://schemas.microsoft.com/office/drawing/2014/main" xmlns="" id="{0DA14F94-F01D-4741-B29F-7CD4BCEEEE73}"/>
              </a:ext>
            </a:extLst>
          </p:cNvPr>
          <p:cNvSpPr txBox="1">
            <a:spLocks noChangeArrowheads="1"/>
          </p:cNvSpPr>
          <p:nvPr/>
        </p:nvSpPr>
        <p:spPr bwMode="auto">
          <a:xfrm>
            <a:off x="3200400" y="4876800"/>
            <a:ext cx="3048000" cy="129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i="1" dirty="0">
                <a:solidFill>
                  <a:srgbClr val="00B050"/>
                </a:solidFill>
                <a:latin typeface="+mn-lt"/>
              </a:rPr>
              <a:t>Subsystem of Care</a:t>
            </a:r>
          </a:p>
          <a:p>
            <a:pPr algn="ctr" eaLnBrk="1" hangingPunct="1">
              <a:spcBef>
                <a:spcPct val="0"/>
              </a:spcBef>
              <a:buClrTx/>
              <a:buSzTx/>
              <a:buFontTx/>
              <a:buNone/>
            </a:pPr>
            <a:r>
              <a:rPr lang="en-US" altLang="en-US" sz="1400" b="1" dirty="0">
                <a:solidFill>
                  <a:schemeClr val="tx2"/>
                </a:solidFill>
                <a:latin typeface="+mn-lt"/>
              </a:rPr>
              <a:t>treatment/indicated </a:t>
            </a:r>
          </a:p>
          <a:p>
            <a:pPr algn="ctr" eaLnBrk="1" hangingPunct="1">
              <a:spcBef>
                <a:spcPct val="0"/>
              </a:spcBef>
              <a:buClrTx/>
              <a:buSzTx/>
              <a:buFontTx/>
              <a:buNone/>
            </a:pPr>
            <a:r>
              <a:rPr lang="en-US" altLang="en-US" sz="1400" b="1" dirty="0">
                <a:solidFill>
                  <a:schemeClr val="tx2"/>
                </a:solidFill>
                <a:latin typeface="+mn-lt"/>
              </a:rPr>
              <a:t>interventions for severe and</a:t>
            </a:r>
          </a:p>
          <a:p>
            <a:pPr algn="ctr" eaLnBrk="1" hangingPunct="1">
              <a:spcBef>
                <a:spcPct val="0"/>
              </a:spcBef>
              <a:buClrTx/>
              <a:buSzTx/>
              <a:buFontTx/>
              <a:buNone/>
            </a:pPr>
            <a:r>
              <a:rPr lang="en-US" altLang="en-US" sz="1400" b="1" dirty="0">
                <a:solidFill>
                  <a:schemeClr val="tx2"/>
                </a:solidFill>
                <a:latin typeface="+mn-lt"/>
              </a:rPr>
              <a:t>chronic problems</a:t>
            </a:r>
          </a:p>
          <a:p>
            <a:pPr algn="ctr" eaLnBrk="1" hangingPunct="1">
              <a:spcBef>
                <a:spcPct val="0"/>
              </a:spcBef>
              <a:buClrTx/>
              <a:buSzTx/>
              <a:buFontTx/>
              <a:buNone/>
            </a:pPr>
            <a:r>
              <a:rPr lang="en-US" altLang="en-US" sz="1200" b="1" dirty="0">
                <a:solidFill>
                  <a:schemeClr val="tx2"/>
                </a:solidFill>
                <a:latin typeface="+mn-lt"/>
              </a:rPr>
              <a:t>(High end need/high cost</a:t>
            </a:r>
          </a:p>
          <a:p>
            <a:pPr algn="ctr" eaLnBrk="1" hangingPunct="1">
              <a:spcBef>
                <a:spcPct val="0"/>
              </a:spcBef>
              <a:buClrTx/>
              <a:buSzTx/>
              <a:buFontTx/>
              <a:buNone/>
            </a:pPr>
            <a:r>
              <a:rPr lang="en-US" altLang="en-US" sz="1200" b="1" dirty="0">
                <a:solidFill>
                  <a:schemeClr val="tx2"/>
                </a:solidFill>
                <a:latin typeface="+mn-lt"/>
              </a:rPr>
              <a:t>per individual programs)</a:t>
            </a:r>
          </a:p>
        </p:txBody>
      </p:sp>
      <p:sp>
        <p:nvSpPr>
          <p:cNvPr id="11" name="TextBox 10">
            <a:extLst>
              <a:ext uri="{FF2B5EF4-FFF2-40B4-BE49-F238E27FC236}">
                <a16:creationId xmlns:a16="http://schemas.microsoft.com/office/drawing/2014/main" xmlns="" id="{F9649D04-CF90-4B0C-A0C6-C98605E3747D}"/>
              </a:ext>
            </a:extLst>
          </p:cNvPr>
          <p:cNvSpPr txBox="1"/>
          <p:nvPr/>
        </p:nvSpPr>
        <p:spPr>
          <a:xfrm>
            <a:off x="914400" y="3604696"/>
            <a:ext cx="7772400" cy="369332"/>
          </a:xfrm>
          <a:prstGeom prst="rect">
            <a:avLst/>
          </a:prstGeom>
          <a:noFill/>
        </p:spPr>
        <p:txBody>
          <a:bodyPr wrap="square" rtlCol="0">
            <a:spAutoFit/>
          </a:bodyPr>
          <a:lstStyle/>
          <a:p>
            <a:r>
              <a:rPr lang="en-US" dirty="0"/>
              <a:t>Does anything on your original list of supports fit this category?</a:t>
            </a:r>
          </a:p>
        </p:txBody>
      </p:sp>
    </p:spTree>
    <p:custDataLst>
      <p:tags r:id="rId1"/>
    </p:custDataLst>
    <p:extLst>
      <p:ext uri="{BB962C8B-B14F-4D97-AF65-F5344CB8AC3E}">
        <p14:creationId xmlns:p14="http://schemas.microsoft.com/office/powerpoint/2010/main" val="310974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381000" y="381000"/>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Levels of Intervention Continuum:</a:t>
            </a:r>
            <a:endParaRPr lang="en-US" altLang="en-US" sz="1800" b="1" i="1" dirty="0">
              <a:cs typeface="Arial" panose="020B0604020202020204" pitchFamily="34" charset="0"/>
            </a:endParaRPr>
          </a:p>
          <a:p>
            <a:pPr algn="ctr" eaLnBrk="1" hangingPunct="1">
              <a:spcBef>
                <a:spcPct val="0"/>
              </a:spcBef>
              <a:buClrTx/>
              <a:buSzTx/>
              <a:buFontTx/>
              <a:buNone/>
            </a:pPr>
            <a:r>
              <a:rPr lang="en-US" altLang="en-US" sz="1800" b="1" dirty="0"/>
              <a:t>Interconnected Subsystems for </a:t>
            </a:r>
          </a:p>
          <a:p>
            <a:pPr algn="ctr" eaLnBrk="1" hangingPunct="1">
              <a:spcBef>
                <a:spcPct val="0"/>
              </a:spcBef>
              <a:buClrTx/>
              <a:buSzTx/>
              <a:buFontTx/>
              <a:buNone/>
            </a:pPr>
            <a:r>
              <a:rPr lang="en-US" altLang="en-US" sz="1800" b="1" dirty="0"/>
              <a:t>Meeting the Needs of All Students </a:t>
            </a:r>
          </a:p>
        </p:txBody>
      </p:sp>
      <p:sp>
        <p:nvSpPr>
          <p:cNvPr id="25604" name="Text Box 3"/>
          <p:cNvSpPr txBox="1">
            <a:spLocks noChangeArrowheads="1"/>
          </p:cNvSpPr>
          <p:nvPr/>
        </p:nvSpPr>
        <p:spPr bwMode="auto">
          <a:xfrm>
            <a:off x="2667000" y="1860550"/>
            <a:ext cx="3733800" cy="151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i="1" dirty="0">
                <a:solidFill>
                  <a:srgbClr val="00B050"/>
                </a:solidFill>
                <a:latin typeface="Times New Roman" panose="02020603050405020304" pitchFamily="18" charset="0"/>
              </a:rPr>
              <a:t>Subsystems for Promoting</a:t>
            </a:r>
          </a:p>
          <a:p>
            <a:pPr algn="ctr" eaLnBrk="1" hangingPunct="1">
              <a:spcBef>
                <a:spcPct val="0"/>
              </a:spcBef>
              <a:buClrTx/>
              <a:buSzTx/>
              <a:buFontTx/>
              <a:buNone/>
            </a:pPr>
            <a:r>
              <a:rPr lang="en-US" altLang="en-US" sz="1400" b="1" i="1" dirty="0">
                <a:solidFill>
                  <a:srgbClr val="00B050"/>
                </a:solidFill>
                <a:latin typeface="Times New Roman" panose="02020603050405020304" pitchFamily="18" charset="0"/>
              </a:rPr>
              <a:t>Healthy Development &amp; </a:t>
            </a:r>
          </a:p>
          <a:p>
            <a:pPr algn="ctr" eaLnBrk="1" hangingPunct="1">
              <a:spcBef>
                <a:spcPct val="0"/>
              </a:spcBef>
              <a:buClrTx/>
              <a:buSzTx/>
              <a:buFontTx/>
              <a:buNone/>
            </a:pPr>
            <a:r>
              <a:rPr lang="en-US" altLang="en-US" sz="1400" b="1" i="1" dirty="0">
                <a:solidFill>
                  <a:srgbClr val="00B050"/>
                </a:solidFill>
                <a:latin typeface="Times New Roman" panose="02020603050405020304" pitchFamily="18" charset="0"/>
              </a:rPr>
              <a:t>Preventing Problems</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primary prevention – includes</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 universal interventions</a:t>
            </a:r>
          </a:p>
          <a:p>
            <a:pPr algn="ctr" eaLnBrk="1" hangingPunct="1">
              <a:spcBef>
                <a:spcPct val="0"/>
              </a:spcBef>
              <a:buClrTx/>
              <a:buSzTx/>
              <a:buFontTx/>
              <a:buNone/>
            </a:pPr>
            <a:r>
              <a:rPr lang="en-US" altLang="en-US" sz="1200" b="1" dirty="0">
                <a:solidFill>
                  <a:schemeClr val="tx2"/>
                </a:solidFill>
                <a:latin typeface="Times New Roman" panose="02020603050405020304" pitchFamily="18" charset="0"/>
              </a:rPr>
              <a:t>(low end need/low cost</a:t>
            </a:r>
          </a:p>
          <a:p>
            <a:pPr algn="ctr" eaLnBrk="1" hangingPunct="1">
              <a:spcBef>
                <a:spcPct val="0"/>
              </a:spcBef>
              <a:buClrTx/>
              <a:buSzTx/>
              <a:buFontTx/>
              <a:buNone/>
            </a:pPr>
            <a:r>
              <a:rPr lang="en-US" altLang="en-US" sz="1200" b="1" dirty="0">
                <a:solidFill>
                  <a:schemeClr val="tx2"/>
                </a:solidFill>
                <a:latin typeface="Times New Roman" panose="02020603050405020304" pitchFamily="18" charset="0"/>
              </a:rPr>
              <a:t>per individual programs)</a:t>
            </a:r>
          </a:p>
        </p:txBody>
      </p:sp>
      <p:sp>
        <p:nvSpPr>
          <p:cNvPr id="25605" name="Oval 4"/>
          <p:cNvSpPr>
            <a:spLocks noChangeArrowheads="1"/>
          </p:cNvSpPr>
          <p:nvPr/>
        </p:nvSpPr>
        <p:spPr bwMode="auto">
          <a:xfrm>
            <a:off x="2438400" y="1828800"/>
            <a:ext cx="4114800" cy="1752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5606" name="Text Box 5"/>
          <p:cNvSpPr txBox="1">
            <a:spLocks noChangeArrowheads="1"/>
          </p:cNvSpPr>
          <p:nvPr/>
        </p:nvSpPr>
        <p:spPr bwMode="auto">
          <a:xfrm>
            <a:off x="3124200" y="3657600"/>
            <a:ext cx="2946400" cy="108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i="1" dirty="0">
                <a:solidFill>
                  <a:srgbClr val="00B050"/>
                </a:solidFill>
                <a:latin typeface="Times New Roman" panose="02020603050405020304" pitchFamily="18" charset="0"/>
              </a:rPr>
              <a:t>Subsystem of Early Intervention</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early-after-onset – includes </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selective &amp; indicated interventions</a:t>
            </a:r>
          </a:p>
          <a:p>
            <a:pPr algn="ctr" eaLnBrk="1" hangingPunct="1">
              <a:spcBef>
                <a:spcPct val="0"/>
              </a:spcBef>
              <a:buClrTx/>
              <a:buSzTx/>
              <a:buFontTx/>
              <a:buNone/>
            </a:pPr>
            <a:r>
              <a:rPr lang="en-US" altLang="en-US" sz="1200" b="1" dirty="0">
                <a:solidFill>
                  <a:schemeClr val="tx2"/>
                </a:solidFill>
                <a:latin typeface="Times New Roman" panose="02020603050405020304" pitchFamily="18" charset="0"/>
              </a:rPr>
              <a:t>(moderate need, moderate</a:t>
            </a:r>
          </a:p>
          <a:p>
            <a:pPr algn="ctr" eaLnBrk="1" hangingPunct="1">
              <a:spcBef>
                <a:spcPct val="0"/>
              </a:spcBef>
              <a:buClrTx/>
              <a:buSzTx/>
              <a:buFontTx/>
              <a:buNone/>
            </a:pPr>
            <a:r>
              <a:rPr lang="en-US" altLang="en-US" sz="1200" b="1" dirty="0">
                <a:solidFill>
                  <a:schemeClr val="tx2"/>
                </a:solidFill>
                <a:latin typeface="Times New Roman" panose="02020603050405020304" pitchFamily="18" charset="0"/>
              </a:rPr>
              <a:t>cost per individual)</a:t>
            </a:r>
          </a:p>
        </p:txBody>
      </p:sp>
      <p:sp>
        <p:nvSpPr>
          <p:cNvPr id="25607" name="Oval 6"/>
          <p:cNvSpPr>
            <a:spLocks noChangeArrowheads="1"/>
          </p:cNvSpPr>
          <p:nvPr/>
        </p:nvSpPr>
        <p:spPr bwMode="auto">
          <a:xfrm>
            <a:off x="3048000" y="3338566"/>
            <a:ext cx="2895600" cy="1524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5608" name="Text Box 7"/>
          <p:cNvSpPr txBox="1">
            <a:spLocks noChangeArrowheads="1"/>
          </p:cNvSpPr>
          <p:nvPr/>
        </p:nvSpPr>
        <p:spPr bwMode="auto">
          <a:xfrm>
            <a:off x="3200400" y="4876800"/>
            <a:ext cx="3048000" cy="129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i="1" dirty="0">
                <a:solidFill>
                  <a:srgbClr val="00B050"/>
                </a:solidFill>
                <a:latin typeface="Times New Roman" panose="02020603050405020304" pitchFamily="18" charset="0"/>
              </a:rPr>
              <a:t>Subsystem of Care</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treatment/indicated </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interventions for severe and</a:t>
            </a:r>
          </a:p>
          <a:p>
            <a:pPr algn="ctr" eaLnBrk="1" hangingPunct="1">
              <a:spcBef>
                <a:spcPct val="0"/>
              </a:spcBef>
              <a:buClrTx/>
              <a:buSzTx/>
              <a:buFontTx/>
              <a:buNone/>
            </a:pPr>
            <a:r>
              <a:rPr lang="en-US" altLang="en-US" sz="1400" b="1" dirty="0">
                <a:solidFill>
                  <a:schemeClr val="tx2"/>
                </a:solidFill>
                <a:latin typeface="Times New Roman" panose="02020603050405020304" pitchFamily="18" charset="0"/>
              </a:rPr>
              <a:t>chronic problems</a:t>
            </a:r>
          </a:p>
          <a:p>
            <a:pPr algn="ctr" eaLnBrk="1" hangingPunct="1">
              <a:spcBef>
                <a:spcPct val="0"/>
              </a:spcBef>
              <a:buClrTx/>
              <a:buSzTx/>
              <a:buFontTx/>
              <a:buNone/>
            </a:pPr>
            <a:r>
              <a:rPr lang="en-US" altLang="en-US" sz="1200" b="1" dirty="0">
                <a:solidFill>
                  <a:schemeClr val="tx2"/>
                </a:solidFill>
                <a:latin typeface="Times New Roman" panose="02020603050405020304" pitchFamily="18" charset="0"/>
              </a:rPr>
              <a:t>(High end need/high cost</a:t>
            </a:r>
          </a:p>
          <a:p>
            <a:pPr algn="ctr" eaLnBrk="1" hangingPunct="1">
              <a:spcBef>
                <a:spcPct val="0"/>
              </a:spcBef>
              <a:buClrTx/>
              <a:buSzTx/>
              <a:buFontTx/>
              <a:buNone/>
            </a:pPr>
            <a:r>
              <a:rPr lang="en-US" altLang="en-US" sz="1200" b="1" dirty="0">
                <a:solidFill>
                  <a:schemeClr val="tx2"/>
                </a:solidFill>
                <a:latin typeface="Times New Roman" panose="02020603050405020304" pitchFamily="18" charset="0"/>
              </a:rPr>
              <a:t>per individual programs)</a:t>
            </a:r>
          </a:p>
        </p:txBody>
      </p:sp>
      <p:sp>
        <p:nvSpPr>
          <p:cNvPr id="25609" name="Oval 8"/>
          <p:cNvSpPr>
            <a:spLocks noChangeArrowheads="1"/>
          </p:cNvSpPr>
          <p:nvPr/>
        </p:nvSpPr>
        <p:spPr bwMode="auto">
          <a:xfrm>
            <a:off x="3581400" y="4738183"/>
            <a:ext cx="2286000" cy="1676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6634" name="Text Box 9"/>
          <p:cNvSpPr txBox="1">
            <a:spLocks noChangeArrowheads="1"/>
          </p:cNvSpPr>
          <p:nvPr/>
        </p:nvSpPr>
        <p:spPr bwMode="auto">
          <a:xfrm>
            <a:off x="609600" y="1447800"/>
            <a:ext cx="225583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chemeClr val="accent1"/>
                </a:solidFill>
              </a:rPr>
              <a:t>    </a:t>
            </a:r>
            <a:r>
              <a:rPr lang="en-US" altLang="en-US" sz="1600" b="1" i="1">
                <a:solidFill>
                  <a:schemeClr val="accent1"/>
                </a:solidFill>
              </a:rPr>
              <a:t>School Resources</a:t>
            </a:r>
          </a:p>
          <a:p>
            <a:pPr eaLnBrk="1" hangingPunct="1">
              <a:spcBef>
                <a:spcPct val="0"/>
              </a:spcBef>
              <a:buClrTx/>
              <a:buSzTx/>
              <a:buFontTx/>
              <a:buNone/>
            </a:pPr>
            <a:r>
              <a:rPr lang="en-US" altLang="en-US" sz="1400" b="1">
                <a:solidFill>
                  <a:schemeClr val="tx2"/>
                </a:solidFill>
              </a:rPr>
              <a:t> (facilities, stakeholders, </a:t>
            </a:r>
          </a:p>
          <a:p>
            <a:pPr eaLnBrk="1" hangingPunct="1">
              <a:spcBef>
                <a:spcPct val="0"/>
              </a:spcBef>
              <a:buClrTx/>
              <a:buSzTx/>
              <a:buFontTx/>
              <a:buNone/>
            </a:pPr>
            <a:r>
              <a:rPr lang="en-US" altLang="en-US" sz="1400" b="1">
                <a:solidFill>
                  <a:schemeClr val="tx2"/>
                </a:solidFill>
              </a:rPr>
              <a:t>  programs, services)</a:t>
            </a:r>
          </a:p>
        </p:txBody>
      </p:sp>
      <p:sp>
        <p:nvSpPr>
          <p:cNvPr id="26635" name="Text Box 10"/>
          <p:cNvSpPr txBox="1">
            <a:spLocks noChangeArrowheads="1"/>
          </p:cNvSpPr>
          <p:nvPr/>
        </p:nvSpPr>
        <p:spPr bwMode="auto">
          <a:xfrm>
            <a:off x="6477000" y="1447800"/>
            <a:ext cx="2438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i="1">
                <a:solidFill>
                  <a:srgbClr val="0033CC"/>
                </a:solidFill>
                <a:latin typeface="Times New Roman" panose="02020603050405020304" pitchFamily="18" charset="0"/>
              </a:rPr>
              <a:t>  </a:t>
            </a:r>
            <a:r>
              <a:rPr lang="en-US" altLang="en-US" sz="1600" b="1" i="1">
                <a:solidFill>
                  <a:schemeClr val="accent1"/>
                </a:solidFill>
              </a:rPr>
              <a:t>Community Resources</a:t>
            </a:r>
          </a:p>
          <a:p>
            <a:pPr eaLnBrk="1" hangingPunct="1">
              <a:spcBef>
                <a:spcPct val="0"/>
              </a:spcBef>
              <a:buClrTx/>
              <a:buSzTx/>
              <a:buFontTx/>
              <a:buNone/>
            </a:pPr>
            <a:r>
              <a:rPr lang="en-US" altLang="en-US" sz="1400" b="1">
                <a:solidFill>
                  <a:schemeClr val="tx2"/>
                </a:solidFill>
              </a:rPr>
              <a:t>   (facilities, stakeholders, </a:t>
            </a:r>
          </a:p>
          <a:p>
            <a:pPr eaLnBrk="1" hangingPunct="1">
              <a:spcBef>
                <a:spcPct val="0"/>
              </a:spcBef>
              <a:buClrTx/>
              <a:buSzTx/>
              <a:buFontTx/>
              <a:buNone/>
            </a:pPr>
            <a:r>
              <a:rPr lang="en-US" altLang="en-US" sz="1400" b="1">
                <a:solidFill>
                  <a:schemeClr val="tx2"/>
                </a:solidFill>
              </a:rPr>
              <a:t>     programs, services)</a:t>
            </a:r>
          </a:p>
        </p:txBody>
      </p:sp>
      <p:sp>
        <p:nvSpPr>
          <p:cNvPr id="26636" name="Line 11"/>
          <p:cNvSpPr>
            <a:spLocks noChangeShapeType="1"/>
          </p:cNvSpPr>
          <p:nvPr/>
        </p:nvSpPr>
        <p:spPr bwMode="auto">
          <a:xfrm>
            <a:off x="2743200" y="1676400"/>
            <a:ext cx="3657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36973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4"/>
                                        </p:tgtEl>
                                        <p:attrNameLst>
                                          <p:attrName>style.visibility</p:attrName>
                                        </p:attrNameLst>
                                      </p:cBhvr>
                                      <p:to>
                                        <p:strVal val="visible"/>
                                      </p:to>
                                    </p:set>
                                    <p:anim calcmode="lin" valueType="num">
                                      <p:cBhvr additive="base">
                                        <p:cTn id="11" dur="500" fill="hold"/>
                                        <p:tgtEl>
                                          <p:spTgt spid="25604"/>
                                        </p:tgtEl>
                                        <p:attrNameLst>
                                          <p:attrName>ppt_x</p:attrName>
                                        </p:attrNameLst>
                                      </p:cBhvr>
                                      <p:tavLst>
                                        <p:tav tm="0">
                                          <p:val>
                                            <p:strVal val="#ppt_x"/>
                                          </p:val>
                                        </p:tav>
                                        <p:tav tm="100000">
                                          <p:val>
                                            <p:strVal val="#ppt_x"/>
                                          </p:val>
                                        </p:tav>
                                      </p:tavLst>
                                    </p:anim>
                                    <p:anim calcmode="lin" valueType="num">
                                      <p:cBhvr additive="base">
                                        <p:cTn id="12"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6"/>
                                        </p:tgtEl>
                                        <p:attrNameLst>
                                          <p:attrName>style.visibility</p:attrName>
                                        </p:attrNameLst>
                                      </p:cBhvr>
                                      <p:to>
                                        <p:strVal val="visible"/>
                                      </p:to>
                                    </p:set>
                                    <p:anim calcmode="lin" valueType="num">
                                      <p:cBhvr additive="base">
                                        <p:cTn id="17" dur="500" fill="hold"/>
                                        <p:tgtEl>
                                          <p:spTgt spid="25606"/>
                                        </p:tgtEl>
                                        <p:attrNameLst>
                                          <p:attrName>ppt_x</p:attrName>
                                        </p:attrNameLst>
                                      </p:cBhvr>
                                      <p:tavLst>
                                        <p:tav tm="0">
                                          <p:val>
                                            <p:strVal val="#ppt_x"/>
                                          </p:val>
                                        </p:tav>
                                        <p:tav tm="100000">
                                          <p:val>
                                            <p:strVal val="#ppt_x"/>
                                          </p:val>
                                        </p:tav>
                                      </p:tavLst>
                                    </p:anim>
                                    <p:anim calcmode="lin" valueType="num">
                                      <p:cBhvr additive="base">
                                        <p:cTn id="18" dur="500" fill="hold"/>
                                        <p:tgtEl>
                                          <p:spTgt spid="2560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7"/>
                                        </p:tgtEl>
                                        <p:attrNameLst>
                                          <p:attrName>style.visibility</p:attrName>
                                        </p:attrNameLst>
                                      </p:cBhvr>
                                      <p:to>
                                        <p:strVal val="visible"/>
                                      </p:to>
                                    </p:set>
                                    <p:anim calcmode="lin" valueType="num">
                                      <p:cBhvr additive="base">
                                        <p:cTn id="21" dur="500" fill="hold"/>
                                        <p:tgtEl>
                                          <p:spTgt spid="25607"/>
                                        </p:tgtEl>
                                        <p:attrNameLst>
                                          <p:attrName>ppt_x</p:attrName>
                                        </p:attrNameLst>
                                      </p:cBhvr>
                                      <p:tavLst>
                                        <p:tav tm="0">
                                          <p:val>
                                            <p:strVal val="#ppt_x"/>
                                          </p:val>
                                        </p:tav>
                                        <p:tav tm="100000">
                                          <p:val>
                                            <p:strVal val="#ppt_x"/>
                                          </p:val>
                                        </p:tav>
                                      </p:tavLst>
                                    </p:anim>
                                    <p:anim calcmode="lin" valueType="num">
                                      <p:cBhvr additive="base">
                                        <p:cTn id="22"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609"/>
                                        </p:tgtEl>
                                        <p:attrNameLst>
                                          <p:attrName>style.visibility</p:attrName>
                                        </p:attrNameLst>
                                      </p:cBhvr>
                                      <p:to>
                                        <p:strVal val="visible"/>
                                      </p:to>
                                    </p:set>
                                    <p:anim calcmode="lin" valueType="num">
                                      <p:cBhvr additive="base">
                                        <p:cTn id="27" dur="500" fill="hold"/>
                                        <p:tgtEl>
                                          <p:spTgt spid="25609"/>
                                        </p:tgtEl>
                                        <p:attrNameLst>
                                          <p:attrName>ppt_x</p:attrName>
                                        </p:attrNameLst>
                                      </p:cBhvr>
                                      <p:tavLst>
                                        <p:tav tm="0">
                                          <p:val>
                                            <p:strVal val="#ppt_x"/>
                                          </p:val>
                                        </p:tav>
                                        <p:tav tm="100000">
                                          <p:val>
                                            <p:strVal val="#ppt_x"/>
                                          </p:val>
                                        </p:tav>
                                      </p:tavLst>
                                    </p:anim>
                                    <p:anim calcmode="lin" valueType="num">
                                      <p:cBhvr additive="base">
                                        <p:cTn id="28" dur="500" fill="hold"/>
                                        <p:tgtEl>
                                          <p:spTgt spid="2560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608"/>
                                        </p:tgtEl>
                                        <p:attrNameLst>
                                          <p:attrName>style.visibility</p:attrName>
                                        </p:attrNameLst>
                                      </p:cBhvr>
                                      <p:to>
                                        <p:strVal val="visible"/>
                                      </p:to>
                                    </p:set>
                                    <p:anim calcmode="lin" valueType="num">
                                      <p:cBhvr additive="base">
                                        <p:cTn id="31" dur="500" fill="hold"/>
                                        <p:tgtEl>
                                          <p:spTgt spid="25608"/>
                                        </p:tgtEl>
                                        <p:attrNameLst>
                                          <p:attrName>ppt_x</p:attrName>
                                        </p:attrNameLst>
                                      </p:cBhvr>
                                      <p:tavLst>
                                        <p:tav tm="0">
                                          <p:val>
                                            <p:strVal val="#ppt_x"/>
                                          </p:val>
                                        </p:tav>
                                        <p:tav tm="100000">
                                          <p:val>
                                            <p:strVal val="#ppt_x"/>
                                          </p:val>
                                        </p:tav>
                                      </p:tavLst>
                                    </p:anim>
                                    <p:anim calcmode="lin" valueType="num">
                                      <p:cBhvr additive="base">
                                        <p:cTn id="32"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animBg="1"/>
      <p:bldP spid="25606" grpId="0"/>
      <p:bldP spid="25607" grpId="0" animBg="1"/>
      <p:bldP spid="25608" grpId="0"/>
      <p:bldP spid="2560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a:spLocks noGrp="1" noChangeArrowheads="1"/>
          </p:cNvSpPr>
          <p:nvPr>
            <p:ph type="body" idx="4294967295"/>
          </p:nvPr>
        </p:nvSpPr>
        <p:spPr>
          <a:xfrm>
            <a:off x="152401" y="276225"/>
            <a:ext cx="8991600" cy="1220788"/>
          </a:xfrm>
          <a:noFill/>
        </p:spPr>
        <p:txBody>
          <a:bodyPr lIns="35717" tIns="35717" rIns="35717" bIns="35717">
            <a:normAutofit/>
          </a:bodyPr>
          <a:lstStyle/>
          <a:p>
            <a:pPr algn="ctr" eaLnBrk="1" hangingPunct="1">
              <a:lnSpc>
                <a:spcPts val="1900"/>
              </a:lnSpc>
              <a:spcBef>
                <a:spcPts val="1200"/>
              </a:spcBef>
              <a:buFont typeface="Wingdings" panose="05000000000000000000" pitchFamily="2" charset="2"/>
              <a:buNone/>
            </a:pPr>
            <a:r>
              <a:rPr lang="en-US" altLang="en-US" sz="2400" b="1" dirty="0">
                <a:solidFill>
                  <a:srgbClr val="0070C0"/>
                </a:solidFill>
                <a:effectLst/>
              </a:rPr>
              <a:t>Revisit your original list of supports</a:t>
            </a:r>
          </a:p>
          <a:p>
            <a:pPr algn="ctr" eaLnBrk="1" hangingPunct="1">
              <a:lnSpc>
                <a:spcPts val="1900"/>
              </a:lnSpc>
              <a:spcBef>
                <a:spcPts val="1200"/>
              </a:spcBef>
              <a:buFont typeface="Wingdings" panose="05000000000000000000" pitchFamily="2" charset="2"/>
              <a:buNone/>
            </a:pPr>
            <a:r>
              <a:rPr lang="en-US" altLang="en-US" sz="1900" b="1" dirty="0"/>
              <a:t>				</a:t>
            </a:r>
            <a:r>
              <a:rPr lang="en-US" altLang="en-US" sz="1900" b="1" dirty="0">
                <a:solidFill>
                  <a:srgbClr val="FF0000"/>
                </a:solidFill>
                <a:effectLst/>
              </a:rPr>
              <a:t>Levels of Intervention</a:t>
            </a:r>
            <a:r>
              <a:rPr lang="en-US" altLang="en-US" sz="1100" b="1" dirty="0"/>
              <a:t>	</a:t>
            </a:r>
            <a:r>
              <a:rPr lang="en-US" altLang="en-US" sz="600" dirty="0"/>
              <a:t> </a:t>
            </a:r>
          </a:p>
        </p:txBody>
      </p:sp>
      <p:sp>
        <p:nvSpPr>
          <p:cNvPr id="29700" name="Text Box 3"/>
          <p:cNvSpPr txBox="1">
            <a:spLocks noChangeArrowheads="1"/>
          </p:cNvSpPr>
          <p:nvPr/>
        </p:nvSpPr>
        <p:spPr bwMode="auto">
          <a:xfrm>
            <a:off x="2667000" y="1419150"/>
            <a:ext cx="1785227" cy="63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5000"/>
              </a:lnSpc>
              <a:spcBef>
                <a:spcPct val="50000"/>
              </a:spcBef>
              <a:buClrTx/>
              <a:buSzTx/>
              <a:buFontTx/>
              <a:buNone/>
            </a:pPr>
            <a:r>
              <a:rPr lang="en-US" altLang="en-US" sz="1300" b="1" dirty="0">
                <a:solidFill>
                  <a:schemeClr val="tx2"/>
                </a:solidFill>
              </a:rPr>
              <a:t>Promoting Healthy Development &amp;  Preventing Problems</a:t>
            </a:r>
          </a:p>
        </p:txBody>
      </p:sp>
      <p:sp>
        <p:nvSpPr>
          <p:cNvPr id="29701" name="Text Box 4"/>
          <p:cNvSpPr txBox="1">
            <a:spLocks noChangeArrowheads="1"/>
          </p:cNvSpPr>
          <p:nvPr/>
        </p:nvSpPr>
        <p:spPr bwMode="auto">
          <a:xfrm>
            <a:off x="4477226" y="1422479"/>
            <a:ext cx="1905000" cy="66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300" b="1" dirty="0">
                <a:solidFill>
                  <a:schemeClr val="tx2"/>
                </a:solidFill>
              </a:rPr>
              <a:t>Early Intervention (Early after problem onset)</a:t>
            </a:r>
          </a:p>
        </p:txBody>
      </p:sp>
      <p:sp>
        <p:nvSpPr>
          <p:cNvPr id="29702" name="Text Box 5"/>
          <p:cNvSpPr txBox="1">
            <a:spLocks noChangeArrowheads="1"/>
          </p:cNvSpPr>
          <p:nvPr/>
        </p:nvSpPr>
        <p:spPr bwMode="auto">
          <a:xfrm>
            <a:off x="6535027" y="1524190"/>
            <a:ext cx="1285875" cy="4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300" b="1" dirty="0">
                <a:solidFill>
                  <a:schemeClr val="tx2"/>
                </a:solidFill>
              </a:rPr>
              <a:t>Systems of    Care</a:t>
            </a:r>
          </a:p>
        </p:txBody>
      </p:sp>
      <p:sp>
        <p:nvSpPr>
          <p:cNvPr id="29703" name="Text Box 6"/>
          <p:cNvSpPr txBox="1">
            <a:spLocks noChangeArrowheads="1"/>
          </p:cNvSpPr>
          <p:nvPr/>
        </p:nvSpPr>
        <p:spPr bwMode="auto">
          <a:xfrm>
            <a:off x="299225" y="1989219"/>
            <a:ext cx="965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800" b="1" dirty="0">
              <a:solidFill>
                <a:srgbClr val="FF0000"/>
              </a:solidFill>
            </a:endParaRPr>
          </a:p>
          <a:p>
            <a:pPr eaLnBrk="1" hangingPunct="1">
              <a:spcBef>
                <a:spcPct val="0"/>
              </a:spcBef>
              <a:buClrTx/>
              <a:buSzTx/>
              <a:buFontTx/>
              <a:buNone/>
            </a:pPr>
            <a:r>
              <a:rPr lang="en-US" altLang="en-US" sz="1700" b="1" dirty="0">
                <a:solidFill>
                  <a:srgbClr val="FF0000"/>
                </a:solidFill>
              </a:rPr>
              <a:t>Content</a:t>
            </a:r>
          </a:p>
          <a:p>
            <a:pPr eaLnBrk="1" hangingPunct="1">
              <a:spcBef>
                <a:spcPct val="0"/>
              </a:spcBef>
              <a:buClrTx/>
              <a:buSzTx/>
              <a:buFontTx/>
              <a:buNone/>
            </a:pPr>
            <a:r>
              <a:rPr lang="en-US" altLang="en-US" sz="1700" b="1" dirty="0">
                <a:solidFill>
                  <a:srgbClr val="FF0000"/>
                </a:solidFill>
              </a:rPr>
              <a:t>Arenas</a:t>
            </a:r>
          </a:p>
        </p:txBody>
      </p:sp>
      <p:sp>
        <p:nvSpPr>
          <p:cNvPr id="29704" name="Text Box 7"/>
          <p:cNvSpPr txBox="1">
            <a:spLocks noChangeArrowheads="1"/>
          </p:cNvSpPr>
          <p:nvPr/>
        </p:nvSpPr>
        <p:spPr bwMode="auto">
          <a:xfrm>
            <a:off x="1524000" y="2133600"/>
            <a:ext cx="12763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b="1" dirty="0">
                <a:solidFill>
                  <a:schemeClr val="tx2"/>
                </a:solidFill>
              </a:rPr>
              <a:t>Classroom-Focused</a:t>
            </a:r>
          </a:p>
          <a:p>
            <a:pPr eaLnBrk="1" hangingPunct="1">
              <a:spcBef>
                <a:spcPct val="0"/>
              </a:spcBef>
              <a:buClrTx/>
              <a:buSzTx/>
              <a:buFontTx/>
              <a:buNone/>
            </a:pPr>
            <a:r>
              <a:rPr lang="en-US" altLang="en-US" sz="1300" b="1" dirty="0">
                <a:solidFill>
                  <a:schemeClr val="tx2"/>
                </a:solidFill>
              </a:rPr>
              <a:t>Enabling</a:t>
            </a:r>
          </a:p>
        </p:txBody>
      </p:sp>
      <p:sp>
        <p:nvSpPr>
          <p:cNvPr id="29705" name="Text Box 8"/>
          <p:cNvSpPr txBox="1">
            <a:spLocks noChangeArrowheads="1"/>
          </p:cNvSpPr>
          <p:nvPr/>
        </p:nvSpPr>
        <p:spPr bwMode="auto">
          <a:xfrm>
            <a:off x="1536700" y="4876800"/>
            <a:ext cx="1273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b="1">
                <a:solidFill>
                  <a:schemeClr val="tx2"/>
                </a:solidFill>
              </a:rPr>
              <a:t>Crisis Assistance &amp; Prevention</a:t>
            </a:r>
            <a:r>
              <a:rPr lang="en-US" altLang="en-US" sz="800">
                <a:solidFill>
                  <a:schemeClr val="bg1"/>
                </a:solidFill>
              </a:rPr>
              <a:t>	</a:t>
            </a:r>
          </a:p>
        </p:txBody>
      </p:sp>
      <p:sp>
        <p:nvSpPr>
          <p:cNvPr id="29706" name="Text Box 9"/>
          <p:cNvSpPr txBox="1">
            <a:spLocks noChangeArrowheads="1"/>
          </p:cNvSpPr>
          <p:nvPr/>
        </p:nvSpPr>
        <p:spPr bwMode="auto">
          <a:xfrm>
            <a:off x="1506538" y="2868613"/>
            <a:ext cx="11604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b="1" dirty="0">
                <a:solidFill>
                  <a:schemeClr val="tx2"/>
                </a:solidFill>
              </a:rPr>
              <a:t>Supports for Transitions</a:t>
            </a:r>
          </a:p>
        </p:txBody>
      </p:sp>
      <p:sp>
        <p:nvSpPr>
          <p:cNvPr id="29707" name="Text Box 10"/>
          <p:cNvSpPr txBox="1">
            <a:spLocks noChangeArrowheads="1"/>
          </p:cNvSpPr>
          <p:nvPr/>
        </p:nvSpPr>
        <p:spPr bwMode="auto">
          <a:xfrm>
            <a:off x="1533525" y="3443288"/>
            <a:ext cx="12858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b="1" dirty="0">
                <a:solidFill>
                  <a:schemeClr val="tx2"/>
                </a:solidFill>
              </a:rPr>
              <a:t>Home</a:t>
            </a:r>
          </a:p>
          <a:p>
            <a:pPr eaLnBrk="1" hangingPunct="1">
              <a:spcBef>
                <a:spcPct val="0"/>
              </a:spcBef>
              <a:buClrTx/>
              <a:buSzTx/>
              <a:buFontTx/>
              <a:buNone/>
            </a:pPr>
            <a:r>
              <a:rPr lang="en-US" altLang="en-US" sz="1300" b="1" dirty="0">
                <a:solidFill>
                  <a:schemeClr val="tx2"/>
                </a:solidFill>
              </a:rPr>
              <a:t>Engagement</a:t>
            </a:r>
          </a:p>
          <a:p>
            <a:pPr eaLnBrk="1" hangingPunct="1">
              <a:spcBef>
                <a:spcPct val="0"/>
              </a:spcBef>
              <a:buClrTx/>
              <a:buSzTx/>
              <a:buFontTx/>
              <a:buNone/>
            </a:pPr>
            <a:r>
              <a:rPr lang="en-US" altLang="en-US" sz="1300" b="1" dirty="0">
                <a:solidFill>
                  <a:schemeClr val="tx2"/>
                </a:solidFill>
              </a:rPr>
              <a:t>in Schooling</a:t>
            </a:r>
          </a:p>
        </p:txBody>
      </p:sp>
      <p:sp>
        <p:nvSpPr>
          <p:cNvPr id="29708" name="Text Box 11"/>
          <p:cNvSpPr txBox="1">
            <a:spLocks noChangeArrowheads="1"/>
          </p:cNvSpPr>
          <p:nvPr/>
        </p:nvSpPr>
        <p:spPr bwMode="auto">
          <a:xfrm>
            <a:off x="1511300" y="4194175"/>
            <a:ext cx="13081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b="1">
                <a:solidFill>
                  <a:schemeClr val="tx2"/>
                </a:solidFill>
              </a:rPr>
              <a:t>Community</a:t>
            </a:r>
          </a:p>
          <a:p>
            <a:pPr eaLnBrk="1" hangingPunct="1">
              <a:spcBef>
                <a:spcPct val="0"/>
              </a:spcBef>
              <a:buClrTx/>
              <a:buSzTx/>
              <a:buFontTx/>
              <a:buNone/>
            </a:pPr>
            <a:r>
              <a:rPr lang="en-US" altLang="en-US" sz="1300" b="1">
                <a:solidFill>
                  <a:schemeClr val="tx2"/>
                </a:solidFill>
              </a:rPr>
              <a:t>Outreach/</a:t>
            </a:r>
          </a:p>
          <a:p>
            <a:pPr eaLnBrk="1" hangingPunct="1">
              <a:spcBef>
                <a:spcPct val="0"/>
              </a:spcBef>
              <a:buClrTx/>
              <a:buSzTx/>
              <a:buFontTx/>
              <a:buNone/>
            </a:pPr>
            <a:r>
              <a:rPr lang="en-US" altLang="en-US" sz="1300" b="1">
                <a:solidFill>
                  <a:schemeClr val="tx2"/>
                </a:solidFill>
              </a:rPr>
              <a:t>Collaboration</a:t>
            </a:r>
          </a:p>
        </p:txBody>
      </p:sp>
      <p:sp>
        <p:nvSpPr>
          <p:cNvPr id="29709" name="Text Box 12"/>
          <p:cNvSpPr txBox="1">
            <a:spLocks noChangeArrowheads="1"/>
          </p:cNvSpPr>
          <p:nvPr/>
        </p:nvSpPr>
        <p:spPr bwMode="auto">
          <a:xfrm>
            <a:off x="1541463" y="5524500"/>
            <a:ext cx="12779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b="1">
                <a:solidFill>
                  <a:schemeClr val="tx2"/>
                </a:solidFill>
              </a:rPr>
              <a:t>Student &amp; Family Special Assistance</a:t>
            </a:r>
          </a:p>
        </p:txBody>
      </p:sp>
      <p:sp>
        <p:nvSpPr>
          <p:cNvPr id="30734" name="Rectangle 13"/>
          <p:cNvSpPr>
            <a:spLocks noChangeArrowheads="1"/>
          </p:cNvSpPr>
          <p:nvPr/>
        </p:nvSpPr>
        <p:spPr bwMode="auto">
          <a:xfrm>
            <a:off x="2819400" y="2057400"/>
            <a:ext cx="5197475" cy="4038600"/>
          </a:xfrm>
          <a:prstGeom prst="rect">
            <a:avLst/>
          </a:prstGeom>
          <a:noFill/>
          <a:ln w="127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30735" name="Line 14"/>
          <p:cNvSpPr>
            <a:spLocks noChangeShapeType="1"/>
          </p:cNvSpPr>
          <p:nvPr/>
        </p:nvSpPr>
        <p:spPr bwMode="auto">
          <a:xfrm>
            <a:off x="4419600" y="2057400"/>
            <a:ext cx="0" cy="403860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15"/>
          <p:cNvSpPr>
            <a:spLocks noChangeShapeType="1"/>
          </p:cNvSpPr>
          <p:nvPr/>
        </p:nvSpPr>
        <p:spPr bwMode="auto">
          <a:xfrm>
            <a:off x="6248400" y="2057400"/>
            <a:ext cx="0" cy="403860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16"/>
          <p:cNvSpPr>
            <a:spLocks noChangeShapeType="1"/>
          </p:cNvSpPr>
          <p:nvPr/>
        </p:nvSpPr>
        <p:spPr bwMode="auto">
          <a:xfrm>
            <a:off x="2895600" y="2743200"/>
            <a:ext cx="5143500" cy="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17"/>
          <p:cNvSpPr>
            <a:spLocks noChangeShapeType="1"/>
          </p:cNvSpPr>
          <p:nvPr/>
        </p:nvSpPr>
        <p:spPr bwMode="auto">
          <a:xfrm>
            <a:off x="2819400" y="3505200"/>
            <a:ext cx="5197475" cy="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Line 18"/>
          <p:cNvSpPr>
            <a:spLocks noChangeShapeType="1"/>
          </p:cNvSpPr>
          <p:nvPr/>
        </p:nvSpPr>
        <p:spPr bwMode="auto">
          <a:xfrm>
            <a:off x="2819400" y="4191000"/>
            <a:ext cx="5091113" cy="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Line 19"/>
          <p:cNvSpPr>
            <a:spLocks noChangeShapeType="1"/>
          </p:cNvSpPr>
          <p:nvPr/>
        </p:nvSpPr>
        <p:spPr bwMode="auto">
          <a:xfrm>
            <a:off x="2895600" y="4876800"/>
            <a:ext cx="5037138" cy="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Line 20"/>
          <p:cNvSpPr>
            <a:spLocks noChangeShapeType="1"/>
          </p:cNvSpPr>
          <p:nvPr/>
        </p:nvSpPr>
        <p:spPr bwMode="auto">
          <a:xfrm>
            <a:off x="2895600" y="5486400"/>
            <a:ext cx="5143500" cy="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158304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533400" y="914400"/>
            <a:ext cx="7772400" cy="5358669"/>
          </a:xfrm>
          <a:prstGeom prst="rect">
            <a:avLst/>
          </a:prstGeom>
          <a:noFill/>
          <a:ln w="12700" algn="ctr">
            <a:noFill/>
            <a:miter lim="800000"/>
            <a:headEnd/>
            <a:tailEnd/>
          </a:ln>
        </p:spPr>
        <p:txBody>
          <a:bodyPr lIns="64284" tIns="32142" rIns="64284" bIns="32142">
            <a:spAutoFit/>
          </a:bodyPr>
          <a:lstStyle/>
          <a:p>
            <a:pPr algn="ctr" eaLnBrk="1" hangingPunct="1">
              <a:defRPr/>
            </a:pPr>
            <a:r>
              <a:rPr lang="en-US" sz="3200" b="1" dirty="0">
                <a:solidFill>
                  <a:srgbClr val="FF0000"/>
                </a:solidFill>
              </a:rPr>
              <a:t>Why is a focus on transforming student &amp; learning supports </a:t>
            </a:r>
            <a:r>
              <a:rPr lang="en-US" sz="3200" b="1" i="1" dirty="0">
                <a:solidFill>
                  <a:srgbClr val="FF0000"/>
                </a:solidFill>
              </a:rPr>
              <a:t>imperative</a:t>
            </a:r>
            <a:r>
              <a:rPr lang="en-US" sz="3200" b="1" dirty="0">
                <a:solidFill>
                  <a:srgbClr val="FF0000"/>
                </a:solidFill>
              </a:rPr>
              <a:t>?</a:t>
            </a:r>
          </a:p>
          <a:p>
            <a:pPr eaLnBrk="1" hangingPunct="1">
              <a:defRPr/>
            </a:pPr>
            <a:endParaRPr lang="en-US" sz="2500" b="1" i="1" dirty="0">
              <a:solidFill>
                <a:schemeClr val="accent1"/>
              </a:solidFill>
            </a:endParaRPr>
          </a:p>
          <a:p>
            <a:pPr eaLnBrk="1" hangingPunct="1">
              <a:defRPr/>
            </a:pPr>
            <a:endParaRPr lang="en-US" sz="2500" b="1" i="1" dirty="0">
              <a:solidFill>
                <a:schemeClr val="accent1"/>
              </a:solidFill>
            </a:endParaRPr>
          </a:p>
          <a:p>
            <a:pPr algn="ctr" eaLnBrk="1" hangingPunct="1">
              <a:defRPr/>
            </a:pPr>
            <a:r>
              <a:rPr lang="en-US" sz="2500" b="1" i="1" dirty="0"/>
              <a:t>While school systems are not responsible for meeting every need of their students,</a:t>
            </a:r>
          </a:p>
          <a:p>
            <a:pPr algn="ctr" eaLnBrk="1" hangingPunct="1">
              <a:defRPr/>
            </a:pPr>
            <a:r>
              <a:rPr lang="en-US" sz="2500" b="1" i="1" dirty="0"/>
              <a:t>when the need directly affects learning, </a:t>
            </a:r>
          </a:p>
          <a:p>
            <a:pPr algn="ctr">
              <a:defRPr/>
            </a:pPr>
            <a:r>
              <a:rPr lang="en-US" sz="2500" b="1" i="1" dirty="0"/>
              <a:t>the school must meet the challenge.</a:t>
            </a:r>
          </a:p>
          <a:p>
            <a:pPr algn="ctr">
              <a:defRPr/>
            </a:pPr>
            <a:endParaRPr lang="en-US" sz="2500" b="1" i="1" dirty="0"/>
          </a:p>
          <a:p>
            <a:pPr algn="ctr">
              <a:defRPr/>
            </a:pPr>
            <a:endParaRPr lang="en-US" sz="2500" b="1" i="1" dirty="0"/>
          </a:p>
          <a:p>
            <a:pPr algn="r">
              <a:defRPr/>
            </a:pPr>
            <a:r>
              <a:rPr lang="en-US" sz="2800" b="1" dirty="0"/>
              <a:t> </a:t>
            </a:r>
            <a:r>
              <a:rPr lang="en-US" sz="2400" dirty="0"/>
              <a:t>Carnegie Task Force on Education </a:t>
            </a:r>
            <a:endParaRPr lang="en-US" sz="2400" i="1" dirty="0"/>
          </a:p>
          <a:p>
            <a:pPr algn="r" eaLnBrk="1" hangingPunct="1">
              <a:defRPr/>
            </a:pPr>
            <a:r>
              <a:rPr lang="en-US" sz="2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399DE-7E7C-464C-9833-18FC1834A1B5}"/>
              </a:ext>
            </a:extLst>
          </p:cNvPr>
          <p:cNvSpPr>
            <a:spLocks noGrp="1"/>
          </p:cNvSpPr>
          <p:nvPr>
            <p:ph type="title"/>
          </p:nvPr>
        </p:nvSpPr>
        <p:spPr/>
        <p:txBody>
          <a:bodyPr>
            <a:normAutofit fontScale="90000"/>
          </a:bodyPr>
          <a:lstStyle/>
          <a:p>
            <a:r>
              <a:rPr lang="en-US" dirty="0">
                <a:latin typeface="+mn-lt"/>
              </a:rPr>
              <a:t>So what do you do with this information?</a:t>
            </a:r>
          </a:p>
        </p:txBody>
      </p:sp>
      <p:sp>
        <p:nvSpPr>
          <p:cNvPr id="3" name="Content Placeholder 2">
            <a:extLst>
              <a:ext uri="{FF2B5EF4-FFF2-40B4-BE49-F238E27FC236}">
                <a16:creationId xmlns:a16="http://schemas.microsoft.com/office/drawing/2014/main" xmlns="" id="{3741FD9E-0192-43B0-AB61-9B22D74BE5DD}"/>
              </a:ext>
            </a:extLst>
          </p:cNvPr>
          <p:cNvSpPr>
            <a:spLocks noGrp="1"/>
          </p:cNvSpPr>
          <p:nvPr>
            <p:ph idx="1"/>
          </p:nvPr>
        </p:nvSpPr>
        <p:spPr>
          <a:xfrm>
            <a:off x="685346" y="1732450"/>
            <a:ext cx="7765322" cy="4515950"/>
          </a:xfrm>
        </p:spPr>
        <p:txBody>
          <a:bodyPr>
            <a:normAutofit/>
          </a:bodyPr>
          <a:lstStyle/>
          <a:p>
            <a:pPr marL="36900" indent="0">
              <a:buNone/>
            </a:pPr>
            <a:r>
              <a:rPr lang="en-US" dirty="0"/>
              <a:t>Take the same steps as with the other components of school improvement….</a:t>
            </a:r>
          </a:p>
          <a:p>
            <a:r>
              <a:rPr lang="en-US" dirty="0"/>
              <a:t>Map what you have</a:t>
            </a:r>
          </a:p>
          <a:p>
            <a:r>
              <a:rPr lang="en-US" dirty="0"/>
              <a:t>Look at the data</a:t>
            </a:r>
          </a:p>
          <a:p>
            <a:r>
              <a:rPr lang="en-US" dirty="0"/>
              <a:t>Decide what you need (including stopping supports that are ineffective or no longer needed)</a:t>
            </a:r>
          </a:p>
          <a:p>
            <a:r>
              <a:rPr lang="en-US" dirty="0"/>
              <a:t>Research the best possible options</a:t>
            </a:r>
          </a:p>
          <a:p>
            <a:r>
              <a:rPr lang="en-US" dirty="0"/>
              <a:t>Develop a plan to implement and monitor</a:t>
            </a:r>
          </a:p>
          <a:p>
            <a:r>
              <a:rPr lang="en-US" dirty="0"/>
              <a:t>Incorporate these data into a continuous improvement planning process</a:t>
            </a:r>
          </a:p>
          <a:p>
            <a:r>
              <a:rPr lang="en-US" dirty="0"/>
              <a:t>Repeat</a:t>
            </a:r>
          </a:p>
        </p:txBody>
      </p:sp>
    </p:spTree>
    <p:extLst>
      <p:ext uri="{BB962C8B-B14F-4D97-AF65-F5344CB8AC3E}">
        <p14:creationId xmlns:p14="http://schemas.microsoft.com/office/powerpoint/2010/main" val="645504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67BCA-382D-4911-8145-30A72B3E1787}"/>
              </a:ext>
            </a:extLst>
          </p:cNvPr>
          <p:cNvSpPr>
            <a:spLocks noGrp="1"/>
          </p:cNvSpPr>
          <p:nvPr>
            <p:ph type="title"/>
          </p:nvPr>
        </p:nvSpPr>
        <p:spPr/>
        <p:txBody>
          <a:bodyPr/>
          <a:lstStyle/>
          <a:p>
            <a:r>
              <a:rPr lang="en-US" dirty="0"/>
              <a:t>7 Steps</a:t>
            </a:r>
          </a:p>
        </p:txBody>
      </p:sp>
      <p:sp>
        <p:nvSpPr>
          <p:cNvPr id="3" name="Content Placeholder 2">
            <a:extLst>
              <a:ext uri="{FF2B5EF4-FFF2-40B4-BE49-F238E27FC236}">
                <a16:creationId xmlns:a16="http://schemas.microsoft.com/office/drawing/2014/main" xmlns="" id="{C88C3C70-5416-42A0-9985-0B780EA4D0D3}"/>
              </a:ext>
            </a:extLst>
          </p:cNvPr>
          <p:cNvSpPr>
            <a:spLocks noGrp="1"/>
          </p:cNvSpPr>
          <p:nvPr>
            <p:ph idx="1"/>
          </p:nvPr>
        </p:nvSpPr>
        <p:spPr/>
        <p:txBody>
          <a:bodyPr/>
          <a:lstStyle/>
          <a:p>
            <a:pPr marL="401638" indent="-365125">
              <a:buNone/>
            </a:pPr>
            <a:r>
              <a:rPr lang="en-US" dirty="0">
                <a:solidFill>
                  <a:schemeClr val="tx1"/>
                </a:solidFill>
                <a:effectLst/>
              </a:rPr>
              <a:t>1. Create Readiness and commitment – develop a unified vision and message</a:t>
            </a:r>
          </a:p>
          <a:p>
            <a:pPr marL="401638" indent="-365125">
              <a:buNone/>
            </a:pPr>
            <a:endParaRPr lang="en-US" dirty="0">
              <a:effectLst/>
            </a:endParaRPr>
          </a:p>
        </p:txBody>
      </p:sp>
    </p:spTree>
    <p:extLst>
      <p:ext uri="{BB962C8B-B14F-4D97-AF65-F5344CB8AC3E}">
        <p14:creationId xmlns:p14="http://schemas.microsoft.com/office/powerpoint/2010/main" val="281065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ChangeArrowheads="1"/>
          </p:cNvSpPr>
          <p:nvPr/>
        </p:nvSpPr>
        <p:spPr bwMode="auto">
          <a:xfrm>
            <a:off x="0" y="0"/>
            <a:ext cx="9144000" cy="6858000"/>
          </a:xfrm>
          <a:prstGeom prst="rect">
            <a:avLst/>
          </a:prstGeom>
          <a:noFill/>
          <a:ln w="609600" cmpd="thinThick">
            <a:solidFill>
              <a:schemeClr val="tx1"/>
            </a:solidFill>
            <a:miter lim="800000"/>
            <a:headEnd/>
            <a:tailEnd/>
          </a:ln>
          <a:effectLst/>
        </p:spPr>
        <p:txBody>
          <a:bodyPr wrap="none" anchor="ctr"/>
          <a:lstStyle/>
          <a:p>
            <a:endParaRPr lang="en-US"/>
          </a:p>
        </p:txBody>
      </p:sp>
      <p:sp>
        <p:nvSpPr>
          <p:cNvPr id="81922" name="Rectangle 2"/>
          <p:cNvSpPr>
            <a:spLocks noChangeArrowheads="1"/>
          </p:cNvSpPr>
          <p:nvPr/>
        </p:nvSpPr>
        <p:spPr bwMode="auto">
          <a:xfrm>
            <a:off x="742950" y="1306513"/>
            <a:ext cx="7700963" cy="4113212"/>
          </a:xfrm>
          <a:prstGeom prst="rect">
            <a:avLst/>
          </a:prstGeom>
          <a:noFill/>
          <a:ln w="9525">
            <a:noFill/>
            <a:miter lim="800000"/>
            <a:headEnd/>
            <a:tailEnd/>
          </a:ln>
          <a:effectLst/>
        </p:spPr>
        <p:txBody>
          <a:bodyPr>
            <a:spAutoFit/>
          </a:bodyPr>
          <a:lstStyle/>
          <a:p>
            <a:r>
              <a:rPr lang="en-US" sz="4000" b="1">
                <a:solidFill>
                  <a:srgbClr val="0000FF"/>
                </a:solidFill>
                <a:latin typeface="Monotype Corsiva" pitchFamily="66" charset="0"/>
                <a:cs typeface="Times New Roman" pitchFamily="18" charset="0"/>
              </a:rPr>
              <a:t>The Vision</a:t>
            </a:r>
          </a:p>
          <a:p>
            <a:pPr algn="l"/>
            <a:r>
              <a:rPr lang="en-US" sz="3200" b="1">
                <a:solidFill>
                  <a:srgbClr val="0000FF"/>
                </a:solidFill>
                <a:latin typeface="Monotype Corsiva" pitchFamily="66" charset="0"/>
                <a:cs typeface="Times New Roman" pitchFamily="18" charset="0"/>
              </a:rPr>
              <a:t>For every student in every school and community in Iowa to achieve at high levels requires that schools and school districts, in collaboration with their community partners, develop  a comprehensive, cohesive approach to delivery of learning supports that is an integral part of their school improvement efforts.  </a:t>
            </a:r>
            <a:endParaRPr lang="en-US" sz="3200" b="1">
              <a:latin typeface="Times New Roman" pitchFamily="18" charset="0"/>
            </a:endParaRPr>
          </a:p>
        </p:txBody>
      </p:sp>
      <p:sp>
        <p:nvSpPr>
          <p:cNvPr id="81924" name="Rectangle 4"/>
          <p:cNvSpPr>
            <a:spLocks noChangeArrowheads="1"/>
          </p:cNvSpPr>
          <p:nvPr/>
        </p:nvSpPr>
        <p:spPr bwMode="auto">
          <a:xfrm>
            <a:off x="3719513" y="3162300"/>
            <a:ext cx="9144000" cy="0"/>
          </a:xfrm>
          <a:prstGeom prst="rect">
            <a:avLst/>
          </a:prstGeom>
          <a:noFill/>
          <a:ln w="9525">
            <a:noFill/>
            <a:miter lim="800000"/>
            <a:headEnd/>
            <a:tailEnd/>
          </a:ln>
          <a:effectLst/>
        </p:spPr>
        <p:txBody>
          <a:bodyPr>
            <a:spAutoFit/>
          </a:bodyPr>
          <a:lstStyle/>
          <a:p>
            <a:endParaRPr lang="en-US"/>
          </a:p>
        </p:txBody>
      </p:sp>
      <p:pic>
        <p:nvPicPr>
          <p:cNvPr id="81923" name="Picture 3" descr="signature stamp"/>
          <p:cNvPicPr>
            <a:picLocks noChangeAspect="1" noChangeArrowheads="1"/>
          </p:cNvPicPr>
          <p:nvPr/>
        </p:nvPicPr>
        <p:blipFill>
          <a:blip r:embed="rId3" cstate="print"/>
          <a:srcRect/>
          <a:stretch>
            <a:fillRect/>
          </a:stretch>
        </p:blipFill>
        <p:spPr bwMode="auto">
          <a:xfrm>
            <a:off x="5233988" y="4876800"/>
            <a:ext cx="2149475" cy="6731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90600" y="1066800"/>
            <a:ext cx="6934200" cy="685800"/>
          </a:xfrm>
        </p:spPr>
        <p:txBody>
          <a:bodyPr>
            <a:noAutofit/>
          </a:bodyPr>
          <a:lstStyle/>
          <a:p>
            <a:pPr algn="l"/>
            <a:r>
              <a:rPr lang="en-US" sz="2400" b="0" dirty="0">
                <a:effectLst/>
                <a:latin typeface="+mn-lt"/>
              </a:rPr>
              <a:t>Step 1: </a:t>
            </a:r>
            <a:r>
              <a:rPr lang="en-US" sz="2400" dirty="0">
                <a:effectLst/>
                <a:latin typeface="+mn-lt"/>
              </a:rPr>
              <a:t>Readiness and commitment - </a:t>
            </a:r>
            <a:r>
              <a:rPr lang="en-US" sz="2400" b="0" dirty="0">
                <a:effectLst/>
                <a:latin typeface="+mn-lt"/>
              </a:rPr>
              <a:t>Guiding Principles for Policy Development</a:t>
            </a:r>
          </a:p>
        </p:txBody>
      </p:sp>
      <p:sp>
        <p:nvSpPr>
          <p:cNvPr id="76803" name="Rectangle 3"/>
          <p:cNvSpPr>
            <a:spLocks noGrp="1" noChangeArrowheads="1"/>
          </p:cNvSpPr>
          <p:nvPr>
            <p:ph idx="1"/>
          </p:nvPr>
        </p:nvSpPr>
        <p:spPr>
          <a:xfrm>
            <a:off x="762000" y="2362200"/>
            <a:ext cx="7772400" cy="4114800"/>
          </a:xfrm>
        </p:spPr>
        <p:txBody>
          <a:bodyPr/>
          <a:lstStyle/>
          <a:p>
            <a:pPr marL="230188" indent="-230188" defTabSz="346075">
              <a:lnSpc>
                <a:spcPct val="90000"/>
              </a:lnSpc>
              <a:spcAft>
                <a:spcPct val="25000"/>
              </a:spcAft>
              <a:buClrTx/>
              <a:buSzPct val="150000"/>
              <a:buFontTx/>
              <a:buChar char="•"/>
            </a:pPr>
            <a:r>
              <a:rPr lang="en-US" sz="2000" dirty="0">
                <a:effectLst/>
                <a:latin typeface="Arial" charset="0"/>
              </a:rPr>
              <a:t>The mission of education includes a </a:t>
            </a:r>
            <a:r>
              <a:rPr lang="en-US" sz="2000" u="sng" dirty="0">
                <a:solidFill>
                  <a:schemeClr val="tx1"/>
                </a:solidFill>
                <a:effectLst/>
                <a:latin typeface="Arial" charset="0"/>
              </a:rPr>
              <a:t>fundamental commitment to and accountability for students' academic achievement</a:t>
            </a:r>
            <a:r>
              <a:rPr lang="en-US" sz="2000" dirty="0">
                <a:solidFill>
                  <a:schemeClr val="tx1"/>
                </a:solidFill>
                <a:effectLst/>
                <a:latin typeface="Arial" charset="0"/>
              </a:rPr>
              <a:t>.</a:t>
            </a:r>
            <a:endParaRPr lang="en-US" sz="2000" dirty="0">
              <a:solidFill>
                <a:schemeClr val="tx1"/>
              </a:solidFill>
              <a:effectLst/>
            </a:endParaRPr>
          </a:p>
          <a:p>
            <a:pPr marL="230188" indent="-230188" defTabSz="346075">
              <a:lnSpc>
                <a:spcPct val="90000"/>
              </a:lnSpc>
              <a:spcAft>
                <a:spcPct val="25000"/>
              </a:spcAft>
              <a:buClrTx/>
              <a:buSzPct val="150000"/>
              <a:buFontTx/>
              <a:buChar char="•"/>
            </a:pPr>
            <a:r>
              <a:rPr lang="en-US" sz="2000" dirty="0">
                <a:solidFill>
                  <a:schemeClr val="tx1"/>
                </a:solidFill>
                <a:effectLst/>
                <a:latin typeface="Arial" charset="0"/>
              </a:rPr>
              <a:t>Children/youth </a:t>
            </a:r>
            <a:r>
              <a:rPr lang="en-US" sz="2000" u="sng" dirty="0">
                <a:solidFill>
                  <a:schemeClr val="tx1"/>
                </a:solidFill>
                <a:effectLst/>
                <a:latin typeface="Arial" charset="0"/>
              </a:rPr>
              <a:t>must be healthy and safe </a:t>
            </a:r>
            <a:r>
              <a:rPr lang="en-US" sz="2000" dirty="0">
                <a:solidFill>
                  <a:schemeClr val="tx1"/>
                </a:solidFill>
                <a:effectLst/>
                <a:latin typeface="Arial" charset="0"/>
              </a:rPr>
              <a:t>if they are to achieve academically and succeed in school.</a:t>
            </a:r>
            <a:endParaRPr lang="en-US" sz="2000" dirty="0">
              <a:solidFill>
                <a:schemeClr val="tx1"/>
              </a:solidFill>
              <a:effectLst/>
            </a:endParaRPr>
          </a:p>
          <a:p>
            <a:pPr marL="230188" indent="-230188" defTabSz="346075">
              <a:lnSpc>
                <a:spcPct val="90000"/>
              </a:lnSpc>
              <a:spcAft>
                <a:spcPct val="25000"/>
              </a:spcAft>
              <a:buClrTx/>
              <a:buSzPct val="150000"/>
              <a:buFontTx/>
              <a:buChar char="•"/>
            </a:pPr>
            <a:r>
              <a:rPr lang="en-US" sz="2000" dirty="0">
                <a:solidFill>
                  <a:schemeClr val="tx1"/>
                </a:solidFill>
                <a:effectLst/>
                <a:latin typeface="Arial" charset="0"/>
              </a:rPr>
              <a:t>Some students experience </a:t>
            </a:r>
            <a:r>
              <a:rPr lang="en-US" sz="2000" u="sng" dirty="0">
                <a:solidFill>
                  <a:schemeClr val="tx1"/>
                </a:solidFill>
                <a:effectLst/>
                <a:latin typeface="Arial" charset="0"/>
              </a:rPr>
              <a:t>significant barriers </a:t>
            </a:r>
            <a:r>
              <a:rPr lang="en-US" sz="2000" dirty="0">
                <a:solidFill>
                  <a:schemeClr val="tx1"/>
                </a:solidFill>
                <a:effectLst/>
                <a:latin typeface="Arial" charset="0"/>
              </a:rPr>
              <a:t>to their learning.</a:t>
            </a:r>
            <a:endParaRPr lang="en-US" sz="2000" dirty="0">
              <a:solidFill>
                <a:schemeClr val="tx1"/>
              </a:solidFill>
              <a:effectLst/>
            </a:endParaRPr>
          </a:p>
          <a:p>
            <a:pPr marL="230188" indent="-230188" defTabSz="346075">
              <a:lnSpc>
                <a:spcPct val="90000"/>
              </a:lnSpc>
              <a:spcAft>
                <a:spcPct val="25000"/>
              </a:spcAft>
              <a:buClrTx/>
              <a:buSzPct val="150000"/>
              <a:buFontTx/>
              <a:buChar char="•"/>
            </a:pPr>
            <a:r>
              <a:rPr lang="en-US" sz="2000" dirty="0">
                <a:solidFill>
                  <a:schemeClr val="tx1"/>
                </a:solidFill>
                <a:effectLst/>
                <a:latin typeface="Arial" charset="0"/>
              </a:rPr>
              <a:t>In addition to effective instruction, student achievement is improved and </a:t>
            </a:r>
            <a:r>
              <a:rPr lang="en-US" sz="2000" u="sng" dirty="0">
                <a:solidFill>
                  <a:schemeClr val="tx1"/>
                </a:solidFill>
                <a:effectLst/>
                <a:latin typeface="Arial" charset="0"/>
              </a:rPr>
              <a:t>barriers to learning are alleviated by a system of learning supports </a:t>
            </a:r>
            <a:r>
              <a:rPr lang="en-US" sz="2000" dirty="0">
                <a:solidFill>
                  <a:schemeClr val="tx1"/>
                </a:solidFill>
                <a:effectLst/>
                <a:latin typeface="Arial" charset="0"/>
              </a:rPr>
              <a:t>that incorporates a full continuum of research-based </a:t>
            </a:r>
            <a:r>
              <a:rPr lang="en-US" sz="2000" dirty="0">
                <a:effectLst/>
                <a:latin typeface="Arial" charset="0"/>
              </a:rPr>
              <a:t>programs and services which ensure safe, health promoting, supportive, and inclusive learning environments.</a:t>
            </a:r>
            <a:endParaRPr lang="en-US" sz="2000" dirty="0">
              <a:effectLst/>
            </a:endParaRPr>
          </a:p>
          <a:p>
            <a:pPr marL="230188" indent="-230188" defTabSz="346075">
              <a:lnSpc>
                <a:spcPct val="90000"/>
              </a:lnSpc>
              <a:spcAft>
                <a:spcPct val="25000"/>
              </a:spcAft>
              <a:buClr>
                <a:schemeClr val="hlink"/>
              </a:buClr>
              <a:buSzPct val="150000"/>
              <a:buFontTx/>
              <a:buChar char="•"/>
            </a:pPr>
            <a:endParaRPr lang="en-US" sz="2000"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67BCA-382D-4911-8145-30A72B3E1787}"/>
              </a:ext>
            </a:extLst>
          </p:cNvPr>
          <p:cNvSpPr>
            <a:spLocks noGrp="1"/>
          </p:cNvSpPr>
          <p:nvPr>
            <p:ph type="title"/>
          </p:nvPr>
        </p:nvSpPr>
        <p:spPr/>
        <p:txBody>
          <a:bodyPr/>
          <a:lstStyle/>
          <a:p>
            <a:r>
              <a:rPr lang="en-US" dirty="0"/>
              <a:t>7 Steps</a:t>
            </a:r>
          </a:p>
        </p:txBody>
      </p:sp>
      <p:sp>
        <p:nvSpPr>
          <p:cNvPr id="3" name="Content Placeholder 2">
            <a:extLst>
              <a:ext uri="{FF2B5EF4-FFF2-40B4-BE49-F238E27FC236}">
                <a16:creationId xmlns:a16="http://schemas.microsoft.com/office/drawing/2014/main" xmlns="" id="{C88C3C70-5416-42A0-9985-0B780EA4D0D3}"/>
              </a:ext>
            </a:extLst>
          </p:cNvPr>
          <p:cNvSpPr>
            <a:spLocks noGrp="1"/>
          </p:cNvSpPr>
          <p:nvPr>
            <p:ph idx="1"/>
          </p:nvPr>
        </p:nvSpPr>
        <p:spPr/>
        <p:txBody>
          <a:bodyPr/>
          <a:lstStyle/>
          <a:p>
            <a:pPr marL="401638" indent="-365125">
              <a:buNone/>
            </a:pPr>
            <a:r>
              <a:rPr lang="en-US" dirty="0">
                <a:solidFill>
                  <a:schemeClr val="bg2">
                    <a:lumMod val="90000"/>
                  </a:schemeClr>
                </a:solidFill>
                <a:effectLst/>
              </a:rPr>
              <a:t>1. </a:t>
            </a:r>
            <a:r>
              <a:rPr lang="en-US" dirty="0">
                <a:solidFill>
                  <a:schemeClr val="bg2">
                    <a:lumMod val="75000"/>
                  </a:schemeClr>
                </a:solidFill>
                <a:effectLst/>
              </a:rPr>
              <a:t>Create Readiness and commitment – develop a unified vision and message</a:t>
            </a:r>
          </a:p>
          <a:p>
            <a:pPr marL="401638" indent="-365125">
              <a:buNone/>
            </a:pPr>
            <a:r>
              <a:rPr lang="en-US" dirty="0">
                <a:solidFill>
                  <a:schemeClr val="tx1"/>
                </a:solidFill>
                <a:effectLst/>
              </a:rPr>
              <a:t>2. Appoint a Lead for system development – who is able and willing to devote the time and who has the appropriate skill set</a:t>
            </a:r>
          </a:p>
          <a:p>
            <a:pPr marL="401638" indent="-365125">
              <a:buNone/>
            </a:pPr>
            <a:r>
              <a:rPr lang="en-US" dirty="0">
                <a:effectLst/>
              </a:rPr>
              <a:t>3. Establish Teams (not advisories)</a:t>
            </a:r>
          </a:p>
          <a:p>
            <a:pPr marL="401638" indent="-365125">
              <a:buNone/>
            </a:pPr>
            <a:endParaRPr lang="en-US" dirty="0">
              <a:effectLst/>
            </a:endParaRPr>
          </a:p>
        </p:txBody>
      </p:sp>
    </p:spTree>
    <p:extLst>
      <p:ext uri="{BB962C8B-B14F-4D97-AF65-F5344CB8AC3E}">
        <p14:creationId xmlns:p14="http://schemas.microsoft.com/office/powerpoint/2010/main" val="205012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457200" y="609600"/>
            <a:ext cx="8001000" cy="568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88" tIns="32144" rIns="64288" bIns="32144">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defTabSz="457200">
              <a:spcBef>
                <a:spcPct val="0"/>
              </a:spcBef>
              <a:buClrTx/>
              <a:buSzTx/>
              <a:buNone/>
              <a:defRPr/>
            </a:pPr>
            <a:r>
              <a:rPr lang="en-US" altLang="en-US" sz="2400" dirty="0">
                <a:ln>
                  <a:solidFill>
                    <a:schemeClr val="bg1">
                      <a:lumMod val="75000"/>
                      <a:lumOff val="25000"/>
                      <a:alpha val="10000"/>
                    </a:schemeClr>
                  </a:solidFill>
                </a:ln>
                <a:solidFill>
                  <a:schemeClr val="tx2"/>
                </a:solidFill>
                <a:latin typeface="+mn-lt"/>
                <a:ea typeface="+mj-ea"/>
                <a:cs typeface="Trebuchet MS"/>
              </a:rPr>
              <a:t>Steps 2 &amp; 3: Ensuring the Operational Infrastructure at Schools, LEAs, and SEAs have a Leader </a:t>
            </a:r>
            <a:r>
              <a:rPr lang="en-US" altLang="en-US" sz="2400" i="1" dirty="0">
                <a:ln>
                  <a:solidFill>
                    <a:schemeClr val="bg1">
                      <a:lumMod val="75000"/>
                      <a:lumOff val="25000"/>
                      <a:alpha val="10000"/>
                    </a:schemeClr>
                  </a:solidFill>
                </a:ln>
                <a:solidFill>
                  <a:schemeClr val="tx2"/>
                </a:solidFill>
                <a:latin typeface="+mn-lt"/>
                <a:ea typeface="+mj-ea"/>
                <a:cs typeface="Trebuchet MS"/>
              </a:rPr>
              <a:t>and</a:t>
            </a:r>
            <a:r>
              <a:rPr lang="en-US" altLang="en-US" sz="2400" dirty="0">
                <a:ln>
                  <a:solidFill>
                    <a:schemeClr val="bg1">
                      <a:lumMod val="75000"/>
                      <a:lumOff val="25000"/>
                      <a:alpha val="10000"/>
                    </a:schemeClr>
                  </a:solidFill>
                </a:ln>
                <a:solidFill>
                  <a:schemeClr val="tx2"/>
                </a:solidFill>
                <a:latin typeface="+mn-lt"/>
                <a:ea typeface="+mj-ea"/>
                <a:cs typeface="Trebuchet MS"/>
              </a:rPr>
              <a:t> Staff Focused on Planning &amp; Developing a Learning Supports Component</a:t>
            </a:r>
          </a:p>
          <a:p>
            <a:pPr algn="ctr" eaLnBrk="1" hangingPunct="1">
              <a:spcBef>
                <a:spcPct val="0"/>
              </a:spcBef>
              <a:buClrTx/>
              <a:buSzTx/>
              <a:buFontTx/>
              <a:buNone/>
              <a:defRPr/>
            </a:pPr>
            <a:endParaRPr lang="en-US" altLang="en-US" sz="2000" b="1" dirty="0">
              <a:solidFill>
                <a:srgbClr val="FFFF00"/>
              </a:solidFill>
              <a:latin typeface="Gill Sans" charset="0"/>
              <a:sym typeface="Gill Sans" charset="0"/>
            </a:endParaRPr>
          </a:p>
          <a:p>
            <a:pPr eaLnBrk="1" hangingPunct="1">
              <a:spcBef>
                <a:spcPct val="0"/>
              </a:spcBef>
              <a:buClrTx/>
              <a:buSzTx/>
              <a:buFontTx/>
              <a:buNone/>
              <a:defRPr/>
            </a:pPr>
            <a:endParaRPr lang="en-US" altLang="en-US" sz="2800" b="1" dirty="0">
              <a:solidFill>
                <a:srgbClr val="FFFF00"/>
              </a:solidFill>
              <a:latin typeface="+mn-lt"/>
              <a:sym typeface="Gill Sans" charset="0"/>
            </a:endParaRPr>
          </a:p>
          <a:p>
            <a:pPr marL="457200" indent="-457200" eaLnBrk="1" hangingPunct="1">
              <a:spcBef>
                <a:spcPct val="0"/>
              </a:spcBef>
              <a:buClrTx/>
              <a:buSzTx/>
              <a:buFont typeface="Wingdings" panose="05000000000000000000" pitchFamily="2" charset="2"/>
              <a:buChar char="ü"/>
              <a:defRPr/>
            </a:pPr>
            <a:r>
              <a:rPr lang="en-US" altLang="en-US" sz="2800" b="1" dirty="0">
                <a:solidFill>
                  <a:srgbClr val="00B050"/>
                </a:solidFill>
                <a:latin typeface="+mn-lt"/>
                <a:sym typeface="Gill Sans" charset="0"/>
              </a:rPr>
              <a:t>Administrative Leader for Learning Supports Component</a:t>
            </a:r>
          </a:p>
          <a:p>
            <a:pPr marL="457200" indent="-457200" eaLnBrk="1" hangingPunct="1">
              <a:spcBef>
                <a:spcPct val="0"/>
              </a:spcBef>
              <a:buClrTx/>
              <a:buSzTx/>
              <a:buFont typeface="Wingdings" panose="05000000000000000000" pitchFamily="2" charset="2"/>
              <a:buChar char="ü"/>
              <a:defRPr/>
            </a:pPr>
            <a:endParaRPr lang="en-US" altLang="en-US" sz="2800" b="1" dirty="0">
              <a:solidFill>
                <a:schemeClr val="accent2"/>
              </a:solidFill>
              <a:latin typeface="+mn-lt"/>
              <a:sym typeface="Gill Sans" charset="0"/>
            </a:endParaRPr>
          </a:p>
          <a:p>
            <a:pPr marL="457200" indent="-457200" eaLnBrk="1" hangingPunct="1">
              <a:spcBef>
                <a:spcPct val="0"/>
              </a:spcBef>
              <a:buClrTx/>
              <a:buSzTx/>
              <a:buFont typeface="Wingdings" panose="05000000000000000000" pitchFamily="2" charset="2"/>
              <a:buChar char="ü"/>
              <a:defRPr/>
            </a:pPr>
            <a:r>
              <a:rPr lang="en-US" altLang="en-US" sz="2800" b="1" dirty="0">
                <a:latin typeface="+mn-lt"/>
                <a:sym typeface="Gill Sans" charset="0"/>
              </a:rPr>
              <a:t>Learning Supports Leadership Team</a:t>
            </a:r>
          </a:p>
          <a:p>
            <a:pPr marL="457200" indent="-457200" eaLnBrk="1" hangingPunct="1">
              <a:spcBef>
                <a:spcPct val="0"/>
              </a:spcBef>
              <a:buClrTx/>
              <a:buSzTx/>
              <a:buFont typeface="Wingdings" panose="05000000000000000000" pitchFamily="2" charset="2"/>
              <a:buChar char="ü"/>
              <a:defRPr/>
            </a:pPr>
            <a:endParaRPr lang="en-US" altLang="en-US" sz="2800" b="1" dirty="0">
              <a:solidFill>
                <a:schemeClr val="accent2"/>
              </a:solidFill>
              <a:latin typeface="+mn-lt"/>
              <a:sym typeface="Gill Sans" charset="0"/>
            </a:endParaRPr>
          </a:p>
          <a:p>
            <a:pPr marL="457200" indent="-457200" eaLnBrk="1" hangingPunct="1">
              <a:spcBef>
                <a:spcPct val="0"/>
              </a:spcBef>
              <a:buClrTx/>
              <a:buSzTx/>
              <a:buFont typeface="Wingdings" panose="05000000000000000000" pitchFamily="2" charset="2"/>
              <a:buChar char="ü"/>
              <a:defRPr/>
            </a:pPr>
            <a:r>
              <a:rPr lang="en-US" altLang="en-US" sz="2800" b="1" dirty="0">
                <a:solidFill>
                  <a:schemeClr val="bg1">
                    <a:lumMod val="20000"/>
                    <a:lumOff val="80000"/>
                  </a:schemeClr>
                </a:solidFill>
                <a:latin typeface="+mn-lt"/>
                <a:sym typeface="Gill Sans" charset="0"/>
              </a:rPr>
              <a:t>Workgroups</a:t>
            </a:r>
          </a:p>
          <a:p>
            <a:pPr eaLnBrk="1" hangingPunct="1">
              <a:spcBef>
                <a:spcPct val="0"/>
              </a:spcBef>
              <a:buClrTx/>
              <a:buSzTx/>
              <a:buFontTx/>
              <a:buNone/>
              <a:defRPr/>
            </a:pPr>
            <a:endParaRPr lang="en-US" altLang="en-US" sz="2800" b="1" dirty="0">
              <a:solidFill>
                <a:srgbClr val="FFFF00"/>
              </a:solidFill>
              <a:latin typeface="+mn-lt"/>
              <a:sym typeface="Gill Sans" charset="0"/>
            </a:endParaRPr>
          </a:p>
          <a:p>
            <a:pPr eaLnBrk="1" hangingPunct="1">
              <a:spcBef>
                <a:spcPct val="0"/>
              </a:spcBef>
              <a:buClrTx/>
              <a:buSzTx/>
              <a:buFontTx/>
              <a:buNone/>
              <a:defRPr/>
            </a:pPr>
            <a:endParaRPr lang="en-US" altLang="en-US" sz="2500" b="1" dirty="0">
              <a:solidFill>
                <a:schemeClr val="tx2"/>
              </a:solidFill>
              <a:latin typeface="Gill Sans" charset="0"/>
              <a:sym typeface="Gill Sans"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p:cNvSpPr txBox="1">
            <a:spLocks noChangeArrowheads="1"/>
          </p:cNvSpPr>
          <p:nvPr/>
        </p:nvSpPr>
        <p:spPr bwMode="auto">
          <a:xfrm>
            <a:off x="533400" y="381000"/>
            <a:ext cx="7924800" cy="104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latin typeface="+mn-lt"/>
                <a:sym typeface="Gill Sans" charset="0"/>
              </a:rPr>
              <a:t>Differentiating a Case-Team from a</a:t>
            </a:r>
          </a:p>
          <a:p>
            <a:pPr algn="ctr" eaLnBrk="1" hangingPunct="1">
              <a:spcBef>
                <a:spcPct val="0"/>
              </a:spcBef>
              <a:buClrTx/>
              <a:buSzTx/>
              <a:buFontTx/>
              <a:buNone/>
            </a:pPr>
            <a:r>
              <a:rPr lang="en-US" altLang="en-US" sz="2000" b="1" dirty="0">
                <a:latin typeface="+mn-lt"/>
                <a:sym typeface="Gill Sans" charset="0"/>
              </a:rPr>
              <a:t>Learning Supports Component Leadership Team</a:t>
            </a:r>
          </a:p>
          <a:p>
            <a:pPr algn="ctr" eaLnBrk="1" hangingPunct="1">
              <a:spcBef>
                <a:spcPct val="0"/>
              </a:spcBef>
              <a:buClrTx/>
              <a:buSzTx/>
              <a:buFontTx/>
              <a:buNone/>
            </a:pPr>
            <a:endParaRPr lang="en-US" altLang="en-US" sz="2400" b="1" dirty="0">
              <a:solidFill>
                <a:schemeClr val="accent1"/>
              </a:solidFill>
              <a:sym typeface="Gill Sans" charset="0"/>
            </a:endParaRPr>
          </a:p>
        </p:txBody>
      </p:sp>
      <p:sp>
        <p:nvSpPr>
          <p:cNvPr id="26628" name="Text Box 3"/>
          <p:cNvSpPr txBox="1">
            <a:spLocks noChangeArrowheads="1"/>
          </p:cNvSpPr>
          <p:nvPr/>
        </p:nvSpPr>
        <p:spPr bwMode="auto">
          <a:xfrm>
            <a:off x="4553109" y="1399223"/>
            <a:ext cx="4191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ym typeface="Gill Sans" charset="0"/>
              </a:rPr>
              <a:t>What a school also needs is a</a:t>
            </a:r>
            <a:r>
              <a:rPr lang="en-US" altLang="en-US" sz="1800" b="1" i="1" dirty="0">
                <a:sym typeface="Gill Sans" charset="0"/>
              </a:rPr>
              <a:t>	</a:t>
            </a:r>
          </a:p>
          <a:p>
            <a:pPr eaLnBrk="1" hangingPunct="1">
              <a:spcBef>
                <a:spcPct val="0"/>
              </a:spcBef>
              <a:buClrTx/>
              <a:buSzTx/>
              <a:buFontTx/>
              <a:buNone/>
            </a:pPr>
            <a:r>
              <a:rPr lang="en-US" altLang="en-US" sz="1800" b="1" i="1" dirty="0">
                <a:solidFill>
                  <a:schemeClr val="accent1"/>
                </a:solidFill>
                <a:sym typeface="Gill Sans" charset="0"/>
              </a:rPr>
              <a:t> Leadership Team for Developing</a:t>
            </a:r>
          </a:p>
          <a:p>
            <a:pPr eaLnBrk="1" hangingPunct="1">
              <a:spcBef>
                <a:spcPct val="0"/>
              </a:spcBef>
              <a:buClrTx/>
              <a:buSzTx/>
              <a:buFontTx/>
              <a:buNone/>
            </a:pPr>
            <a:r>
              <a:rPr lang="en-US" altLang="en-US" sz="1800" b="1" i="1" dirty="0">
                <a:solidFill>
                  <a:schemeClr val="accent1"/>
                </a:solidFill>
                <a:sym typeface="Gill Sans" charset="0"/>
              </a:rPr>
              <a:t>a Unified &amp; Comprehensive System of Learning Supports</a:t>
            </a:r>
            <a:endParaRPr lang="en-US" altLang="en-US" sz="1800" b="1" dirty="0">
              <a:solidFill>
                <a:schemeClr val="accent1"/>
              </a:solidFill>
              <a:sym typeface="Gill Sans" charset="0"/>
            </a:endParaRPr>
          </a:p>
          <a:p>
            <a:pPr eaLnBrk="1" hangingPunct="1">
              <a:spcBef>
                <a:spcPct val="0"/>
              </a:spcBef>
              <a:buClrTx/>
              <a:buSzTx/>
              <a:buFontTx/>
              <a:buNone/>
            </a:pPr>
            <a:endParaRPr lang="en-US" altLang="en-US" sz="1600" b="1" dirty="0">
              <a:sym typeface="Gill Sans" charset="0"/>
            </a:endParaRPr>
          </a:p>
          <a:p>
            <a:pPr eaLnBrk="1" hangingPunct="1">
              <a:spcBef>
                <a:spcPct val="0"/>
              </a:spcBef>
              <a:buClrTx/>
              <a:buSzTx/>
              <a:buFontTx/>
              <a:buNone/>
            </a:pPr>
            <a:endParaRPr lang="en-US" altLang="en-US" sz="2000" b="1" dirty="0">
              <a:sym typeface="Gill Sans" charset="0"/>
            </a:endParaRPr>
          </a:p>
          <a:p>
            <a:pPr eaLnBrk="1" hangingPunct="1">
              <a:spcBef>
                <a:spcPct val="0"/>
              </a:spcBef>
              <a:buClrTx/>
              <a:buSzTx/>
              <a:buFontTx/>
              <a:buNone/>
            </a:pPr>
            <a:r>
              <a:rPr lang="en-US" altLang="en-US" sz="1100" dirty="0">
                <a:solidFill>
                  <a:schemeClr val="bg1"/>
                </a:solidFill>
                <a:latin typeface="Gill Sans" charset="0"/>
                <a:sym typeface="Gill Sans" charset="0"/>
              </a:rPr>
              <a:t>   </a:t>
            </a:r>
          </a:p>
        </p:txBody>
      </p:sp>
      <p:sp>
        <p:nvSpPr>
          <p:cNvPr id="34821" name="Text Box 4"/>
          <p:cNvSpPr txBox="1">
            <a:spLocks noChangeArrowheads="1"/>
          </p:cNvSpPr>
          <p:nvPr/>
        </p:nvSpPr>
        <p:spPr bwMode="auto">
          <a:xfrm>
            <a:off x="595312" y="1379537"/>
            <a:ext cx="3451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ym typeface="Gill Sans" charset="0"/>
              </a:rPr>
              <a:t>What a school probably has is</a:t>
            </a:r>
            <a:endParaRPr lang="en-US" altLang="en-US" sz="1800" b="1" i="1" dirty="0">
              <a:sym typeface="Gill Sans" charset="0"/>
            </a:endParaRPr>
          </a:p>
          <a:p>
            <a:pPr eaLnBrk="1" hangingPunct="1">
              <a:spcBef>
                <a:spcPct val="0"/>
              </a:spcBef>
              <a:buClrTx/>
              <a:buSzTx/>
              <a:buFontTx/>
              <a:buNone/>
            </a:pPr>
            <a:r>
              <a:rPr lang="en-US" altLang="en-US" sz="1800" b="1" i="1" dirty="0">
                <a:sym typeface="Gill Sans" charset="0"/>
              </a:rPr>
              <a:t>       </a:t>
            </a:r>
            <a:r>
              <a:rPr lang="en-US" altLang="en-US" sz="1800" b="1" i="1" dirty="0">
                <a:solidFill>
                  <a:srgbClr val="FF0000"/>
                </a:solidFill>
                <a:sym typeface="Gill Sans" charset="0"/>
              </a:rPr>
              <a:t>a Team Focused on </a:t>
            </a:r>
          </a:p>
          <a:p>
            <a:pPr eaLnBrk="1" hangingPunct="1">
              <a:spcBef>
                <a:spcPct val="0"/>
              </a:spcBef>
              <a:buClrTx/>
              <a:buSzTx/>
              <a:buFontTx/>
              <a:buNone/>
            </a:pPr>
            <a:r>
              <a:rPr lang="en-US" altLang="en-US" sz="1800" b="1" i="1" dirty="0">
                <a:solidFill>
                  <a:srgbClr val="FF0000"/>
                </a:solidFill>
                <a:sym typeface="Gill Sans" charset="0"/>
              </a:rPr>
              <a:t>       Specific Individuals &amp;</a:t>
            </a:r>
          </a:p>
          <a:p>
            <a:pPr eaLnBrk="1" hangingPunct="1">
              <a:spcBef>
                <a:spcPct val="0"/>
              </a:spcBef>
              <a:buClrTx/>
              <a:buSzTx/>
              <a:buFontTx/>
              <a:buNone/>
            </a:pPr>
            <a:r>
              <a:rPr lang="en-US" altLang="en-US" sz="1800" b="1" i="1" dirty="0">
                <a:solidFill>
                  <a:srgbClr val="FF0000"/>
                </a:solidFill>
                <a:sym typeface="Gill Sans" charset="0"/>
              </a:rPr>
              <a:t>	Discrete Services</a:t>
            </a:r>
            <a:endParaRPr lang="en-US" altLang="en-US" sz="1800" b="1" dirty="0">
              <a:solidFill>
                <a:srgbClr val="FF0000"/>
              </a:solidFill>
              <a:sym typeface="Gill Sans" charset="0"/>
            </a:endParaRPr>
          </a:p>
          <a:p>
            <a:pPr eaLnBrk="1" hangingPunct="1">
              <a:spcBef>
                <a:spcPct val="0"/>
              </a:spcBef>
              <a:buClrTx/>
              <a:buSzTx/>
              <a:buFontTx/>
              <a:buNone/>
            </a:pPr>
            <a:r>
              <a:rPr lang="en-US" altLang="en-US" sz="1600" b="1" dirty="0">
                <a:sym typeface="Gill Sans" charset="0"/>
              </a:rPr>
              <a:t> </a:t>
            </a:r>
            <a:endParaRPr lang="en-US" altLang="en-US" sz="2000" b="1" dirty="0">
              <a:sym typeface="Gill Sans" charset="0"/>
            </a:endParaRPr>
          </a:p>
          <a:p>
            <a:pPr eaLnBrk="1" hangingPunct="1">
              <a:spcBef>
                <a:spcPct val="0"/>
              </a:spcBef>
              <a:buClrTx/>
              <a:buSzTx/>
              <a:buFontTx/>
              <a:buNone/>
            </a:pPr>
            <a:r>
              <a:rPr lang="en-US" altLang="en-US" sz="2000" b="1" dirty="0">
                <a:sym typeface="Gill Sans" charset="0"/>
              </a:rPr>
              <a:t>   </a:t>
            </a:r>
          </a:p>
        </p:txBody>
      </p:sp>
      <p:sp>
        <p:nvSpPr>
          <p:cNvPr id="34822" name="Rectangle 5"/>
          <p:cNvSpPr>
            <a:spLocks noChangeArrowheads="1"/>
          </p:cNvSpPr>
          <p:nvPr/>
        </p:nvSpPr>
        <p:spPr bwMode="auto">
          <a:xfrm>
            <a:off x="457200" y="1219200"/>
            <a:ext cx="8110538" cy="4800600"/>
          </a:xfrm>
          <a:prstGeom prst="rect">
            <a:avLst/>
          </a:prstGeom>
          <a:noFill/>
          <a:ln w="127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34823" name="Line 6"/>
          <p:cNvSpPr>
            <a:spLocks noChangeShapeType="1"/>
          </p:cNvSpPr>
          <p:nvPr/>
        </p:nvSpPr>
        <p:spPr bwMode="auto">
          <a:xfrm>
            <a:off x="4419600" y="1219200"/>
            <a:ext cx="76200" cy="4724400"/>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Text Box 4"/>
          <p:cNvSpPr txBox="1">
            <a:spLocks noChangeArrowheads="1"/>
          </p:cNvSpPr>
          <p:nvPr/>
        </p:nvSpPr>
        <p:spPr bwMode="auto">
          <a:xfrm>
            <a:off x="838200" y="2895600"/>
            <a:ext cx="29495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tabLst>
                <a:tab pos="366713" algn="l"/>
              </a:tabLst>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tabLst>
                <a:tab pos="366713" algn="l"/>
              </a:tabLst>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tabLst>
                <a:tab pos="366713" algn="l"/>
              </a:tabLst>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tabLst>
                <a:tab pos="366713" algn="l"/>
              </a:tabLst>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tabLst>
                <a:tab pos="366713" algn="l"/>
              </a:tabLst>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tabLst>
                <a:tab pos="366713" algn="l"/>
              </a:tabLst>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tabLst>
                <a:tab pos="366713" algn="l"/>
              </a:tabLst>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tabLst>
                <a:tab pos="366713" algn="l"/>
              </a:tabLst>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tabLst>
                <a:tab pos="366713" algn="l"/>
              </a:tabLst>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100">
              <a:solidFill>
                <a:schemeClr val="bg1"/>
              </a:solidFill>
              <a:latin typeface="Gill Sans" charset="0"/>
              <a:sym typeface="Gill Sans" charset="0"/>
            </a:endParaRPr>
          </a:p>
          <a:p>
            <a:pPr eaLnBrk="1" hangingPunct="1">
              <a:lnSpc>
                <a:spcPts val="1900"/>
              </a:lnSpc>
              <a:spcBef>
                <a:spcPct val="0"/>
              </a:spcBef>
              <a:buClrTx/>
              <a:buSzTx/>
              <a:buFontTx/>
              <a:buNone/>
            </a:pPr>
            <a:r>
              <a:rPr lang="en-US" altLang="en-US" sz="2000" b="1">
                <a:solidFill>
                  <a:schemeClr val="bg1"/>
                </a:solidFill>
                <a:latin typeface="Gill Sans" charset="0"/>
                <a:sym typeface="Gill Sans" charset="0"/>
              </a:rPr>
              <a:t>     </a:t>
            </a:r>
            <a:r>
              <a:rPr lang="en-US" altLang="en-US" sz="2000" b="1">
                <a:solidFill>
                  <a:schemeClr val="tx2"/>
                </a:solidFill>
                <a:sym typeface="Gill Sans" charset="0"/>
              </a:rPr>
              <a:t>Sometimes called</a:t>
            </a:r>
            <a:r>
              <a:rPr lang="en-US" altLang="en-US" sz="2000">
                <a:solidFill>
                  <a:schemeClr val="tx2"/>
                </a:solidFill>
                <a:sym typeface="Gill Sans" charset="0"/>
              </a:rPr>
              <a:t>:</a:t>
            </a:r>
          </a:p>
          <a:p>
            <a:pPr eaLnBrk="1" hangingPunct="1">
              <a:lnSpc>
                <a:spcPts val="1900"/>
              </a:lnSpc>
              <a:spcBef>
                <a:spcPct val="0"/>
              </a:spcBef>
              <a:buClrTx/>
              <a:buSzTx/>
              <a:buFontTx/>
              <a:buNone/>
            </a:pPr>
            <a:endParaRPr lang="en-US" altLang="en-US" sz="2000">
              <a:solidFill>
                <a:schemeClr val="tx2"/>
              </a:solidFill>
              <a:sym typeface="Gill Sans" charset="0"/>
            </a:endParaRPr>
          </a:p>
          <a:p>
            <a:pPr eaLnBrk="1" hangingPunct="1">
              <a:lnSpc>
                <a:spcPts val="1900"/>
              </a:lnSpc>
              <a:spcBef>
                <a:spcPct val="0"/>
              </a:spcBef>
              <a:buClrTx/>
              <a:buSzPct val="60000"/>
              <a:buFont typeface="Wingdings" panose="05000000000000000000" pitchFamily="2" charset="2"/>
              <a:buChar char="§"/>
            </a:pPr>
            <a:r>
              <a:rPr lang="en-US" altLang="en-US" sz="1700" b="1">
                <a:solidFill>
                  <a:schemeClr val="tx2"/>
                </a:solidFill>
                <a:sym typeface="Gill Sans" charset="0"/>
              </a:rPr>
              <a:t> Child/Student Study Team</a:t>
            </a:r>
          </a:p>
          <a:p>
            <a:pPr eaLnBrk="1" hangingPunct="1">
              <a:lnSpc>
                <a:spcPts val="1900"/>
              </a:lnSpc>
              <a:spcBef>
                <a:spcPct val="0"/>
              </a:spcBef>
              <a:buClrTx/>
              <a:buSzTx/>
              <a:buFontTx/>
              <a:buNone/>
            </a:pPr>
            <a:endParaRPr lang="en-US" altLang="en-US" sz="1700" b="1">
              <a:solidFill>
                <a:schemeClr val="tx2"/>
              </a:solidFill>
              <a:sym typeface="Gill Sans" charset="0"/>
            </a:endParaRPr>
          </a:p>
          <a:p>
            <a:pPr eaLnBrk="1" hangingPunct="1">
              <a:lnSpc>
                <a:spcPts val="1900"/>
              </a:lnSpc>
              <a:spcBef>
                <a:spcPct val="0"/>
              </a:spcBef>
              <a:buClrTx/>
              <a:buSzPct val="60000"/>
              <a:buFont typeface="Wingdings" panose="05000000000000000000" pitchFamily="2" charset="2"/>
              <a:buChar char="§"/>
            </a:pPr>
            <a:r>
              <a:rPr lang="en-US" altLang="en-US" sz="1700" b="1">
                <a:solidFill>
                  <a:schemeClr val="tx2"/>
                </a:solidFill>
                <a:sym typeface="Gill Sans" charset="0"/>
              </a:rPr>
              <a:t> Student Success Team</a:t>
            </a:r>
          </a:p>
          <a:p>
            <a:pPr eaLnBrk="1" hangingPunct="1">
              <a:lnSpc>
                <a:spcPts val="1900"/>
              </a:lnSpc>
              <a:spcBef>
                <a:spcPct val="0"/>
              </a:spcBef>
              <a:buClrTx/>
              <a:buSzTx/>
              <a:buFontTx/>
              <a:buNone/>
            </a:pPr>
            <a:endParaRPr lang="en-US" altLang="en-US" sz="1700" b="1">
              <a:solidFill>
                <a:schemeClr val="tx2"/>
              </a:solidFill>
              <a:sym typeface="Gill Sans" charset="0"/>
            </a:endParaRPr>
          </a:p>
          <a:p>
            <a:pPr eaLnBrk="1" hangingPunct="1">
              <a:lnSpc>
                <a:spcPts val="1900"/>
              </a:lnSpc>
              <a:spcBef>
                <a:spcPct val="0"/>
              </a:spcBef>
              <a:buClrTx/>
              <a:buSzPct val="60000"/>
              <a:buFont typeface="Wingdings" panose="05000000000000000000" pitchFamily="2" charset="2"/>
              <a:buChar char="§"/>
            </a:pPr>
            <a:r>
              <a:rPr lang="en-US" altLang="en-US" sz="1700" b="1">
                <a:solidFill>
                  <a:schemeClr val="tx2"/>
                </a:solidFill>
                <a:sym typeface="Gill Sans" charset="0"/>
              </a:rPr>
              <a:t> Student Assistance Team</a:t>
            </a:r>
          </a:p>
          <a:p>
            <a:pPr eaLnBrk="1" hangingPunct="1">
              <a:lnSpc>
                <a:spcPts val="1900"/>
              </a:lnSpc>
              <a:spcBef>
                <a:spcPct val="0"/>
              </a:spcBef>
              <a:buClrTx/>
              <a:buSzTx/>
              <a:buFontTx/>
              <a:buNone/>
            </a:pPr>
            <a:endParaRPr lang="en-US" altLang="en-US" sz="1700" b="1">
              <a:solidFill>
                <a:schemeClr val="tx2"/>
              </a:solidFill>
              <a:sym typeface="Gill Sans" charset="0"/>
            </a:endParaRPr>
          </a:p>
          <a:p>
            <a:pPr eaLnBrk="1" hangingPunct="1">
              <a:lnSpc>
                <a:spcPts val="1900"/>
              </a:lnSpc>
              <a:spcBef>
                <a:spcPct val="0"/>
              </a:spcBef>
              <a:buClrTx/>
              <a:buSzPct val="60000"/>
              <a:buFont typeface="Wingdings" panose="05000000000000000000" pitchFamily="2" charset="2"/>
              <a:buChar char="§"/>
            </a:pPr>
            <a:r>
              <a:rPr lang="en-US" altLang="en-US" sz="1700" b="1">
                <a:solidFill>
                  <a:schemeClr val="tx2"/>
                </a:solidFill>
                <a:sym typeface="Gill Sans" charset="0"/>
              </a:rPr>
              <a:t> Teacher Assistance Team</a:t>
            </a:r>
          </a:p>
          <a:p>
            <a:pPr eaLnBrk="1" hangingPunct="1">
              <a:lnSpc>
                <a:spcPts val="1900"/>
              </a:lnSpc>
              <a:spcBef>
                <a:spcPct val="0"/>
              </a:spcBef>
              <a:buClrTx/>
              <a:buSzTx/>
              <a:buFontTx/>
              <a:buNone/>
            </a:pPr>
            <a:endParaRPr lang="en-US" altLang="en-US" sz="1700" b="1">
              <a:solidFill>
                <a:schemeClr val="tx2"/>
              </a:solidFill>
              <a:sym typeface="Gill Sans" charset="0"/>
            </a:endParaRPr>
          </a:p>
          <a:p>
            <a:pPr eaLnBrk="1" hangingPunct="1">
              <a:lnSpc>
                <a:spcPts val="1900"/>
              </a:lnSpc>
              <a:spcBef>
                <a:spcPct val="0"/>
              </a:spcBef>
              <a:buClrTx/>
              <a:buSzPct val="60000"/>
              <a:buFont typeface="Wingdings" panose="05000000000000000000" pitchFamily="2" charset="2"/>
              <a:buChar char="§"/>
            </a:pPr>
            <a:r>
              <a:rPr lang="en-US" altLang="en-US" sz="1700" b="1">
                <a:solidFill>
                  <a:schemeClr val="tx2"/>
                </a:solidFill>
                <a:sym typeface="Gill Sans" charset="0"/>
              </a:rPr>
              <a:t> IEP Team	</a:t>
            </a:r>
          </a:p>
          <a:p>
            <a:pPr eaLnBrk="1" hangingPunct="1">
              <a:spcBef>
                <a:spcPct val="0"/>
              </a:spcBef>
              <a:buClrTx/>
              <a:buSzTx/>
              <a:buFontTx/>
              <a:buNone/>
            </a:pPr>
            <a:r>
              <a:rPr lang="en-US" altLang="en-US" sz="1100">
                <a:solidFill>
                  <a:schemeClr val="tx2"/>
                </a:solidFill>
                <a:sym typeface="Gill Sans" charset="0"/>
              </a:rPr>
              <a:t>	       </a:t>
            </a:r>
          </a:p>
          <a:p>
            <a:pPr eaLnBrk="1" hangingPunct="1">
              <a:spcBef>
                <a:spcPct val="0"/>
              </a:spcBef>
              <a:buClrTx/>
              <a:buSzTx/>
              <a:buFontTx/>
              <a:buNone/>
            </a:pPr>
            <a:r>
              <a:rPr lang="en-US" altLang="en-US" sz="1300">
                <a:solidFill>
                  <a:schemeClr val="bg1"/>
                </a:solidFill>
                <a:latin typeface="Gill Sans" charset="0"/>
                <a:sym typeface="Gill Sans" charset="0"/>
              </a:rPr>
              <a:t>   </a:t>
            </a:r>
          </a:p>
        </p:txBody>
      </p:sp>
      <p:sp>
        <p:nvSpPr>
          <p:cNvPr id="26633" name="Text Box 3"/>
          <p:cNvSpPr txBox="1">
            <a:spLocks noChangeArrowheads="1"/>
          </p:cNvSpPr>
          <p:nvPr/>
        </p:nvSpPr>
        <p:spPr bwMode="auto">
          <a:xfrm>
            <a:off x="4800600" y="2743200"/>
            <a:ext cx="412591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tabLst>
                <a:tab pos="398463" algn="l"/>
              </a:tabLst>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tabLst>
                <a:tab pos="398463" algn="l"/>
              </a:tabLst>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tabLst>
                <a:tab pos="398463" algn="l"/>
              </a:tabLst>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tabLst>
                <a:tab pos="398463" algn="l"/>
              </a:tabLst>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tabLst>
                <a:tab pos="398463" algn="l"/>
              </a:tabLst>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tabLst>
                <a:tab pos="398463" algn="l"/>
              </a:tabLst>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tabLst>
                <a:tab pos="398463" algn="l"/>
              </a:tabLst>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tabLst>
                <a:tab pos="398463" algn="l"/>
              </a:tabLst>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tabLst>
                <a:tab pos="398463" algn="l"/>
              </a:tabLst>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100" dirty="0">
              <a:solidFill>
                <a:schemeClr val="bg1"/>
              </a:solidFill>
              <a:latin typeface="Gill Sans" charset="0"/>
              <a:sym typeface="Gill Sans" charset="0"/>
            </a:endParaRPr>
          </a:p>
          <a:p>
            <a:pPr eaLnBrk="1" hangingPunct="1">
              <a:spcBef>
                <a:spcPct val="0"/>
              </a:spcBef>
              <a:buClrTx/>
              <a:buSzTx/>
              <a:buFontTx/>
              <a:buNone/>
            </a:pPr>
            <a:endParaRPr lang="en-US" altLang="en-US" sz="1100" dirty="0">
              <a:solidFill>
                <a:schemeClr val="bg1"/>
              </a:solidFill>
              <a:latin typeface="Gill Sans" charset="0"/>
              <a:sym typeface="Gill Sans" charset="0"/>
            </a:endParaRPr>
          </a:p>
          <a:p>
            <a:pPr eaLnBrk="1" hangingPunct="1">
              <a:lnSpc>
                <a:spcPts val="1900"/>
              </a:lnSpc>
              <a:spcBef>
                <a:spcPct val="0"/>
              </a:spcBef>
              <a:buClrTx/>
              <a:buSzTx/>
              <a:buFontTx/>
              <a:buNone/>
            </a:pPr>
            <a:r>
              <a:rPr lang="en-US" altLang="en-US" sz="2000" dirty="0">
                <a:solidFill>
                  <a:schemeClr val="bg1"/>
                </a:solidFill>
                <a:latin typeface="Gill Sans" charset="0"/>
                <a:sym typeface="Gill Sans" charset="0"/>
              </a:rPr>
              <a:t>         </a:t>
            </a:r>
            <a:r>
              <a:rPr lang="en-US" altLang="en-US" sz="2000" b="1" dirty="0">
                <a:sym typeface="Gill Sans" charset="0"/>
              </a:rPr>
              <a:t>Possibly called:</a:t>
            </a:r>
          </a:p>
          <a:p>
            <a:pPr eaLnBrk="1" hangingPunct="1">
              <a:lnSpc>
                <a:spcPts val="1900"/>
              </a:lnSpc>
              <a:spcBef>
                <a:spcPct val="0"/>
              </a:spcBef>
              <a:buClrTx/>
              <a:buSzTx/>
              <a:buFontTx/>
              <a:buNone/>
            </a:pPr>
            <a:endParaRPr lang="en-US" altLang="en-US" sz="2000" b="1" dirty="0">
              <a:sym typeface="Gill Sans" charset="0"/>
            </a:endParaRPr>
          </a:p>
          <a:p>
            <a:pPr eaLnBrk="1" hangingPunct="1">
              <a:lnSpc>
                <a:spcPts val="1900"/>
              </a:lnSpc>
              <a:spcBef>
                <a:spcPct val="0"/>
              </a:spcBef>
              <a:buClrTx/>
              <a:buSzPct val="60000"/>
              <a:buFont typeface="Wingdings" panose="05000000000000000000" pitchFamily="2" charset="2"/>
              <a:buChar char="§"/>
            </a:pPr>
            <a:r>
              <a:rPr lang="en-US" altLang="en-US" sz="1700" b="1" dirty="0">
                <a:sym typeface="Gill Sans" charset="0"/>
              </a:rPr>
              <a:t> Learning Supports Resource Team </a:t>
            </a:r>
          </a:p>
          <a:p>
            <a:pPr eaLnBrk="1" hangingPunct="1">
              <a:lnSpc>
                <a:spcPts val="1900"/>
              </a:lnSpc>
              <a:spcBef>
                <a:spcPct val="0"/>
              </a:spcBef>
              <a:buClrTx/>
              <a:buSzPct val="60000"/>
              <a:buFont typeface="Wingdings" panose="05000000000000000000" pitchFamily="2" charset="2"/>
              <a:buChar char="§"/>
            </a:pPr>
            <a:endParaRPr lang="en-US" altLang="en-US" sz="1700" b="1" dirty="0">
              <a:sym typeface="Gill Sans" charset="0"/>
            </a:endParaRPr>
          </a:p>
          <a:p>
            <a:pPr eaLnBrk="1" hangingPunct="1">
              <a:lnSpc>
                <a:spcPts val="1900"/>
              </a:lnSpc>
              <a:spcBef>
                <a:spcPct val="0"/>
              </a:spcBef>
              <a:buClrTx/>
              <a:buSzPct val="60000"/>
              <a:buFont typeface="Wingdings" panose="05000000000000000000" pitchFamily="2" charset="2"/>
              <a:buChar char="§"/>
            </a:pPr>
            <a:r>
              <a:rPr lang="en-US" altLang="en-US" sz="1700" b="1" dirty="0">
                <a:sym typeface="Gill Sans" charset="0"/>
              </a:rPr>
              <a:t> Learning Supports Component </a:t>
            </a:r>
          </a:p>
          <a:p>
            <a:pPr eaLnBrk="1" hangingPunct="1">
              <a:lnSpc>
                <a:spcPts val="1900"/>
              </a:lnSpc>
              <a:spcBef>
                <a:spcPct val="0"/>
              </a:spcBef>
              <a:buClrTx/>
              <a:buSzPct val="60000"/>
              <a:buFontTx/>
              <a:buNone/>
            </a:pPr>
            <a:r>
              <a:rPr lang="en-US" altLang="en-US" sz="1700" b="1" dirty="0">
                <a:sym typeface="Gill Sans" charset="0"/>
              </a:rPr>
              <a:t>  Leadership Team</a:t>
            </a:r>
          </a:p>
          <a:p>
            <a:pPr eaLnBrk="1" hangingPunct="1">
              <a:lnSpc>
                <a:spcPts val="1900"/>
              </a:lnSpc>
              <a:spcBef>
                <a:spcPct val="0"/>
              </a:spcBef>
              <a:buClrTx/>
              <a:buSzPct val="60000"/>
              <a:buFont typeface="Wingdings" panose="05000000000000000000" pitchFamily="2" charset="2"/>
              <a:buChar char="§"/>
            </a:pPr>
            <a:endParaRPr lang="en-US" altLang="en-US" sz="1700" b="1" dirty="0">
              <a:sym typeface="Gill Sans" charset="0"/>
            </a:endParaRPr>
          </a:p>
          <a:p>
            <a:pPr eaLnBrk="1" hangingPunct="1">
              <a:lnSpc>
                <a:spcPts val="1900"/>
              </a:lnSpc>
              <a:spcBef>
                <a:spcPct val="0"/>
              </a:spcBef>
              <a:buClrTx/>
              <a:buSzPct val="60000"/>
              <a:buFont typeface="Wingdings" panose="05000000000000000000" pitchFamily="2" charset="2"/>
              <a:buChar char="§"/>
            </a:pPr>
            <a:r>
              <a:rPr lang="en-US" altLang="en-US" sz="1700" b="1" dirty="0">
                <a:sym typeface="Gill Sans" charset="0"/>
              </a:rPr>
              <a:t> Learning Supports Component </a:t>
            </a:r>
          </a:p>
          <a:p>
            <a:pPr eaLnBrk="1" hangingPunct="1">
              <a:lnSpc>
                <a:spcPts val="1900"/>
              </a:lnSpc>
              <a:spcBef>
                <a:spcPct val="0"/>
              </a:spcBef>
              <a:buClrTx/>
              <a:buSzPct val="60000"/>
              <a:buFontTx/>
              <a:buNone/>
            </a:pPr>
            <a:r>
              <a:rPr lang="en-US" altLang="en-US" sz="1700" b="1" dirty="0">
                <a:sym typeface="Gill Sans" charset="0"/>
              </a:rPr>
              <a:t>  Development Team</a:t>
            </a:r>
          </a:p>
          <a:p>
            <a:pPr eaLnBrk="1" hangingPunct="1">
              <a:lnSpc>
                <a:spcPts val="1900"/>
              </a:lnSpc>
              <a:spcBef>
                <a:spcPct val="0"/>
              </a:spcBef>
              <a:buClrTx/>
              <a:buSzPct val="60000"/>
              <a:buFont typeface="Wingdings" panose="05000000000000000000" pitchFamily="2" charset="2"/>
              <a:buChar char="§"/>
            </a:pPr>
            <a:endParaRPr lang="en-US" altLang="en-US" sz="1700" b="1" dirty="0">
              <a:sym typeface="Gill Sans" charset="0"/>
            </a:endParaRPr>
          </a:p>
          <a:p>
            <a:pPr eaLnBrk="1" hangingPunct="1">
              <a:lnSpc>
                <a:spcPts val="1900"/>
              </a:lnSpc>
              <a:spcBef>
                <a:spcPct val="0"/>
              </a:spcBef>
              <a:buClrTx/>
              <a:buSzTx/>
              <a:buFontTx/>
              <a:buNone/>
            </a:pPr>
            <a:r>
              <a:rPr lang="en-US" altLang="en-US" sz="1100" dirty="0">
                <a:sym typeface="Gill Sans" charset="0"/>
              </a:rPr>
              <a:t>            </a:t>
            </a:r>
          </a:p>
          <a:p>
            <a:pPr eaLnBrk="1" hangingPunct="1">
              <a:spcBef>
                <a:spcPct val="0"/>
              </a:spcBef>
              <a:buClrTx/>
              <a:buSzTx/>
              <a:buFontTx/>
              <a:buNone/>
            </a:pPr>
            <a:r>
              <a:rPr lang="en-US" altLang="en-US" sz="1100" dirty="0">
                <a:sym typeface="Gill Sans" charset="0"/>
              </a:rPr>
              <a:t>   </a:t>
            </a:r>
          </a:p>
        </p:txBody>
      </p:sp>
      <p:cxnSp>
        <p:nvCxnSpPr>
          <p:cNvPr id="12" name="Straight Connector 11"/>
          <p:cNvCxnSpPr/>
          <p:nvPr/>
        </p:nvCxnSpPr>
        <p:spPr>
          <a:xfrm>
            <a:off x="609600" y="2667000"/>
            <a:ext cx="7924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6029325" y="952500"/>
            <a:ext cx="2698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a:solidFill>
                  <a:schemeClr val="accent2"/>
                </a:solidFill>
                <a:sym typeface="Gill Sans" charset="0"/>
              </a:rPr>
              <a:t>  </a:t>
            </a:r>
          </a:p>
        </p:txBody>
      </p:sp>
      <p:sp>
        <p:nvSpPr>
          <p:cNvPr id="2054" name="Text Box 3"/>
          <p:cNvSpPr txBox="1">
            <a:spLocks noChangeArrowheads="1"/>
          </p:cNvSpPr>
          <p:nvPr/>
        </p:nvSpPr>
        <p:spPr bwMode="auto">
          <a:xfrm>
            <a:off x="4560749" y="1565275"/>
            <a:ext cx="4572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100" dirty="0">
                <a:solidFill>
                  <a:schemeClr val="bg1"/>
                </a:solidFill>
                <a:latin typeface="Gill Sans" charset="0"/>
                <a:sym typeface="Gill Sans" charset="0"/>
              </a:rPr>
              <a:t>            </a:t>
            </a:r>
          </a:p>
          <a:p>
            <a:pPr eaLnBrk="1" hangingPunct="1">
              <a:spcBef>
                <a:spcPct val="0"/>
              </a:spcBef>
              <a:buClrTx/>
              <a:buSzTx/>
              <a:buFontTx/>
              <a:buNone/>
            </a:pPr>
            <a:r>
              <a:rPr lang="en-US" altLang="en-US" sz="2000" dirty="0">
                <a:solidFill>
                  <a:schemeClr val="bg1"/>
                </a:solidFill>
                <a:latin typeface="Gill Sans" charset="0"/>
                <a:sym typeface="Gill Sans" charset="0"/>
              </a:rPr>
              <a:t>       </a:t>
            </a:r>
            <a:r>
              <a:rPr lang="en-US" altLang="en-US" sz="1400" b="1" dirty="0">
                <a:sym typeface="Gill Sans" charset="0"/>
              </a:rPr>
              <a:t>EXAMPLES OF </a:t>
            </a:r>
            <a:r>
              <a:rPr lang="en-US" altLang="en-US" sz="1400" b="1" i="1" dirty="0">
                <a:sym typeface="Gill Sans" charset="0"/>
              </a:rPr>
              <a:t>FUNCTIONS</a:t>
            </a:r>
          </a:p>
          <a:p>
            <a:pPr eaLnBrk="1" hangingPunct="1">
              <a:spcBef>
                <a:spcPct val="0"/>
              </a:spcBef>
              <a:buClrTx/>
              <a:buSzTx/>
              <a:buFontTx/>
              <a:buNone/>
            </a:pPr>
            <a:endParaRPr lang="en-US" altLang="en-US" sz="1400" b="1" dirty="0">
              <a:sym typeface="Gill Sans" charset="0"/>
            </a:endParaRPr>
          </a:p>
          <a:p>
            <a:pPr eaLnBrk="1" hangingPunct="1">
              <a:lnSpc>
                <a:spcPct val="120000"/>
              </a:lnSpc>
              <a:spcBef>
                <a:spcPct val="0"/>
              </a:spcBef>
              <a:buClrTx/>
              <a:buSzPct val="60000"/>
              <a:buFont typeface="Wingdings" panose="05000000000000000000" pitchFamily="2" charset="2"/>
              <a:buChar char="§"/>
            </a:pPr>
            <a:r>
              <a:rPr lang="en-US" altLang="en-US" sz="1700" b="1" i="1" dirty="0">
                <a:sym typeface="Gill Sans" charset="0"/>
              </a:rPr>
              <a:t> aggregating data across students and</a:t>
            </a:r>
          </a:p>
          <a:p>
            <a:pPr eaLnBrk="1" hangingPunct="1">
              <a:lnSpc>
                <a:spcPct val="120000"/>
              </a:lnSpc>
              <a:spcBef>
                <a:spcPct val="0"/>
              </a:spcBef>
              <a:buClrTx/>
              <a:buSzTx/>
              <a:buFontTx/>
              <a:buNone/>
            </a:pPr>
            <a:r>
              <a:rPr lang="en-US" altLang="en-US" sz="1700" b="1" i="1" dirty="0">
                <a:sym typeface="Gill Sans" charset="0"/>
              </a:rPr>
              <a:t>  from teachers to analyze school</a:t>
            </a:r>
          </a:p>
          <a:p>
            <a:pPr eaLnBrk="1" hangingPunct="1">
              <a:lnSpc>
                <a:spcPct val="120000"/>
              </a:lnSpc>
              <a:spcBef>
                <a:spcPct val="0"/>
              </a:spcBef>
              <a:buClrTx/>
              <a:buSzTx/>
              <a:buFontTx/>
              <a:buNone/>
            </a:pPr>
            <a:r>
              <a:rPr lang="en-US" altLang="en-US" sz="1700" b="1" i="1" dirty="0">
                <a:sym typeface="Gill Sans" charset="0"/>
              </a:rPr>
              <a:t>  needs</a:t>
            </a:r>
            <a:endParaRPr lang="en-US" altLang="en-US" sz="1700" b="1" dirty="0">
              <a:sym typeface="Gill Sans" charset="0"/>
            </a:endParaRPr>
          </a:p>
          <a:p>
            <a:pPr eaLnBrk="1" hangingPunct="1">
              <a:lnSpc>
                <a:spcPct val="120000"/>
              </a:lnSpc>
              <a:spcBef>
                <a:spcPct val="0"/>
              </a:spcBef>
              <a:buClrTx/>
              <a:buSzPct val="60000"/>
              <a:buFont typeface="Wingdings" panose="05000000000000000000" pitchFamily="2" charset="2"/>
              <a:buChar char="§"/>
            </a:pPr>
            <a:r>
              <a:rPr lang="en-US" altLang="en-US" sz="1700" b="1" i="1" dirty="0">
                <a:sym typeface="Gill Sans" charset="0"/>
              </a:rPr>
              <a:t> mapping resources </a:t>
            </a:r>
          </a:p>
          <a:p>
            <a:pPr eaLnBrk="1" hangingPunct="1">
              <a:lnSpc>
                <a:spcPct val="120000"/>
              </a:lnSpc>
              <a:spcBef>
                <a:spcPct val="0"/>
              </a:spcBef>
              <a:buClrTx/>
              <a:buSzPct val="60000"/>
              <a:buFont typeface="Wingdings" panose="05000000000000000000" pitchFamily="2" charset="2"/>
              <a:buChar char="§"/>
            </a:pPr>
            <a:r>
              <a:rPr lang="en-US" altLang="en-US" sz="1700" b="1" i="1" dirty="0">
                <a:sym typeface="Gill Sans" charset="0"/>
              </a:rPr>
              <a:t> analyzing resources </a:t>
            </a:r>
          </a:p>
          <a:p>
            <a:pPr eaLnBrk="1" hangingPunct="1">
              <a:lnSpc>
                <a:spcPct val="120000"/>
              </a:lnSpc>
              <a:spcBef>
                <a:spcPct val="0"/>
              </a:spcBef>
              <a:buClrTx/>
              <a:buSzPct val="60000"/>
              <a:buFont typeface="Wingdings" panose="05000000000000000000" pitchFamily="2" charset="2"/>
              <a:buChar char="§"/>
            </a:pPr>
            <a:r>
              <a:rPr lang="en-US" altLang="en-US" sz="1700" b="1" i="1" dirty="0">
                <a:sym typeface="Gill Sans" charset="0"/>
              </a:rPr>
              <a:t> enhancing resources</a:t>
            </a:r>
          </a:p>
          <a:p>
            <a:pPr eaLnBrk="1" hangingPunct="1">
              <a:lnSpc>
                <a:spcPct val="120000"/>
              </a:lnSpc>
              <a:spcBef>
                <a:spcPct val="0"/>
              </a:spcBef>
              <a:buClrTx/>
              <a:buSzPct val="60000"/>
              <a:buFont typeface="Wingdings" panose="05000000000000000000" pitchFamily="2" charset="2"/>
              <a:buChar char="§"/>
            </a:pPr>
            <a:r>
              <a:rPr lang="en-US" altLang="en-US" sz="1700" b="1" i="1" dirty="0">
                <a:sym typeface="Gill Sans" charset="0"/>
              </a:rPr>
              <a:t> program and system</a:t>
            </a:r>
          </a:p>
          <a:p>
            <a:pPr eaLnBrk="1" hangingPunct="1">
              <a:lnSpc>
                <a:spcPct val="120000"/>
              </a:lnSpc>
              <a:spcBef>
                <a:spcPct val="0"/>
              </a:spcBef>
              <a:buClrTx/>
              <a:buSzTx/>
              <a:buFontTx/>
              <a:buNone/>
            </a:pPr>
            <a:r>
              <a:rPr lang="en-US" altLang="en-US" sz="1700" b="1" i="1" dirty="0">
                <a:sym typeface="Gill Sans" charset="0"/>
              </a:rPr>
              <a:t>  planning/development </a:t>
            </a:r>
          </a:p>
          <a:p>
            <a:pPr eaLnBrk="1" hangingPunct="1">
              <a:lnSpc>
                <a:spcPct val="120000"/>
              </a:lnSpc>
              <a:spcBef>
                <a:spcPct val="0"/>
              </a:spcBef>
              <a:buClrTx/>
              <a:buSzPct val="60000"/>
              <a:buFont typeface="Wingdings" panose="05000000000000000000" pitchFamily="2" charset="2"/>
              <a:buChar char="§"/>
            </a:pPr>
            <a:r>
              <a:rPr lang="en-US" altLang="en-US" sz="1700" b="1" i="1" dirty="0">
                <a:sym typeface="Gill Sans" charset="0"/>
              </a:rPr>
              <a:t> redeploying resources </a:t>
            </a:r>
          </a:p>
          <a:p>
            <a:pPr eaLnBrk="1" hangingPunct="1">
              <a:lnSpc>
                <a:spcPct val="120000"/>
              </a:lnSpc>
              <a:spcBef>
                <a:spcPct val="0"/>
              </a:spcBef>
              <a:buClrTx/>
              <a:buSzPct val="60000"/>
              <a:buFont typeface="Wingdings" panose="05000000000000000000" pitchFamily="2" charset="2"/>
              <a:buChar char="§"/>
            </a:pPr>
            <a:r>
              <a:rPr lang="en-US" altLang="en-US" sz="1700" b="1" i="1" dirty="0">
                <a:sym typeface="Gill Sans" charset="0"/>
              </a:rPr>
              <a:t> coordinating-integrating resources</a:t>
            </a:r>
          </a:p>
          <a:p>
            <a:pPr eaLnBrk="1" hangingPunct="1">
              <a:lnSpc>
                <a:spcPct val="120000"/>
              </a:lnSpc>
              <a:spcBef>
                <a:spcPct val="0"/>
              </a:spcBef>
              <a:buClrTx/>
              <a:buSzPct val="60000"/>
              <a:buFont typeface="Wingdings" panose="05000000000000000000" pitchFamily="2" charset="2"/>
              <a:buChar char="§"/>
            </a:pPr>
            <a:r>
              <a:rPr lang="en-US" altLang="en-US" sz="1700" b="1" i="1" dirty="0">
                <a:sym typeface="Gill Sans" charset="0"/>
              </a:rPr>
              <a:t> social "marketing"</a:t>
            </a:r>
            <a:endParaRPr lang="en-US" altLang="en-US" sz="1700" b="1" dirty="0">
              <a:sym typeface="Gill Sans" charset="0"/>
            </a:endParaRPr>
          </a:p>
          <a:p>
            <a:pPr eaLnBrk="1" hangingPunct="1">
              <a:spcBef>
                <a:spcPct val="0"/>
              </a:spcBef>
              <a:buClrTx/>
              <a:buSzTx/>
              <a:buFontTx/>
              <a:buNone/>
            </a:pPr>
            <a:r>
              <a:rPr lang="en-US" altLang="en-US" sz="1100" dirty="0">
                <a:latin typeface="Gill Sans" charset="0"/>
                <a:sym typeface="Gill Sans" charset="0"/>
              </a:rPr>
              <a:t>   </a:t>
            </a:r>
          </a:p>
        </p:txBody>
      </p:sp>
      <p:sp>
        <p:nvSpPr>
          <p:cNvPr id="36869" name="Text Box 4"/>
          <p:cNvSpPr txBox="1">
            <a:spLocks noChangeArrowheads="1"/>
          </p:cNvSpPr>
          <p:nvPr/>
        </p:nvSpPr>
        <p:spPr bwMode="auto">
          <a:xfrm>
            <a:off x="608013" y="1524000"/>
            <a:ext cx="3309937"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100">
                <a:solidFill>
                  <a:schemeClr val="bg1"/>
                </a:solidFill>
                <a:latin typeface="Gill Sans" charset="0"/>
                <a:sym typeface="Gill Sans" charset="0"/>
              </a:rPr>
              <a:t>	       </a:t>
            </a:r>
          </a:p>
          <a:p>
            <a:pPr eaLnBrk="1" hangingPunct="1">
              <a:spcBef>
                <a:spcPct val="0"/>
              </a:spcBef>
              <a:buClrTx/>
              <a:buSzTx/>
              <a:buFontTx/>
              <a:buNone/>
            </a:pPr>
            <a:r>
              <a:rPr lang="en-US" altLang="en-US" sz="2000">
                <a:solidFill>
                  <a:schemeClr val="bg1"/>
                </a:solidFill>
                <a:latin typeface="Gill Sans" charset="0"/>
                <a:sym typeface="Gill Sans" charset="0"/>
              </a:rPr>
              <a:t>       </a:t>
            </a:r>
            <a:r>
              <a:rPr lang="en-US" altLang="en-US" sz="1400" b="1">
                <a:solidFill>
                  <a:schemeClr val="tx2"/>
                </a:solidFill>
                <a:sym typeface="Gill Sans" charset="0"/>
              </a:rPr>
              <a:t>EXAMPLES OF </a:t>
            </a:r>
            <a:r>
              <a:rPr lang="en-US" altLang="en-US" sz="1400" b="1" i="1">
                <a:solidFill>
                  <a:schemeClr val="tx2"/>
                </a:solidFill>
                <a:sym typeface="Gill Sans" charset="0"/>
              </a:rPr>
              <a:t>FUNCTIONS</a:t>
            </a:r>
          </a:p>
          <a:p>
            <a:pPr eaLnBrk="1" hangingPunct="1">
              <a:spcBef>
                <a:spcPct val="0"/>
              </a:spcBef>
              <a:buClrTx/>
              <a:buSzTx/>
              <a:buFontTx/>
              <a:buNone/>
            </a:pPr>
            <a:endParaRPr lang="en-US" altLang="en-US" sz="1400">
              <a:solidFill>
                <a:schemeClr val="tx2"/>
              </a:solidFill>
              <a:sym typeface="Gill Sans" charset="0"/>
            </a:endParaRPr>
          </a:p>
          <a:p>
            <a:pPr eaLnBrk="1" hangingPunct="1">
              <a:lnSpc>
                <a:spcPct val="120000"/>
              </a:lnSpc>
              <a:spcBef>
                <a:spcPct val="0"/>
              </a:spcBef>
              <a:buClrTx/>
              <a:buSzPct val="60000"/>
              <a:buFont typeface="Wingdings" panose="05000000000000000000" pitchFamily="2" charset="2"/>
              <a:buChar char="§"/>
            </a:pPr>
            <a:r>
              <a:rPr lang="en-US" altLang="en-US" sz="1700" b="1" i="1">
                <a:solidFill>
                  <a:schemeClr val="tx2"/>
                </a:solidFill>
                <a:sym typeface="Gill Sans" charset="0"/>
              </a:rPr>
              <a:t> triage</a:t>
            </a:r>
          </a:p>
          <a:p>
            <a:pPr eaLnBrk="1" hangingPunct="1">
              <a:lnSpc>
                <a:spcPct val="120000"/>
              </a:lnSpc>
              <a:spcBef>
                <a:spcPct val="0"/>
              </a:spcBef>
              <a:buClrTx/>
              <a:buSzPct val="60000"/>
              <a:buFont typeface="Wingdings" panose="05000000000000000000" pitchFamily="2" charset="2"/>
              <a:buChar char="§"/>
            </a:pPr>
            <a:r>
              <a:rPr lang="en-US" altLang="en-US" sz="1700" b="1" i="1">
                <a:solidFill>
                  <a:schemeClr val="tx2"/>
                </a:solidFill>
                <a:sym typeface="Gill Sans" charset="0"/>
              </a:rPr>
              <a:t> referral</a:t>
            </a:r>
            <a:endParaRPr lang="en-US" altLang="en-US" sz="1700" b="1">
              <a:solidFill>
                <a:schemeClr val="tx2"/>
              </a:solidFill>
              <a:sym typeface="Gill Sans" charset="0"/>
            </a:endParaRPr>
          </a:p>
          <a:p>
            <a:pPr eaLnBrk="1" hangingPunct="1">
              <a:lnSpc>
                <a:spcPct val="120000"/>
              </a:lnSpc>
              <a:spcBef>
                <a:spcPct val="0"/>
              </a:spcBef>
              <a:buClrTx/>
              <a:buSzPct val="60000"/>
              <a:buFont typeface="Wingdings" panose="05000000000000000000" pitchFamily="2" charset="2"/>
              <a:buChar char="§"/>
            </a:pPr>
            <a:r>
              <a:rPr lang="en-US" altLang="en-US" sz="1700" b="1" i="1">
                <a:solidFill>
                  <a:schemeClr val="tx2"/>
                </a:solidFill>
                <a:sym typeface="Gill Sans" charset="0"/>
              </a:rPr>
              <a:t> case monitoring/management</a:t>
            </a:r>
          </a:p>
          <a:p>
            <a:pPr eaLnBrk="1" hangingPunct="1">
              <a:lnSpc>
                <a:spcPct val="120000"/>
              </a:lnSpc>
              <a:spcBef>
                <a:spcPct val="0"/>
              </a:spcBef>
              <a:buClrTx/>
              <a:buSzPct val="60000"/>
              <a:buFont typeface="Wingdings" panose="05000000000000000000" pitchFamily="2" charset="2"/>
              <a:buChar char="§"/>
            </a:pPr>
            <a:r>
              <a:rPr lang="en-US" altLang="en-US" sz="1700" b="1" i="1">
                <a:solidFill>
                  <a:schemeClr val="tx2"/>
                </a:solidFill>
                <a:sym typeface="Gill Sans" charset="0"/>
              </a:rPr>
              <a:t> case progress review</a:t>
            </a:r>
          </a:p>
          <a:p>
            <a:pPr eaLnBrk="1" hangingPunct="1">
              <a:lnSpc>
                <a:spcPct val="120000"/>
              </a:lnSpc>
              <a:spcBef>
                <a:spcPct val="0"/>
              </a:spcBef>
              <a:buClrTx/>
              <a:buSzPct val="60000"/>
              <a:buFont typeface="Wingdings" panose="05000000000000000000" pitchFamily="2" charset="2"/>
              <a:buChar char="§"/>
            </a:pPr>
            <a:r>
              <a:rPr lang="en-US" altLang="en-US" sz="1700" b="1" i="1">
                <a:solidFill>
                  <a:schemeClr val="tx2"/>
                </a:solidFill>
                <a:sym typeface="Gill Sans" charset="0"/>
              </a:rPr>
              <a:t> case reassessment</a:t>
            </a:r>
            <a:endParaRPr lang="en-US" altLang="en-US" sz="1700" b="1">
              <a:solidFill>
                <a:schemeClr val="tx2"/>
              </a:solidFill>
              <a:sym typeface="Gill Sans" charset="0"/>
            </a:endParaRPr>
          </a:p>
          <a:p>
            <a:pPr eaLnBrk="1" hangingPunct="1">
              <a:lnSpc>
                <a:spcPct val="120000"/>
              </a:lnSpc>
              <a:spcBef>
                <a:spcPct val="0"/>
              </a:spcBef>
              <a:buClrTx/>
              <a:buSzTx/>
              <a:buFontTx/>
              <a:buNone/>
            </a:pPr>
            <a:endParaRPr lang="en-US" altLang="en-US" sz="1700" b="1">
              <a:solidFill>
                <a:schemeClr val="tx2"/>
              </a:solidFill>
              <a:sym typeface="Gill Sans" charset="0"/>
            </a:endParaRPr>
          </a:p>
          <a:p>
            <a:pPr eaLnBrk="1" hangingPunct="1">
              <a:spcBef>
                <a:spcPct val="0"/>
              </a:spcBef>
              <a:buClrTx/>
              <a:buSzTx/>
              <a:buFontTx/>
              <a:buNone/>
            </a:pPr>
            <a:r>
              <a:rPr lang="en-US" altLang="en-US" sz="1300">
                <a:solidFill>
                  <a:schemeClr val="bg1"/>
                </a:solidFill>
                <a:latin typeface="Gill Sans" charset="0"/>
                <a:sym typeface="Gill Sans" charset="0"/>
              </a:rPr>
              <a:t>   </a:t>
            </a:r>
          </a:p>
        </p:txBody>
      </p:sp>
      <p:sp>
        <p:nvSpPr>
          <p:cNvPr id="36870" name="Text Box 7"/>
          <p:cNvSpPr txBox="1">
            <a:spLocks noChangeArrowheads="1"/>
          </p:cNvSpPr>
          <p:nvPr/>
        </p:nvSpPr>
        <p:spPr bwMode="auto">
          <a:xfrm>
            <a:off x="838200" y="609600"/>
            <a:ext cx="2916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sym typeface="Gill Sans" charset="0"/>
              </a:rPr>
              <a:t>Team Focused on </a:t>
            </a:r>
          </a:p>
          <a:p>
            <a:pPr algn="ctr" eaLnBrk="1" hangingPunct="1">
              <a:spcBef>
                <a:spcPct val="0"/>
              </a:spcBef>
              <a:buClrTx/>
              <a:buSzTx/>
              <a:buFontTx/>
              <a:buNone/>
            </a:pPr>
            <a:r>
              <a:rPr lang="en-US" altLang="en-US" sz="2000" b="1" i="1">
                <a:solidFill>
                  <a:srgbClr val="FF0000"/>
                </a:solidFill>
                <a:sym typeface="Gill Sans" charset="0"/>
              </a:rPr>
              <a:t> Specific Individuals &amp;</a:t>
            </a:r>
          </a:p>
          <a:p>
            <a:pPr algn="ctr" eaLnBrk="1" hangingPunct="1">
              <a:spcBef>
                <a:spcPct val="0"/>
              </a:spcBef>
              <a:buClrTx/>
              <a:buSzTx/>
              <a:buFontTx/>
              <a:buNone/>
            </a:pPr>
            <a:r>
              <a:rPr lang="en-US" altLang="en-US" sz="2000" b="1" i="1">
                <a:solidFill>
                  <a:srgbClr val="FF0000"/>
                </a:solidFill>
                <a:sym typeface="Gill Sans" charset="0"/>
              </a:rPr>
              <a:t> Discrete Services</a:t>
            </a:r>
            <a:endParaRPr lang="en-US" altLang="en-US" sz="2000" b="1">
              <a:solidFill>
                <a:srgbClr val="FF0000"/>
              </a:solidFill>
              <a:sym typeface="Gill Sans" charset="0"/>
            </a:endParaRPr>
          </a:p>
          <a:p>
            <a:pPr algn="ctr" eaLnBrk="1" hangingPunct="1">
              <a:spcBef>
                <a:spcPct val="0"/>
              </a:spcBef>
              <a:buClrTx/>
              <a:buSzTx/>
              <a:buFontTx/>
              <a:buNone/>
            </a:pPr>
            <a:r>
              <a:rPr lang="en-US" altLang="en-US" sz="2000" b="1">
                <a:solidFill>
                  <a:srgbClr val="FF0000"/>
                </a:solidFill>
                <a:sym typeface="Gill Sans" charset="0"/>
              </a:rPr>
              <a:t> </a:t>
            </a:r>
          </a:p>
        </p:txBody>
      </p:sp>
      <p:sp>
        <p:nvSpPr>
          <p:cNvPr id="36871" name="Line 9"/>
          <p:cNvSpPr>
            <a:spLocks noChangeShapeType="1"/>
          </p:cNvSpPr>
          <p:nvPr/>
        </p:nvSpPr>
        <p:spPr bwMode="auto">
          <a:xfrm>
            <a:off x="4191000" y="1066800"/>
            <a:ext cx="0" cy="5089525"/>
          </a:xfrm>
          <a:prstGeom prst="line">
            <a:avLst/>
          </a:prstGeom>
          <a:noFill/>
          <a:ln w="127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050" name="Object 10"/>
          <p:cNvGraphicFramePr>
            <a:graphicFrameLocks noChangeAspect="1"/>
          </p:cNvGraphicFramePr>
          <p:nvPr/>
        </p:nvGraphicFramePr>
        <p:xfrm>
          <a:off x="914400" y="1676400"/>
          <a:ext cx="4714875" cy="3762375"/>
        </p:xfrm>
        <a:graphic>
          <a:graphicData uri="http://schemas.openxmlformats.org/presentationml/2006/ole">
            <mc:AlternateContent xmlns:mc="http://schemas.openxmlformats.org/markup-compatibility/2006">
              <mc:Choice xmlns:v="urn:schemas-microsoft-com:vml" Requires="v">
                <p:oleObj spid="_x0000_s1268" name="Document" r:id="rId5" imgW="5715000" imgH="4562475" progId="">
                  <p:embed/>
                </p:oleObj>
              </mc:Choice>
              <mc:Fallback>
                <p:oleObj name="Document" r:id="rId5" imgW="5715000" imgH="456247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76400"/>
                        <a:ext cx="47148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51" name="Object 11"/>
          <p:cNvGraphicFramePr>
            <a:graphicFrameLocks noChangeAspect="1"/>
          </p:cNvGraphicFramePr>
          <p:nvPr>
            <p:extLst>
              <p:ext uri="{D42A27DB-BD31-4B8C-83A1-F6EECF244321}">
                <p14:modId xmlns:p14="http://schemas.microsoft.com/office/powerpoint/2010/main" val="3373341692"/>
              </p:ext>
            </p:extLst>
          </p:nvPr>
        </p:nvGraphicFramePr>
        <p:xfrm>
          <a:off x="7010400" y="5651500"/>
          <a:ext cx="5705475" cy="1009650"/>
        </p:xfrm>
        <a:graphic>
          <a:graphicData uri="http://schemas.openxmlformats.org/presentationml/2006/ole">
            <mc:AlternateContent xmlns:mc="http://schemas.openxmlformats.org/markup-compatibility/2006">
              <mc:Choice xmlns:v="urn:schemas-microsoft-com:vml" Requires="v">
                <p:oleObj spid="_x0000_s1269" name="Document" r:id="rId7" imgW="5715000" imgH="1019175" progId="">
                  <p:embed/>
                </p:oleObj>
              </mc:Choice>
              <mc:Fallback>
                <p:oleObj name="Document" r:id="rId7" imgW="5715000" imgH="1019175"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5651500"/>
                        <a:ext cx="57054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36874" name="Rectangle 9"/>
          <p:cNvSpPr>
            <a:spLocks noChangeArrowheads="1"/>
          </p:cNvSpPr>
          <p:nvPr/>
        </p:nvSpPr>
        <p:spPr bwMode="auto">
          <a:xfrm>
            <a:off x="4267200" y="6096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i="1">
                <a:solidFill>
                  <a:schemeClr val="accent1"/>
                </a:solidFill>
                <a:sym typeface="Gill Sans" charset="0"/>
              </a:rPr>
              <a:t>Leadership Team for  Developing a Unified &amp; Comprehensive System of Learning Supports</a:t>
            </a:r>
            <a:endParaRPr lang="en-US" altLang="en-US" sz="2000" b="1">
              <a:solidFill>
                <a:schemeClr val="accent1"/>
              </a:solidFill>
              <a:sym typeface="Gill Sans"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a:spLocks noGrp="1" noChangeArrowheads="1"/>
          </p:cNvSpPr>
          <p:nvPr>
            <p:ph type="body" idx="4294967295"/>
          </p:nvPr>
        </p:nvSpPr>
        <p:spPr>
          <a:xfrm>
            <a:off x="881698" y="410368"/>
            <a:ext cx="7453312" cy="5072063"/>
          </a:xfrm>
        </p:spPr>
        <p:txBody>
          <a:bodyPr lIns="35705" tIns="35705" rIns="35705" bIns="35705"/>
          <a:lstStyle/>
          <a:p>
            <a:pPr marL="0" indent="0" algn="ctr" eaLnBrk="1" hangingPunct="1">
              <a:lnSpc>
                <a:spcPct val="90000"/>
              </a:lnSpc>
              <a:spcBef>
                <a:spcPts val="113"/>
              </a:spcBef>
              <a:buFont typeface="Wingdings" panose="05000000000000000000" pitchFamily="2" charset="2"/>
              <a:buNone/>
              <a:defRPr/>
            </a:pPr>
            <a:r>
              <a:rPr lang="en-US" sz="2400" b="1" dirty="0">
                <a:solidFill>
                  <a:schemeClr val="tx1"/>
                </a:solidFill>
                <a:effectLst/>
              </a:rPr>
              <a:t>Who will serve on your team?</a:t>
            </a:r>
          </a:p>
          <a:p>
            <a:pPr>
              <a:lnSpc>
                <a:spcPct val="90000"/>
              </a:lnSpc>
              <a:buFont typeface="Wingdings" panose="05000000000000000000" pitchFamily="2" charset="2"/>
              <a:buNone/>
              <a:tabLst>
                <a:tab pos="319088" algn="l"/>
                <a:tab pos="803275" algn="l"/>
              </a:tabLst>
              <a:defRPr/>
            </a:pPr>
            <a:endParaRPr lang="en-US" sz="2400" b="1" dirty="0">
              <a:solidFill>
                <a:schemeClr val="tx1"/>
              </a:solidFill>
              <a:effectLst/>
            </a:endParaRPr>
          </a:p>
          <a:p>
            <a:pPr>
              <a:lnSpc>
                <a:spcPct val="90000"/>
              </a:lnSpc>
              <a:buFont typeface="Wingdings" panose="05000000000000000000" pitchFamily="2" charset="2"/>
              <a:buNone/>
              <a:tabLst>
                <a:tab pos="319088" algn="l"/>
                <a:tab pos="803275" algn="l"/>
              </a:tabLst>
              <a:defRPr/>
            </a:pPr>
            <a:endParaRPr lang="en-US" sz="2400" b="1" dirty="0">
              <a:solidFill>
                <a:schemeClr val="tx1"/>
              </a:solidFill>
              <a:effectLst/>
            </a:endParaRPr>
          </a:p>
          <a:p>
            <a:pPr>
              <a:lnSpc>
                <a:spcPct val="90000"/>
              </a:lnSpc>
              <a:buFont typeface="Wingdings" panose="05000000000000000000" pitchFamily="2" charset="2"/>
              <a:buNone/>
              <a:tabLst>
                <a:tab pos="319088" algn="l"/>
                <a:tab pos="803275" algn="l"/>
              </a:tabLst>
              <a:defRPr/>
            </a:pPr>
            <a:endParaRPr lang="en-US" sz="1600" b="1" dirty="0">
              <a:solidFill>
                <a:schemeClr val="accent1"/>
              </a:solidFill>
            </a:endParaRPr>
          </a:p>
          <a:p>
            <a:pPr>
              <a:lnSpc>
                <a:spcPct val="90000"/>
              </a:lnSpc>
              <a:buFont typeface="Wingdings" panose="05000000000000000000" pitchFamily="2" charset="2"/>
              <a:buNone/>
              <a:tabLst>
                <a:tab pos="319088" algn="l"/>
                <a:tab pos="803275" algn="l"/>
              </a:tabLst>
              <a:defRPr/>
            </a:pPr>
            <a:r>
              <a:rPr lang="en-US" sz="1600" b="1" dirty="0">
                <a:solidFill>
                  <a:schemeClr val="accent1"/>
                </a:solidFill>
              </a:rPr>
              <a:t>															</a:t>
            </a:r>
            <a:endParaRPr lang="en-US" sz="2100" b="1" dirty="0">
              <a:solidFill>
                <a:schemeClr val="accent2"/>
              </a:solidFill>
            </a:endParaRPr>
          </a:p>
        </p:txBody>
      </p:sp>
      <p:sp>
        <p:nvSpPr>
          <p:cNvPr id="40964" name="Text Box 3"/>
          <p:cNvSpPr txBox="1">
            <a:spLocks noChangeArrowheads="1"/>
          </p:cNvSpPr>
          <p:nvPr/>
        </p:nvSpPr>
        <p:spPr bwMode="auto">
          <a:xfrm>
            <a:off x="771525" y="1874838"/>
            <a:ext cx="825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dirty="0">
                <a:solidFill>
                  <a:schemeClr val="accent1"/>
                </a:solidFill>
                <a:latin typeface="Gill Sans" charset="0"/>
                <a:sym typeface="Gill Sans" charset="0"/>
              </a:rPr>
              <a:t>High</a:t>
            </a:r>
          </a:p>
          <a:p>
            <a:pPr algn="ctr" eaLnBrk="1" hangingPunct="1">
              <a:spcBef>
                <a:spcPct val="0"/>
              </a:spcBef>
              <a:buClrTx/>
              <a:buSzTx/>
              <a:buFontTx/>
              <a:buNone/>
            </a:pPr>
            <a:r>
              <a:rPr lang="en-US" altLang="en-US" sz="1400" b="1" dirty="0">
                <a:solidFill>
                  <a:schemeClr val="accent1"/>
                </a:solidFill>
                <a:latin typeface="Gill Sans" charset="0"/>
                <a:sym typeface="Gill Sans" charset="0"/>
              </a:rPr>
              <a:t>Schools</a:t>
            </a:r>
          </a:p>
        </p:txBody>
      </p:sp>
      <p:sp>
        <p:nvSpPr>
          <p:cNvPr id="40965" name="Text Box 4"/>
          <p:cNvSpPr txBox="1">
            <a:spLocks noChangeArrowheads="1"/>
          </p:cNvSpPr>
          <p:nvPr/>
        </p:nvSpPr>
        <p:spPr bwMode="auto">
          <a:xfrm>
            <a:off x="771525" y="2786063"/>
            <a:ext cx="825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a:solidFill>
                  <a:schemeClr val="accent1"/>
                </a:solidFill>
                <a:latin typeface="Gill Sans" charset="0"/>
                <a:sym typeface="Gill Sans" charset="0"/>
              </a:rPr>
              <a:t>Middle</a:t>
            </a:r>
          </a:p>
          <a:p>
            <a:pPr algn="ctr" eaLnBrk="1" hangingPunct="1">
              <a:spcBef>
                <a:spcPct val="0"/>
              </a:spcBef>
              <a:buClrTx/>
              <a:buSzTx/>
              <a:buFontTx/>
              <a:buNone/>
            </a:pPr>
            <a:r>
              <a:rPr lang="en-US" altLang="en-US" sz="1400" b="1">
                <a:solidFill>
                  <a:schemeClr val="accent1"/>
                </a:solidFill>
                <a:latin typeface="Gill Sans" charset="0"/>
                <a:sym typeface="Gill Sans" charset="0"/>
              </a:rPr>
              <a:t>Schools</a:t>
            </a:r>
          </a:p>
        </p:txBody>
      </p:sp>
      <p:sp>
        <p:nvSpPr>
          <p:cNvPr id="40966" name="Text Box 5"/>
          <p:cNvSpPr txBox="1">
            <a:spLocks noChangeArrowheads="1"/>
          </p:cNvSpPr>
          <p:nvPr/>
        </p:nvSpPr>
        <p:spPr bwMode="auto">
          <a:xfrm>
            <a:off x="611188" y="3697288"/>
            <a:ext cx="1096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a:solidFill>
                  <a:schemeClr val="accent1"/>
                </a:solidFill>
                <a:latin typeface="Gill Sans" charset="0"/>
                <a:sym typeface="Gill Sans" charset="0"/>
              </a:rPr>
              <a:t>Elementary</a:t>
            </a:r>
          </a:p>
          <a:p>
            <a:pPr algn="ctr" eaLnBrk="1" hangingPunct="1">
              <a:spcBef>
                <a:spcPct val="0"/>
              </a:spcBef>
              <a:buClrTx/>
              <a:buSzTx/>
              <a:buFontTx/>
              <a:buNone/>
            </a:pPr>
            <a:r>
              <a:rPr lang="en-US" altLang="en-US" sz="1400" b="1">
                <a:solidFill>
                  <a:schemeClr val="accent1"/>
                </a:solidFill>
                <a:latin typeface="Gill Sans" charset="0"/>
                <a:sym typeface="Gill Sans" charset="0"/>
              </a:rPr>
              <a:t>Schools</a:t>
            </a:r>
          </a:p>
        </p:txBody>
      </p:sp>
      <p:sp>
        <p:nvSpPr>
          <p:cNvPr id="21511" name="Text Box 6"/>
          <p:cNvSpPr txBox="1">
            <a:spLocks noChangeArrowheads="1"/>
          </p:cNvSpPr>
          <p:nvPr/>
        </p:nvSpPr>
        <p:spPr bwMode="auto">
          <a:xfrm>
            <a:off x="2860675" y="1768475"/>
            <a:ext cx="9207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100" b="1">
                <a:solidFill>
                  <a:schemeClr val="tx2"/>
                </a:solidFill>
                <a:latin typeface="Gill Sans" charset="0"/>
                <a:sym typeface="Gill Sans" charset="0"/>
              </a:rPr>
              <a:t>Learning </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21512" name="Text Box 7"/>
          <p:cNvSpPr txBox="1">
            <a:spLocks noChangeArrowheads="1"/>
          </p:cNvSpPr>
          <p:nvPr/>
        </p:nvSpPr>
        <p:spPr bwMode="auto">
          <a:xfrm>
            <a:off x="1946275" y="3643313"/>
            <a:ext cx="9064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21513" name="Text Box 8"/>
          <p:cNvSpPr txBox="1">
            <a:spLocks noChangeArrowheads="1"/>
          </p:cNvSpPr>
          <p:nvPr/>
        </p:nvSpPr>
        <p:spPr bwMode="auto">
          <a:xfrm>
            <a:off x="3517900" y="2625725"/>
            <a:ext cx="10001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21514" name="Text Box 9"/>
          <p:cNvSpPr txBox="1">
            <a:spLocks noChangeArrowheads="1"/>
          </p:cNvSpPr>
          <p:nvPr/>
        </p:nvSpPr>
        <p:spPr bwMode="auto">
          <a:xfrm>
            <a:off x="2124075" y="2625725"/>
            <a:ext cx="10001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0971" name="Text Box 10"/>
          <p:cNvSpPr txBox="1">
            <a:spLocks noChangeArrowheads="1"/>
          </p:cNvSpPr>
          <p:nvPr/>
        </p:nvSpPr>
        <p:spPr bwMode="auto">
          <a:xfrm>
            <a:off x="2911475" y="3643313"/>
            <a:ext cx="10509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dirty="0">
                <a:solidFill>
                  <a:schemeClr val="bg1"/>
                </a:solidFill>
                <a:latin typeface="Gill Sans" charset="0"/>
                <a:sym typeface="Gill Sans" charset="0"/>
              </a:rPr>
              <a:t> </a:t>
            </a:r>
            <a:r>
              <a:rPr lang="en-US" altLang="en-US" sz="1100" b="1" dirty="0">
                <a:solidFill>
                  <a:schemeClr val="tx2"/>
                </a:solidFill>
                <a:latin typeface="Gill Sans" charset="0"/>
                <a:sym typeface="Gill Sans" charset="0"/>
              </a:rPr>
              <a:t>Learning</a:t>
            </a:r>
          </a:p>
          <a:p>
            <a:pPr algn="ctr" eaLnBrk="1" hangingPunct="1">
              <a:spcBef>
                <a:spcPct val="0"/>
              </a:spcBef>
              <a:buClrTx/>
              <a:buSzTx/>
              <a:buFontTx/>
              <a:buNone/>
            </a:pPr>
            <a:r>
              <a:rPr lang="en-US" altLang="en-US" sz="1100" b="1" dirty="0">
                <a:solidFill>
                  <a:schemeClr val="tx2"/>
                </a:solidFill>
                <a:latin typeface="Gill Sans" charset="0"/>
                <a:sym typeface="Gill Sans" charset="0"/>
              </a:rPr>
              <a:t>Supports</a:t>
            </a:r>
          </a:p>
          <a:p>
            <a:pPr algn="ctr" eaLnBrk="1" hangingPunct="1">
              <a:spcBef>
                <a:spcPct val="0"/>
              </a:spcBef>
              <a:buClrTx/>
              <a:buSzTx/>
              <a:buFontTx/>
              <a:buNone/>
            </a:pPr>
            <a:r>
              <a:rPr lang="en-US" altLang="en-US" sz="1100" b="1" dirty="0">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dirty="0">
                <a:solidFill>
                  <a:schemeClr val="tx2"/>
                </a:solidFill>
                <a:latin typeface="Gill Sans" charset="0"/>
                <a:sym typeface="Gill Sans" charset="0"/>
              </a:rPr>
              <a:t>Team</a:t>
            </a:r>
          </a:p>
        </p:txBody>
      </p:sp>
      <p:sp>
        <p:nvSpPr>
          <p:cNvPr id="21516" name="Text Box 11"/>
          <p:cNvSpPr txBox="1">
            <a:spLocks noChangeArrowheads="1"/>
          </p:cNvSpPr>
          <p:nvPr/>
        </p:nvSpPr>
        <p:spPr bwMode="auto">
          <a:xfrm>
            <a:off x="3929063" y="3643313"/>
            <a:ext cx="102393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0973" name="Text Box 12"/>
          <p:cNvSpPr txBox="1">
            <a:spLocks noChangeArrowheads="1"/>
          </p:cNvSpPr>
          <p:nvPr/>
        </p:nvSpPr>
        <p:spPr bwMode="auto">
          <a:xfrm>
            <a:off x="2428875" y="4714875"/>
            <a:ext cx="19827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ts val="350"/>
              </a:spcBef>
              <a:buClrTx/>
              <a:buSzTx/>
              <a:buFontTx/>
              <a:buNone/>
            </a:pPr>
            <a:r>
              <a:rPr lang="en-US" altLang="en-US" sz="1100" b="1" dirty="0">
                <a:solidFill>
                  <a:schemeClr val="accent1"/>
                </a:solidFill>
                <a:latin typeface="Gill Sans" charset="0"/>
                <a:sym typeface="Gill Sans" charset="0"/>
              </a:rPr>
              <a:t>Learning Supports</a:t>
            </a:r>
          </a:p>
          <a:p>
            <a:pPr algn="ctr" eaLnBrk="1" hangingPunct="1">
              <a:spcBef>
                <a:spcPts val="350"/>
              </a:spcBef>
              <a:buClrTx/>
              <a:buSzTx/>
              <a:buFontTx/>
              <a:buNone/>
            </a:pPr>
            <a:r>
              <a:rPr lang="en-US" altLang="en-US" sz="1100" b="1" dirty="0">
                <a:solidFill>
                  <a:schemeClr val="accent1"/>
                </a:solidFill>
                <a:latin typeface="Gill Sans" charset="0"/>
                <a:sym typeface="Gill Sans" charset="0"/>
              </a:rPr>
              <a:t>Leadership Council</a:t>
            </a:r>
          </a:p>
        </p:txBody>
      </p:sp>
      <p:sp>
        <p:nvSpPr>
          <p:cNvPr id="40974" name="Oval 14"/>
          <p:cNvSpPr>
            <a:spLocks noChangeArrowheads="1"/>
          </p:cNvSpPr>
          <p:nvPr/>
        </p:nvSpPr>
        <p:spPr bwMode="auto">
          <a:xfrm>
            <a:off x="2857500" y="1714500"/>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0975" name="Oval 15"/>
          <p:cNvSpPr>
            <a:spLocks noChangeArrowheads="1"/>
          </p:cNvSpPr>
          <p:nvPr/>
        </p:nvSpPr>
        <p:spPr bwMode="auto">
          <a:xfrm>
            <a:off x="3505200" y="2590800"/>
            <a:ext cx="963613"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0976" name="Oval 16"/>
          <p:cNvSpPr>
            <a:spLocks noChangeArrowheads="1"/>
          </p:cNvSpPr>
          <p:nvPr/>
        </p:nvSpPr>
        <p:spPr bwMode="auto">
          <a:xfrm>
            <a:off x="2160588" y="2571750"/>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0977" name="Oval 17"/>
          <p:cNvSpPr>
            <a:spLocks noChangeArrowheads="1"/>
          </p:cNvSpPr>
          <p:nvPr/>
        </p:nvSpPr>
        <p:spPr bwMode="auto">
          <a:xfrm>
            <a:off x="3929063" y="3589338"/>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21523" name="Oval 18"/>
          <p:cNvSpPr>
            <a:spLocks noChangeArrowheads="1"/>
          </p:cNvSpPr>
          <p:nvPr/>
        </p:nvSpPr>
        <p:spPr bwMode="auto">
          <a:xfrm>
            <a:off x="2911475" y="3589338"/>
            <a:ext cx="963613"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0979" name="Oval 19"/>
          <p:cNvSpPr>
            <a:spLocks noChangeArrowheads="1"/>
          </p:cNvSpPr>
          <p:nvPr/>
        </p:nvSpPr>
        <p:spPr bwMode="auto">
          <a:xfrm>
            <a:off x="1893888" y="3589338"/>
            <a:ext cx="963612"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0980" name="Oval 20"/>
          <p:cNvSpPr>
            <a:spLocks noChangeArrowheads="1"/>
          </p:cNvSpPr>
          <p:nvPr/>
        </p:nvSpPr>
        <p:spPr bwMode="auto">
          <a:xfrm>
            <a:off x="2643188" y="4660900"/>
            <a:ext cx="1500187" cy="5905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0981" name="Line 38"/>
          <p:cNvSpPr>
            <a:spLocks noChangeShapeType="1"/>
          </p:cNvSpPr>
          <p:nvPr/>
        </p:nvSpPr>
        <p:spPr bwMode="auto">
          <a:xfrm>
            <a:off x="3340100" y="2571750"/>
            <a:ext cx="0" cy="1017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4" name="Line 39"/>
          <p:cNvSpPr>
            <a:spLocks noChangeShapeType="1"/>
          </p:cNvSpPr>
          <p:nvPr/>
        </p:nvSpPr>
        <p:spPr bwMode="auto">
          <a:xfrm>
            <a:off x="3125788" y="2946400"/>
            <a:ext cx="428625"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40"/>
          <p:cNvSpPr>
            <a:spLocks noChangeShapeType="1"/>
          </p:cNvSpPr>
          <p:nvPr/>
        </p:nvSpPr>
        <p:spPr bwMode="auto">
          <a:xfrm>
            <a:off x="2374900" y="3482975"/>
            <a:ext cx="203676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Line 41"/>
          <p:cNvSpPr>
            <a:spLocks noChangeShapeType="1"/>
          </p:cNvSpPr>
          <p:nvPr/>
        </p:nvSpPr>
        <p:spPr bwMode="auto">
          <a:xfrm>
            <a:off x="4411663" y="3482975"/>
            <a:ext cx="0" cy="10636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Line 42"/>
          <p:cNvSpPr>
            <a:spLocks noChangeShapeType="1"/>
          </p:cNvSpPr>
          <p:nvPr/>
        </p:nvSpPr>
        <p:spPr bwMode="auto">
          <a:xfrm>
            <a:off x="2374900" y="3482975"/>
            <a:ext cx="0" cy="10636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43"/>
          <p:cNvSpPr>
            <a:spLocks noChangeShapeType="1"/>
          </p:cNvSpPr>
          <p:nvPr/>
        </p:nvSpPr>
        <p:spPr bwMode="auto">
          <a:xfrm>
            <a:off x="2374900" y="4554538"/>
            <a:ext cx="203676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44"/>
          <p:cNvSpPr>
            <a:spLocks noChangeShapeType="1"/>
          </p:cNvSpPr>
          <p:nvPr/>
        </p:nvSpPr>
        <p:spPr bwMode="auto">
          <a:xfrm flipV="1">
            <a:off x="2374900" y="4446588"/>
            <a:ext cx="0" cy="1079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45"/>
          <p:cNvSpPr>
            <a:spLocks noChangeShapeType="1"/>
          </p:cNvSpPr>
          <p:nvPr/>
        </p:nvSpPr>
        <p:spPr bwMode="auto">
          <a:xfrm flipV="1">
            <a:off x="4411663" y="4446588"/>
            <a:ext cx="0" cy="1079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46"/>
          <p:cNvSpPr>
            <a:spLocks noChangeShapeType="1"/>
          </p:cNvSpPr>
          <p:nvPr/>
        </p:nvSpPr>
        <p:spPr bwMode="auto">
          <a:xfrm>
            <a:off x="3340100" y="4446588"/>
            <a:ext cx="0" cy="21431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Rectangle 29"/>
          <p:cNvSpPr>
            <a:spLocks noChangeArrowheads="1"/>
          </p:cNvSpPr>
          <p:nvPr/>
        </p:nvSpPr>
        <p:spPr bwMode="auto">
          <a:xfrm>
            <a:off x="4732339" y="4650105"/>
            <a:ext cx="46482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tabLst>
                <a:tab pos="319088" algn="l"/>
                <a:tab pos="803275"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319088" algn="l"/>
                <a:tab pos="803275"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319088" algn="l"/>
                <a:tab pos="803275"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319088" algn="l"/>
                <a:tab pos="803275"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dirty="0">
                <a:solidFill>
                  <a:schemeClr val="accent1"/>
                </a:solidFill>
              </a:rPr>
              <a:t> </a:t>
            </a:r>
            <a:endParaRPr lang="en-US" altLang="en-US" sz="1800" b="1" dirty="0">
              <a:solidFill>
                <a:schemeClr val="accent1"/>
              </a:solidFill>
            </a:endParaRPr>
          </a:p>
          <a:p>
            <a:pPr eaLnBrk="1" hangingPunct="1">
              <a:lnSpc>
                <a:spcPct val="90000"/>
              </a:lnSpc>
              <a:spcBef>
                <a:spcPct val="0"/>
              </a:spcBef>
              <a:buClrTx/>
              <a:buSzTx/>
              <a:buFontTx/>
              <a:buNone/>
            </a:pPr>
            <a:r>
              <a:rPr lang="en-US" altLang="en-US" sz="1800" b="1" dirty="0">
                <a:solidFill>
                  <a:schemeClr val="accent1"/>
                </a:solidFill>
              </a:rPr>
              <a:t>  •	Facilitator for a Multi-site Council</a:t>
            </a:r>
            <a:endParaRPr lang="en-US" altLang="en-US" sz="1800" dirty="0"/>
          </a:p>
        </p:txBody>
      </p:sp>
      <p:sp>
        <p:nvSpPr>
          <p:cNvPr id="40991" name="Rectangle 30"/>
          <p:cNvSpPr>
            <a:spLocks noChangeArrowheads="1"/>
          </p:cNvSpPr>
          <p:nvPr/>
        </p:nvSpPr>
        <p:spPr bwMode="auto">
          <a:xfrm>
            <a:off x="5029200" y="3581400"/>
            <a:ext cx="46482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tabLst>
                <a:tab pos="319088" algn="l"/>
                <a:tab pos="803275"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319088" algn="l"/>
                <a:tab pos="803275"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319088" algn="l"/>
                <a:tab pos="803275"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319088" algn="l"/>
                <a:tab pos="803275"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a:solidFill>
                  <a:schemeClr val="accent1"/>
                </a:solidFill>
              </a:rPr>
              <a:t> </a:t>
            </a:r>
            <a:endParaRPr lang="en-US" altLang="en-US" sz="1800" b="1">
              <a:solidFill>
                <a:schemeClr val="accent1"/>
              </a:solidFill>
            </a:endParaRPr>
          </a:p>
          <a:p>
            <a:pPr eaLnBrk="1" hangingPunct="1">
              <a:lnSpc>
                <a:spcPct val="90000"/>
              </a:lnSpc>
              <a:spcBef>
                <a:spcPct val="0"/>
              </a:spcBef>
              <a:buClrTx/>
              <a:buSzTx/>
              <a:buFontTx/>
              <a:buNone/>
            </a:pPr>
            <a:r>
              <a:rPr lang="en-US" altLang="en-US" sz="1800" b="1">
                <a:solidFill>
                  <a:schemeClr val="accent1"/>
                </a:solidFill>
              </a:rPr>
              <a:t>  </a:t>
            </a:r>
            <a:endParaRPr lang="en-US" altLang="en-US" sz="1800"/>
          </a:p>
        </p:txBody>
      </p:sp>
      <p:sp>
        <p:nvSpPr>
          <p:cNvPr id="40992" name="Rectangle 31"/>
          <p:cNvSpPr>
            <a:spLocks noChangeArrowheads="1"/>
          </p:cNvSpPr>
          <p:nvPr/>
        </p:nvSpPr>
        <p:spPr bwMode="auto">
          <a:xfrm>
            <a:off x="4358005" y="1538288"/>
            <a:ext cx="4648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tabLst>
                <a:tab pos="319088" algn="l"/>
                <a:tab pos="803275" algn="l"/>
              </a:tabLst>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tabLst>
                <a:tab pos="319088" algn="l"/>
                <a:tab pos="803275" algn="l"/>
              </a:tabLst>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tabLst>
                <a:tab pos="319088" algn="l"/>
                <a:tab pos="803275" algn="l"/>
              </a:tabLst>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tabLst>
                <a:tab pos="319088" algn="l"/>
                <a:tab pos="803275" algn="l"/>
              </a:tabLst>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tabLst>
                <a:tab pos="319088" algn="l"/>
                <a:tab pos="803275" algn="l"/>
              </a:tabLst>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dirty="0">
                <a:solidFill>
                  <a:schemeClr val="accent1"/>
                </a:solidFill>
              </a:rPr>
              <a:t> </a:t>
            </a:r>
            <a:endParaRPr lang="en-US" altLang="en-US" sz="1800" b="1" dirty="0">
              <a:solidFill>
                <a:schemeClr val="accent1"/>
              </a:solidFill>
            </a:endParaRPr>
          </a:p>
          <a:p>
            <a:pPr eaLnBrk="1" hangingPunct="1">
              <a:lnSpc>
                <a:spcPct val="90000"/>
              </a:lnSpc>
              <a:spcBef>
                <a:spcPct val="0"/>
              </a:spcBef>
              <a:buClrTx/>
              <a:buSzTx/>
              <a:buFontTx/>
              <a:buNone/>
            </a:pPr>
            <a:r>
              <a:rPr lang="en-US" altLang="en-US" sz="1800" b="1" dirty="0">
                <a:solidFill>
                  <a:schemeClr val="accent1"/>
                </a:solidFill>
              </a:rPr>
              <a:t>  •	1-2 representatives from each </a:t>
            </a:r>
          </a:p>
          <a:p>
            <a:pPr eaLnBrk="1" hangingPunct="1">
              <a:lnSpc>
                <a:spcPct val="90000"/>
              </a:lnSpc>
              <a:spcBef>
                <a:spcPct val="0"/>
              </a:spcBef>
              <a:buClrTx/>
              <a:buSzTx/>
              <a:buFontTx/>
              <a:buNone/>
            </a:pPr>
            <a:r>
              <a:rPr lang="en-US" altLang="en-US" sz="1800" b="1" dirty="0">
                <a:solidFill>
                  <a:schemeClr val="accent1"/>
                </a:solidFill>
              </a:rPr>
              <a:t>      School-Based  Leadership Team   </a:t>
            </a:r>
          </a:p>
          <a:p>
            <a:pPr eaLnBrk="1" hangingPunct="1">
              <a:lnSpc>
                <a:spcPct val="90000"/>
              </a:lnSpc>
              <a:spcBef>
                <a:spcPct val="0"/>
              </a:spcBef>
              <a:buClrTx/>
              <a:buSzTx/>
              <a:buFontTx/>
              <a:buNone/>
            </a:pPr>
            <a:endParaRPr lang="en-US" altLang="en-US" sz="1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2"/>
          <p:cNvSpPr>
            <a:spLocks noGrp="1" noChangeArrowheads="1"/>
          </p:cNvSpPr>
          <p:nvPr>
            <p:ph type="body" idx="4294967295"/>
          </p:nvPr>
        </p:nvSpPr>
        <p:spPr>
          <a:xfrm>
            <a:off x="0" y="536575"/>
            <a:ext cx="9144000" cy="5072063"/>
          </a:xfrm>
          <a:noFill/>
        </p:spPr>
        <p:txBody>
          <a:bodyPr lIns="35705" tIns="35705" rIns="35705" bIns="35705">
            <a:normAutofit/>
          </a:bodyPr>
          <a:lstStyle/>
          <a:p>
            <a:pPr marL="0" indent="0" algn="ctr" eaLnBrk="1" hangingPunct="1">
              <a:lnSpc>
                <a:spcPct val="90000"/>
              </a:lnSpc>
              <a:spcBef>
                <a:spcPts val="113"/>
              </a:spcBef>
              <a:buFont typeface="Wingdings" panose="05000000000000000000" pitchFamily="2" charset="2"/>
              <a:buNone/>
            </a:pPr>
            <a:r>
              <a:rPr lang="en-US" altLang="en-US" sz="2400" dirty="0">
                <a:solidFill>
                  <a:schemeClr val="tx1"/>
                </a:solidFill>
                <a:effectLst/>
              </a:rPr>
              <a:t>Connecting Resources Across a Family of Schools, </a:t>
            </a:r>
          </a:p>
          <a:p>
            <a:pPr marL="0" indent="0" algn="ctr" eaLnBrk="1" hangingPunct="1">
              <a:lnSpc>
                <a:spcPct val="90000"/>
              </a:lnSpc>
              <a:spcBef>
                <a:spcPts val="113"/>
              </a:spcBef>
              <a:buFont typeface="Wingdings" panose="05000000000000000000" pitchFamily="2" charset="2"/>
              <a:buNone/>
            </a:pPr>
            <a:r>
              <a:rPr lang="en-US" altLang="en-US" sz="2400" dirty="0">
                <a:solidFill>
                  <a:schemeClr val="tx1"/>
                </a:solidFill>
                <a:effectLst/>
              </a:rPr>
              <a:t>a District, and Community-Wide</a:t>
            </a:r>
          </a:p>
        </p:txBody>
      </p:sp>
      <p:sp>
        <p:nvSpPr>
          <p:cNvPr id="43012" name="Text Box 3"/>
          <p:cNvSpPr txBox="1">
            <a:spLocks noChangeArrowheads="1"/>
          </p:cNvSpPr>
          <p:nvPr/>
        </p:nvSpPr>
        <p:spPr bwMode="auto">
          <a:xfrm>
            <a:off x="771525" y="1874838"/>
            <a:ext cx="825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a:solidFill>
                  <a:schemeClr val="accent1"/>
                </a:solidFill>
                <a:latin typeface="Gill Sans" charset="0"/>
                <a:sym typeface="Gill Sans" charset="0"/>
              </a:rPr>
              <a:t>High</a:t>
            </a:r>
          </a:p>
          <a:p>
            <a:pPr algn="ctr" eaLnBrk="1" hangingPunct="1">
              <a:spcBef>
                <a:spcPct val="0"/>
              </a:spcBef>
              <a:buClrTx/>
              <a:buSzTx/>
              <a:buFontTx/>
              <a:buNone/>
            </a:pPr>
            <a:r>
              <a:rPr lang="en-US" altLang="en-US" sz="1400" b="1">
                <a:solidFill>
                  <a:schemeClr val="accent1"/>
                </a:solidFill>
                <a:latin typeface="Gill Sans" charset="0"/>
                <a:sym typeface="Gill Sans" charset="0"/>
              </a:rPr>
              <a:t>Schools</a:t>
            </a:r>
          </a:p>
        </p:txBody>
      </p:sp>
      <p:sp>
        <p:nvSpPr>
          <p:cNvPr id="43013" name="Text Box 4"/>
          <p:cNvSpPr txBox="1">
            <a:spLocks noChangeArrowheads="1"/>
          </p:cNvSpPr>
          <p:nvPr/>
        </p:nvSpPr>
        <p:spPr bwMode="auto">
          <a:xfrm>
            <a:off x="771525" y="2786063"/>
            <a:ext cx="825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a:solidFill>
                  <a:schemeClr val="accent1"/>
                </a:solidFill>
                <a:latin typeface="Gill Sans" charset="0"/>
                <a:sym typeface="Gill Sans" charset="0"/>
              </a:rPr>
              <a:t>Middle</a:t>
            </a:r>
          </a:p>
          <a:p>
            <a:pPr algn="ctr" eaLnBrk="1" hangingPunct="1">
              <a:spcBef>
                <a:spcPct val="0"/>
              </a:spcBef>
              <a:buClrTx/>
              <a:buSzTx/>
              <a:buFontTx/>
              <a:buNone/>
            </a:pPr>
            <a:r>
              <a:rPr lang="en-US" altLang="en-US" sz="1400" b="1">
                <a:solidFill>
                  <a:schemeClr val="accent1"/>
                </a:solidFill>
                <a:latin typeface="Gill Sans" charset="0"/>
                <a:sym typeface="Gill Sans" charset="0"/>
              </a:rPr>
              <a:t>Schools</a:t>
            </a:r>
          </a:p>
        </p:txBody>
      </p:sp>
      <p:sp>
        <p:nvSpPr>
          <p:cNvPr id="43014" name="Text Box 5"/>
          <p:cNvSpPr txBox="1">
            <a:spLocks noChangeArrowheads="1"/>
          </p:cNvSpPr>
          <p:nvPr/>
        </p:nvSpPr>
        <p:spPr bwMode="auto">
          <a:xfrm>
            <a:off x="611188" y="3697288"/>
            <a:ext cx="1096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b="1">
                <a:solidFill>
                  <a:schemeClr val="accent1"/>
                </a:solidFill>
                <a:latin typeface="Gill Sans" charset="0"/>
                <a:sym typeface="Gill Sans" charset="0"/>
              </a:rPr>
              <a:t>Elementary</a:t>
            </a:r>
          </a:p>
          <a:p>
            <a:pPr algn="ctr" eaLnBrk="1" hangingPunct="1">
              <a:spcBef>
                <a:spcPct val="0"/>
              </a:spcBef>
              <a:buClrTx/>
              <a:buSzTx/>
              <a:buFontTx/>
              <a:buNone/>
            </a:pPr>
            <a:r>
              <a:rPr lang="en-US" altLang="en-US" sz="1400" b="1">
                <a:solidFill>
                  <a:schemeClr val="accent1"/>
                </a:solidFill>
                <a:latin typeface="Gill Sans" charset="0"/>
                <a:sym typeface="Gill Sans" charset="0"/>
              </a:rPr>
              <a:t>Schools</a:t>
            </a:r>
          </a:p>
        </p:txBody>
      </p:sp>
      <p:sp>
        <p:nvSpPr>
          <p:cNvPr id="21511" name="Text Box 6"/>
          <p:cNvSpPr txBox="1">
            <a:spLocks noChangeArrowheads="1"/>
          </p:cNvSpPr>
          <p:nvPr/>
        </p:nvSpPr>
        <p:spPr bwMode="auto">
          <a:xfrm>
            <a:off x="2860675" y="1768475"/>
            <a:ext cx="9207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16" name="Text Box 7"/>
          <p:cNvSpPr txBox="1">
            <a:spLocks noChangeArrowheads="1"/>
          </p:cNvSpPr>
          <p:nvPr/>
        </p:nvSpPr>
        <p:spPr bwMode="auto">
          <a:xfrm>
            <a:off x="1946275" y="3643313"/>
            <a:ext cx="9064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21513" name="Text Box 8"/>
          <p:cNvSpPr txBox="1">
            <a:spLocks noChangeArrowheads="1"/>
          </p:cNvSpPr>
          <p:nvPr/>
        </p:nvSpPr>
        <p:spPr bwMode="auto">
          <a:xfrm>
            <a:off x="3517900" y="2625725"/>
            <a:ext cx="10001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18" name="Text Box 9"/>
          <p:cNvSpPr txBox="1">
            <a:spLocks noChangeArrowheads="1"/>
          </p:cNvSpPr>
          <p:nvPr/>
        </p:nvSpPr>
        <p:spPr bwMode="auto">
          <a:xfrm>
            <a:off x="2124075" y="2625725"/>
            <a:ext cx="10001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19" name="Text Box 10"/>
          <p:cNvSpPr txBox="1">
            <a:spLocks noChangeArrowheads="1"/>
          </p:cNvSpPr>
          <p:nvPr/>
        </p:nvSpPr>
        <p:spPr bwMode="auto">
          <a:xfrm>
            <a:off x="2911475" y="3643313"/>
            <a:ext cx="10509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20" name="Text Box 11"/>
          <p:cNvSpPr txBox="1">
            <a:spLocks noChangeArrowheads="1"/>
          </p:cNvSpPr>
          <p:nvPr/>
        </p:nvSpPr>
        <p:spPr bwMode="auto">
          <a:xfrm>
            <a:off x="3929063" y="3643313"/>
            <a:ext cx="102393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21" name="Text Box 12"/>
          <p:cNvSpPr txBox="1">
            <a:spLocks noChangeArrowheads="1"/>
          </p:cNvSpPr>
          <p:nvPr/>
        </p:nvSpPr>
        <p:spPr bwMode="auto">
          <a:xfrm>
            <a:off x="2428875" y="4714875"/>
            <a:ext cx="19827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ts val="350"/>
              </a:spcBef>
              <a:buClrTx/>
              <a:buSzTx/>
              <a:buFontTx/>
              <a:buNone/>
            </a:pPr>
            <a:r>
              <a:rPr lang="en-US" altLang="en-US" sz="1100" b="1">
                <a:solidFill>
                  <a:schemeClr val="accent1"/>
                </a:solidFill>
                <a:latin typeface="Gill Sans" charset="0"/>
                <a:sym typeface="Gill Sans" charset="0"/>
              </a:rPr>
              <a:t>Learning Supports</a:t>
            </a:r>
          </a:p>
          <a:p>
            <a:pPr algn="ctr" eaLnBrk="1" hangingPunct="1">
              <a:spcBef>
                <a:spcPts val="350"/>
              </a:spcBef>
              <a:buClrTx/>
              <a:buSzTx/>
              <a:buFontTx/>
              <a:buNone/>
            </a:pPr>
            <a:r>
              <a:rPr lang="en-US" altLang="en-US" sz="1100" b="1">
                <a:solidFill>
                  <a:schemeClr val="accent1"/>
                </a:solidFill>
                <a:latin typeface="Gill Sans" charset="0"/>
                <a:sym typeface="Gill Sans" charset="0"/>
              </a:rPr>
              <a:t>Leadership Council</a:t>
            </a:r>
          </a:p>
        </p:txBody>
      </p:sp>
      <p:sp>
        <p:nvSpPr>
          <p:cNvPr id="43022" name="Text Box 13"/>
          <p:cNvSpPr txBox="1">
            <a:spLocks noChangeArrowheads="1"/>
          </p:cNvSpPr>
          <p:nvPr/>
        </p:nvSpPr>
        <p:spPr bwMode="auto">
          <a:xfrm>
            <a:off x="3048000" y="5411788"/>
            <a:ext cx="18113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100" b="1" dirty="0">
                <a:solidFill>
                  <a:schemeClr val="tx2"/>
                </a:solidFill>
                <a:latin typeface="Gill Sans" charset="0"/>
                <a:sym typeface="Gill Sans" charset="0"/>
              </a:rPr>
              <a:t>School District</a:t>
            </a:r>
          </a:p>
          <a:p>
            <a:pPr algn="ctr" eaLnBrk="1" hangingPunct="1">
              <a:spcBef>
                <a:spcPct val="0"/>
              </a:spcBef>
              <a:buClrTx/>
              <a:buSzTx/>
              <a:buFontTx/>
              <a:buNone/>
            </a:pPr>
            <a:r>
              <a:rPr lang="en-US" altLang="en-US" sz="1100" b="1" dirty="0">
                <a:solidFill>
                  <a:schemeClr val="tx2"/>
                </a:solidFill>
                <a:latin typeface="Gill Sans" charset="0"/>
                <a:sym typeface="Gill Sans" charset="0"/>
              </a:rPr>
              <a:t>Resources, Management,</a:t>
            </a:r>
          </a:p>
          <a:p>
            <a:pPr algn="ctr" eaLnBrk="1" hangingPunct="1">
              <a:spcBef>
                <a:spcPct val="0"/>
              </a:spcBef>
              <a:buClrTx/>
              <a:buSzTx/>
              <a:buFontTx/>
              <a:buNone/>
            </a:pPr>
            <a:r>
              <a:rPr lang="en-US" altLang="en-US" sz="1100" b="1" dirty="0">
                <a:solidFill>
                  <a:schemeClr val="tx2"/>
                </a:solidFill>
                <a:latin typeface="Gill Sans" charset="0"/>
                <a:sym typeface="Gill Sans" charset="0"/>
              </a:rPr>
              <a:t>&amp; Governing Bodies</a:t>
            </a:r>
          </a:p>
        </p:txBody>
      </p:sp>
      <p:sp>
        <p:nvSpPr>
          <p:cNvPr id="43023" name="Oval 14"/>
          <p:cNvSpPr>
            <a:spLocks noChangeArrowheads="1"/>
          </p:cNvSpPr>
          <p:nvPr/>
        </p:nvSpPr>
        <p:spPr bwMode="auto">
          <a:xfrm>
            <a:off x="2857500" y="1714500"/>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24" name="Oval 15"/>
          <p:cNvSpPr>
            <a:spLocks noChangeArrowheads="1"/>
          </p:cNvSpPr>
          <p:nvPr/>
        </p:nvSpPr>
        <p:spPr bwMode="auto">
          <a:xfrm>
            <a:off x="3505200" y="2590800"/>
            <a:ext cx="963613"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25" name="Oval 16"/>
          <p:cNvSpPr>
            <a:spLocks noChangeArrowheads="1"/>
          </p:cNvSpPr>
          <p:nvPr/>
        </p:nvSpPr>
        <p:spPr bwMode="auto">
          <a:xfrm>
            <a:off x="2160588" y="2571750"/>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26" name="Oval 17"/>
          <p:cNvSpPr>
            <a:spLocks noChangeArrowheads="1"/>
          </p:cNvSpPr>
          <p:nvPr/>
        </p:nvSpPr>
        <p:spPr bwMode="auto">
          <a:xfrm>
            <a:off x="3929063" y="3589338"/>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27" name="Oval 18"/>
          <p:cNvSpPr>
            <a:spLocks noChangeArrowheads="1"/>
          </p:cNvSpPr>
          <p:nvPr/>
        </p:nvSpPr>
        <p:spPr bwMode="auto">
          <a:xfrm>
            <a:off x="2911475" y="3589338"/>
            <a:ext cx="963613"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28" name="Oval 19"/>
          <p:cNvSpPr>
            <a:spLocks noChangeArrowheads="1"/>
          </p:cNvSpPr>
          <p:nvPr/>
        </p:nvSpPr>
        <p:spPr bwMode="auto">
          <a:xfrm>
            <a:off x="1893888" y="3589338"/>
            <a:ext cx="963612"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29" name="Oval 20"/>
          <p:cNvSpPr>
            <a:spLocks noChangeArrowheads="1"/>
          </p:cNvSpPr>
          <p:nvPr/>
        </p:nvSpPr>
        <p:spPr bwMode="auto">
          <a:xfrm>
            <a:off x="2643188" y="4660900"/>
            <a:ext cx="1500187" cy="5905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30" name="Rectangle 21"/>
          <p:cNvSpPr>
            <a:spLocks noChangeArrowheads="1"/>
          </p:cNvSpPr>
          <p:nvPr/>
        </p:nvSpPr>
        <p:spPr bwMode="auto">
          <a:xfrm>
            <a:off x="2922588" y="5411788"/>
            <a:ext cx="1981200" cy="642937"/>
          </a:xfrm>
          <a:prstGeom prst="rect">
            <a:avLst/>
          </a:prstGeom>
          <a:noFill/>
          <a:ln w="127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31" name="Text Box 22"/>
          <p:cNvSpPr txBox="1">
            <a:spLocks noChangeArrowheads="1"/>
          </p:cNvSpPr>
          <p:nvPr/>
        </p:nvSpPr>
        <p:spPr bwMode="auto">
          <a:xfrm>
            <a:off x="6523038" y="1822450"/>
            <a:ext cx="8826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Leadership</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32" name="Text Box 23"/>
          <p:cNvSpPr txBox="1">
            <a:spLocks noChangeArrowheads="1"/>
          </p:cNvSpPr>
          <p:nvPr/>
        </p:nvSpPr>
        <p:spPr bwMode="auto">
          <a:xfrm>
            <a:off x="5661025" y="2679700"/>
            <a:ext cx="10001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33" name="Text Box 24"/>
          <p:cNvSpPr txBox="1">
            <a:spLocks noChangeArrowheads="1"/>
          </p:cNvSpPr>
          <p:nvPr/>
        </p:nvSpPr>
        <p:spPr bwMode="auto">
          <a:xfrm>
            <a:off x="7107238" y="2679700"/>
            <a:ext cx="10001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  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34" name="Text Box 25"/>
          <p:cNvSpPr txBox="1">
            <a:spLocks noChangeArrowheads="1"/>
          </p:cNvSpPr>
          <p:nvPr/>
        </p:nvSpPr>
        <p:spPr bwMode="auto">
          <a:xfrm>
            <a:off x="5272088" y="3697288"/>
            <a:ext cx="105251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35" name="Text Box 26"/>
          <p:cNvSpPr txBox="1">
            <a:spLocks noChangeArrowheads="1"/>
          </p:cNvSpPr>
          <p:nvPr/>
        </p:nvSpPr>
        <p:spPr bwMode="auto">
          <a:xfrm>
            <a:off x="7521575" y="3751263"/>
            <a:ext cx="10128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36" name="Text Box 27"/>
          <p:cNvSpPr txBox="1">
            <a:spLocks noChangeArrowheads="1"/>
          </p:cNvSpPr>
          <p:nvPr/>
        </p:nvSpPr>
        <p:spPr bwMode="auto">
          <a:xfrm>
            <a:off x="6450013" y="3751263"/>
            <a:ext cx="101758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300">
                <a:solidFill>
                  <a:schemeClr val="bg1"/>
                </a:solidFill>
                <a:latin typeface="Gill Sans" charset="0"/>
                <a:sym typeface="Gill Sans" charset="0"/>
              </a:rPr>
              <a:t> </a:t>
            </a:r>
            <a:r>
              <a:rPr lang="en-US" altLang="en-US" sz="1100" b="1">
                <a:solidFill>
                  <a:schemeClr val="tx2"/>
                </a:solidFill>
                <a:latin typeface="Gill Sans" charset="0"/>
                <a:sym typeface="Gill Sans" charset="0"/>
              </a:rPr>
              <a:t>Learning</a:t>
            </a:r>
          </a:p>
          <a:p>
            <a:pPr algn="ctr" eaLnBrk="1" hangingPunct="1">
              <a:spcBef>
                <a:spcPct val="0"/>
              </a:spcBef>
              <a:buClrTx/>
              <a:buSzTx/>
              <a:buFontTx/>
              <a:buNone/>
            </a:pPr>
            <a:r>
              <a:rPr lang="en-US" altLang="en-US" sz="1100" b="1">
                <a:solidFill>
                  <a:schemeClr val="tx2"/>
                </a:solidFill>
                <a:latin typeface="Gill Sans" charset="0"/>
                <a:sym typeface="Gill Sans" charset="0"/>
              </a:rPr>
              <a:t>Supports</a:t>
            </a:r>
          </a:p>
          <a:p>
            <a:pPr algn="ctr" eaLnBrk="1" hangingPunct="1">
              <a:spcBef>
                <a:spcPct val="0"/>
              </a:spcBef>
              <a:buClrTx/>
              <a:buSzTx/>
              <a:buFontTx/>
              <a:buNone/>
            </a:pPr>
            <a:r>
              <a:rPr lang="en-US" altLang="en-US" sz="1100" b="1">
                <a:solidFill>
                  <a:schemeClr val="tx2"/>
                </a:solidFill>
                <a:latin typeface="Gill Sans" charset="0"/>
                <a:sym typeface="Gill Sans" charset="0"/>
              </a:rPr>
              <a:t>Leadership </a:t>
            </a:r>
          </a:p>
          <a:p>
            <a:pPr algn="ctr" eaLnBrk="1" hangingPunct="1">
              <a:spcBef>
                <a:spcPct val="0"/>
              </a:spcBef>
              <a:buClrTx/>
              <a:buSzTx/>
              <a:buFontTx/>
              <a:buNone/>
            </a:pPr>
            <a:r>
              <a:rPr lang="en-US" altLang="en-US" sz="1100" b="1">
                <a:solidFill>
                  <a:schemeClr val="tx2"/>
                </a:solidFill>
                <a:latin typeface="Gill Sans" charset="0"/>
                <a:sym typeface="Gill Sans" charset="0"/>
              </a:rPr>
              <a:t>Team</a:t>
            </a:r>
          </a:p>
        </p:txBody>
      </p:sp>
      <p:sp>
        <p:nvSpPr>
          <p:cNvPr id="43037" name="Text Box 28"/>
          <p:cNvSpPr txBox="1">
            <a:spLocks noChangeArrowheads="1"/>
          </p:cNvSpPr>
          <p:nvPr/>
        </p:nvSpPr>
        <p:spPr bwMode="auto">
          <a:xfrm>
            <a:off x="6018213" y="4768850"/>
            <a:ext cx="19827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ts val="350"/>
              </a:spcBef>
              <a:buClrTx/>
              <a:buSzTx/>
              <a:buFontTx/>
              <a:buNone/>
            </a:pPr>
            <a:r>
              <a:rPr lang="en-US" altLang="en-US" sz="1100" b="1">
                <a:solidFill>
                  <a:schemeClr val="accent1"/>
                </a:solidFill>
                <a:latin typeface="Gill Sans" charset="0"/>
                <a:sym typeface="Gill Sans" charset="0"/>
              </a:rPr>
              <a:t>Learning Supports</a:t>
            </a:r>
          </a:p>
          <a:p>
            <a:pPr algn="ctr" eaLnBrk="1" hangingPunct="1">
              <a:spcBef>
                <a:spcPts val="350"/>
              </a:spcBef>
              <a:buClrTx/>
              <a:buSzTx/>
              <a:buFontTx/>
              <a:buNone/>
            </a:pPr>
            <a:r>
              <a:rPr lang="en-US" altLang="en-US" sz="1100" b="1">
                <a:solidFill>
                  <a:schemeClr val="accent1"/>
                </a:solidFill>
                <a:latin typeface="Gill Sans" charset="0"/>
                <a:sym typeface="Gill Sans" charset="0"/>
              </a:rPr>
              <a:t>Leadership Council</a:t>
            </a:r>
          </a:p>
        </p:txBody>
      </p:sp>
      <p:sp>
        <p:nvSpPr>
          <p:cNvPr id="21534" name="Text Box 29"/>
          <p:cNvSpPr txBox="1">
            <a:spLocks noChangeArrowheads="1"/>
          </p:cNvSpPr>
          <p:nvPr/>
        </p:nvSpPr>
        <p:spPr bwMode="auto">
          <a:xfrm>
            <a:off x="5608638" y="5411788"/>
            <a:ext cx="168751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64270" tIns="32135" rIns="64270" bIns="32135">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100" b="1">
                <a:solidFill>
                  <a:schemeClr val="tx2"/>
                </a:solidFill>
                <a:latin typeface="Gill Sans" charset="0"/>
                <a:sym typeface="Gill Sans" charset="0"/>
              </a:rPr>
              <a:t>Community Resources,</a:t>
            </a:r>
          </a:p>
          <a:p>
            <a:pPr algn="ctr" eaLnBrk="1" hangingPunct="1">
              <a:spcBef>
                <a:spcPct val="0"/>
              </a:spcBef>
              <a:buClrTx/>
              <a:buSzTx/>
              <a:buFontTx/>
              <a:buNone/>
            </a:pPr>
            <a:r>
              <a:rPr lang="en-US" altLang="en-US" sz="1100" b="1">
                <a:solidFill>
                  <a:schemeClr val="tx2"/>
                </a:solidFill>
                <a:latin typeface="Gill Sans" charset="0"/>
                <a:sym typeface="Gill Sans" charset="0"/>
              </a:rPr>
              <a:t>Management, &amp; </a:t>
            </a:r>
          </a:p>
          <a:p>
            <a:pPr algn="ctr" eaLnBrk="1" hangingPunct="1">
              <a:spcBef>
                <a:spcPct val="0"/>
              </a:spcBef>
              <a:buClrTx/>
              <a:buSzTx/>
              <a:buFontTx/>
              <a:buNone/>
            </a:pPr>
            <a:r>
              <a:rPr lang="en-US" altLang="en-US" sz="1100" b="1">
                <a:solidFill>
                  <a:schemeClr val="tx2"/>
                </a:solidFill>
                <a:latin typeface="Gill Sans" charset="0"/>
                <a:sym typeface="Gill Sans" charset="0"/>
              </a:rPr>
              <a:t>Governing Bodies</a:t>
            </a:r>
          </a:p>
        </p:txBody>
      </p:sp>
      <p:sp>
        <p:nvSpPr>
          <p:cNvPr id="43039" name="Rectangle 30"/>
          <p:cNvSpPr>
            <a:spLocks noChangeArrowheads="1"/>
          </p:cNvSpPr>
          <p:nvPr/>
        </p:nvSpPr>
        <p:spPr bwMode="auto">
          <a:xfrm>
            <a:off x="5537200" y="5411788"/>
            <a:ext cx="1820863" cy="588962"/>
          </a:xfrm>
          <a:prstGeom prst="rect">
            <a:avLst/>
          </a:prstGeom>
          <a:noFill/>
          <a:ln w="127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40" name="Oval 31"/>
          <p:cNvSpPr>
            <a:spLocks noChangeArrowheads="1"/>
          </p:cNvSpPr>
          <p:nvPr/>
        </p:nvSpPr>
        <p:spPr bwMode="auto">
          <a:xfrm>
            <a:off x="6232525" y="4714875"/>
            <a:ext cx="1500188" cy="588963"/>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41" name="Oval 32"/>
          <p:cNvSpPr>
            <a:spLocks noChangeArrowheads="1"/>
          </p:cNvSpPr>
          <p:nvPr/>
        </p:nvSpPr>
        <p:spPr bwMode="auto">
          <a:xfrm>
            <a:off x="6446838" y="1768475"/>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42" name="Oval 33"/>
          <p:cNvSpPr>
            <a:spLocks noChangeArrowheads="1"/>
          </p:cNvSpPr>
          <p:nvPr/>
        </p:nvSpPr>
        <p:spPr bwMode="auto">
          <a:xfrm>
            <a:off x="5697538" y="2625725"/>
            <a:ext cx="963612"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43" name="Oval 34"/>
          <p:cNvSpPr>
            <a:spLocks noChangeArrowheads="1"/>
          </p:cNvSpPr>
          <p:nvPr/>
        </p:nvSpPr>
        <p:spPr bwMode="auto">
          <a:xfrm>
            <a:off x="7143750" y="2625725"/>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44" name="Oval 35"/>
          <p:cNvSpPr>
            <a:spLocks noChangeArrowheads="1"/>
          </p:cNvSpPr>
          <p:nvPr/>
        </p:nvSpPr>
        <p:spPr bwMode="auto">
          <a:xfrm>
            <a:off x="5268913" y="3643313"/>
            <a:ext cx="963612"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45" name="Oval 36"/>
          <p:cNvSpPr>
            <a:spLocks noChangeArrowheads="1"/>
          </p:cNvSpPr>
          <p:nvPr/>
        </p:nvSpPr>
        <p:spPr bwMode="auto">
          <a:xfrm>
            <a:off x="7518400" y="3643313"/>
            <a:ext cx="965200"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46" name="Oval 37"/>
          <p:cNvSpPr>
            <a:spLocks noChangeArrowheads="1"/>
          </p:cNvSpPr>
          <p:nvPr/>
        </p:nvSpPr>
        <p:spPr bwMode="auto">
          <a:xfrm>
            <a:off x="6394450" y="3643313"/>
            <a:ext cx="963613" cy="857250"/>
          </a:xfrm>
          <a:prstGeom prst="ellipse">
            <a:avLst/>
          </a:prstGeom>
          <a:noFill/>
          <a:ln w="127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p>
        </p:txBody>
      </p:sp>
      <p:sp>
        <p:nvSpPr>
          <p:cNvPr id="43047" name="Line 38"/>
          <p:cNvSpPr>
            <a:spLocks noChangeShapeType="1"/>
          </p:cNvSpPr>
          <p:nvPr/>
        </p:nvSpPr>
        <p:spPr bwMode="auto">
          <a:xfrm>
            <a:off x="3340100" y="2571750"/>
            <a:ext cx="0" cy="1017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8" name="Line 39"/>
          <p:cNvSpPr>
            <a:spLocks noChangeShapeType="1"/>
          </p:cNvSpPr>
          <p:nvPr/>
        </p:nvSpPr>
        <p:spPr bwMode="auto">
          <a:xfrm>
            <a:off x="3125788" y="2946400"/>
            <a:ext cx="428625"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9" name="Line 40"/>
          <p:cNvSpPr>
            <a:spLocks noChangeShapeType="1"/>
          </p:cNvSpPr>
          <p:nvPr/>
        </p:nvSpPr>
        <p:spPr bwMode="auto">
          <a:xfrm>
            <a:off x="2374900" y="3482975"/>
            <a:ext cx="203676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0" name="Line 41"/>
          <p:cNvSpPr>
            <a:spLocks noChangeShapeType="1"/>
          </p:cNvSpPr>
          <p:nvPr/>
        </p:nvSpPr>
        <p:spPr bwMode="auto">
          <a:xfrm>
            <a:off x="4411663" y="3482975"/>
            <a:ext cx="0" cy="10636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1" name="Line 42"/>
          <p:cNvSpPr>
            <a:spLocks noChangeShapeType="1"/>
          </p:cNvSpPr>
          <p:nvPr/>
        </p:nvSpPr>
        <p:spPr bwMode="auto">
          <a:xfrm>
            <a:off x="2374900" y="3482975"/>
            <a:ext cx="0" cy="10636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2" name="Line 43"/>
          <p:cNvSpPr>
            <a:spLocks noChangeShapeType="1"/>
          </p:cNvSpPr>
          <p:nvPr/>
        </p:nvSpPr>
        <p:spPr bwMode="auto">
          <a:xfrm>
            <a:off x="2374900" y="4554538"/>
            <a:ext cx="203676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3" name="Line 44"/>
          <p:cNvSpPr>
            <a:spLocks noChangeShapeType="1"/>
          </p:cNvSpPr>
          <p:nvPr/>
        </p:nvSpPr>
        <p:spPr bwMode="auto">
          <a:xfrm flipV="1">
            <a:off x="2374900" y="4446588"/>
            <a:ext cx="0" cy="1079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4" name="Line 45"/>
          <p:cNvSpPr>
            <a:spLocks noChangeShapeType="1"/>
          </p:cNvSpPr>
          <p:nvPr/>
        </p:nvSpPr>
        <p:spPr bwMode="auto">
          <a:xfrm flipV="1">
            <a:off x="4411663" y="4446588"/>
            <a:ext cx="0" cy="1079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5" name="Line 46"/>
          <p:cNvSpPr>
            <a:spLocks noChangeShapeType="1"/>
          </p:cNvSpPr>
          <p:nvPr/>
        </p:nvSpPr>
        <p:spPr bwMode="auto">
          <a:xfrm>
            <a:off x="3340100" y="4446588"/>
            <a:ext cx="0" cy="21431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6" name="Line 47"/>
          <p:cNvSpPr>
            <a:spLocks noChangeShapeType="1"/>
          </p:cNvSpPr>
          <p:nvPr/>
        </p:nvSpPr>
        <p:spPr bwMode="auto">
          <a:xfrm>
            <a:off x="4143375" y="4983163"/>
            <a:ext cx="208915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7" name="Line 48"/>
          <p:cNvSpPr>
            <a:spLocks noChangeShapeType="1"/>
          </p:cNvSpPr>
          <p:nvPr/>
        </p:nvSpPr>
        <p:spPr bwMode="auto">
          <a:xfrm flipV="1">
            <a:off x="4038600" y="5251450"/>
            <a:ext cx="1927225" cy="63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8" name="Line 49"/>
          <p:cNvSpPr>
            <a:spLocks noChangeShapeType="1"/>
          </p:cNvSpPr>
          <p:nvPr/>
        </p:nvSpPr>
        <p:spPr bwMode="auto">
          <a:xfrm>
            <a:off x="5054600" y="4983163"/>
            <a:ext cx="0" cy="2682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9" name="Line 50"/>
          <p:cNvSpPr>
            <a:spLocks noChangeShapeType="1"/>
          </p:cNvSpPr>
          <p:nvPr/>
        </p:nvSpPr>
        <p:spPr bwMode="auto">
          <a:xfrm>
            <a:off x="4038600" y="5251450"/>
            <a:ext cx="0" cy="16033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0" name="Line 51"/>
          <p:cNvSpPr>
            <a:spLocks noChangeShapeType="1"/>
          </p:cNvSpPr>
          <p:nvPr/>
        </p:nvSpPr>
        <p:spPr bwMode="auto">
          <a:xfrm>
            <a:off x="5965825" y="5251450"/>
            <a:ext cx="0" cy="16033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1" name="Line 52"/>
          <p:cNvSpPr>
            <a:spLocks noChangeShapeType="1"/>
          </p:cNvSpPr>
          <p:nvPr/>
        </p:nvSpPr>
        <p:spPr bwMode="auto">
          <a:xfrm>
            <a:off x="6875463" y="2625725"/>
            <a:ext cx="0" cy="1017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2" name="Line 53"/>
          <p:cNvSpPr>
            <a:spLocks noChangeShapeType="1"/>
          </p:cNvSpPr>
          <p:nvPr/>
        </p:nvSpPr>
        <p:spPr bwMode="auto">
          <a:xfrm>
            <a:off x="6661150" y="3054350"/>
            <a:ext cx="4826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3" name="Line 54"/>
          <p:cNvSpPr>
            <a:spLocks noChangeShapeType="1"/>
          </p:cNvSpPr>
          <p:nvPr/>
        </p:nvSpPr>
        <p:spPr bwMode="auto">
          <a:xfrm>
            <a:off x="5751513" y="3536950"/>
            <a:ext cx="219551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4" name="Line 55"/>
          <p:cNvSpPr>
            <a:spLocks noChangeShapeType="1"/>
          </p:cNvSpPr>
          <p:nvPr/>
        </p:nvSpPr>
        <p:spPr bwMode="auto">
          <a:xfrm flipV="1">
            <a:off x="5751513" y="3536950"/>
            <a:ext cx="0" cy="10636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5" name="Line 56"/>
          <p:cNvSpPr>
            <a:spLocks noChangeShapeType="1"/>
          </p:cNvSpPr>
          <p:nvPr/>
        </p:nvSpPr>
        <p:spPr bwMode="auto">
          <a:xfrm flipV="1">
            <a:off x="7947025" y="3536950"/>
            <a:ext cx="0" cy="10636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6" name="Line 57"/>
          <p:cNvSpPr>
            <a:spLocks noChangeShapeType="1"/>
          </p:cNvSpPr>
          <p:nvPr/>
        </p:nvSpPr>
        <p:spPr bwMode="auto">
          <a:xfrm>
            <a:off x="5751513" y="4608513"/>
            <a:ext cx="219551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7" name="Line 58"/>
          <p:cNvSpPr>
            <a:spLocks noChangeShapeType="1"/>
          </p:cNvSpPr>
          <p:nvPr/>
        </p:nvSpPr>
        <p:spPr bwMode="auto">
          <a:xfrm flipV="1">
            <a:off x="5751513" y="4500563"/>
            <a:ext cx="0" cy="1079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8" name="Line 59"/>
          <p:cNvSpPr>
            <a:spLocks noChangeShapeType="1"/>
          </p:cNvSpPr>
          <p:nvPr/>
        </p:nvSpPr>
        <p:spPr bwMode="auto">
          <a:xfrm flipV="1">
            <a:off x="7947025" y="4500563"/>
            <a:ext cx="0" cy="1079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9" name="Line 60"/>
          <p:cNvSpPr>
            <a:spLocks noChangeShapeType="1"/>
          </p:cNvSpPr>
          <p:nvPr/>
        </p:nvSpPr>
        <p:spPr bwMode="auto">
          <a:xfrm>
            <a:off x="6875463" y="4500563"/>
            <a:ext cx="0" cy="21431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E2E57-301D-4389-8687-E8561890836A}"/>
              </a:ext>
            </a:extLst>
          </p:cNvPr>
          <p:cNvSpPr>
            <a:spLocks noGrp="1"/>
          </p:cNvSpPr>
          <p:nvPr>
            <p:ph type="title"/>
          </p:nvPr>
        </p:nvSpPr>
        <p:spPr/>
        <p:txBody>
          <a:bodyPr>
            <a:normAutofit fontScale="90000"/>
          </a:bodyPr>
          <a:lstStyle/>
          <a:p>
            <a:r>
              <a:rPr lang="en-US" dirty="0">
                <a:effectLst/>
                <a:latin typeface="+mn-lt"/>
              </a:rPr>
              <a:t>Data clearly demonstrate the need for change</a:t>
            </a:r>
          </a:p>
        </p:txBody>
      </p:sp>
      <p:pic>
        <p:nvPicPr>
          <p:cNvPr id="4098" name="Picture 2" descr="Related image">
            <a:extLst>
              <a:ext uri="{FF2B5EF4-FFF2-40B4-BE49-F238E27FC236}">
                <a16:creationId xmlns:a16="http://schemas.microsoft.com/office/drawing/2014/main" xmlns="" id="{9F207927-310E-4AEC-AC8A-E81A46391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119" y="2209800"/>
            <a:ext cx="58197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45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858F6-CC3B-4AC1-9B77-AA60306C52B1}"/>
              </a:ext>
            </a:extLst>
          </p:cNvPr>
          <p:cNvSpPr>
            <a:spLocks noGrp="1"/>
          </p:cNvSpPr>
          <p:nvPr>
            <p:ph type="title"/>
          </p:nvPr>
        </p:nvSpPr>
        <p:spPr/>
        <p:txBody>
          <a:bodyPr/>
          <a:lstStyle/>
          <a:p>
            <a:r>
              <a:rPr lang="en-US" dirty="0">
                <a:solidFill>
                  <a:srgbClr val="0070C0"/>
                </a:solidFill>
                <a:effectLst/>
              </a:rPr>
              <a:t>Think about your teams…</a:t>
            </a:r>
          </a:p>
        </p:txBody>
      </p:sp>
      <p:sp>
        <p:nvSpPr>
          <p:cNvPr id="3" name="Content Placeholder 2">
            <a:extLst>
              <a:ext uri="{FF2B5EF4-FFF2-40B4-BE49-F238E27FC236}">
                <a16:creationId xmlns:a16="http://schemas.microsoft.com/office/drawing/2014/main" xmlns="" id="{B34742D8-51E7-4120-81AC-2BBD0ADEA439}"/>
              </a:ext>
            </a:extLst>
          </p:cNvPr>
          <p:cNvSpPr>
            <a:spLocks noGrp="1"/>
          </p:cNvSpPr>
          <p:nvPr>
            <p:ph idx="1"/>
          </p:nvPr>
        </p:nvSpPr>
        <p:spPr/>
        <p:txBody>
          <a:bodyPr>
            <a:normAutofit/>
          </a:bodyPr>
          <a:lstStyle/>
          <a:p>
            <a:r>
              <a:rPr lang="en-US" sz="2400" dirty="0">
                <a:effectLst/>
              </a:rPr>
              <a:t>Who needs to be included on any given </a:t>
            </a:r>
            <a:r>
              <a:rPr lang="en-US" sz="2400" dirty="0">
                <a:solidFill>
                  <a:srgbClr val="FF0000"/>
                </a:solidFill>
                <a:effectLst/>
              </a:rPr>
              <a:t>building team</a:t>
            </a:r>
            <a:r>
              <a:rPr lang="en-US" sz="2400" dirty="0">
                <a:effectLst/>
              </a:rPr>
              <a:t>? And how might membership of an elementary, middle school and high school team differ from one another?</a:t>
            </a:r>
          </a:p>
          <a:p>
            <a:r>
              <a:rPr lang="en-US" sz="2400" dirty="0">
                <a:effectLst/>
              </a:rPr>
              <a:t>Who needs to represent a building on the </a:t>
            </a:r>
            <a:r>
              <a:rPr lang="en-US" sz="2400" dirty="0">
                <a:solidFill>
                  <a:srgbClr val="FF0000"/>
                </a:solidFill>
                <a:effectLst/>
              </a:rPr>
              <a:t>district-wide team</a:t>
            </a:r>
            <a:r>
              <a:rPr lang="en-US" sz="2400" dirty="0">
                <a:effectLst/>
              </a:rPr>
              <a:t>? Hint: Think about the functions of this team.</a:t>
            </a:r>
          </a:p>
          <a:p>
            <a:r>
              <a:rPr lang="en-US" sz="2400" dirty="0">
                <a:effectLst/>
              </a:rPr>
              <a:t>Who needs to be involved in a </a:t>
            </a:r>
            <a:r>
              <a:rPr lang="en-US" sz="2400" dirty="0">
                <a:solidFill>
                  <a:srgbClr val="FF0000"/>
                </a:solidFill>
                <a:effectLst/>
              </a:rPr>
              <a:t>“multi-site” council</a:t>
            </a:r>
            <a:r>
              <a:rPr lang="en-US" sz="2400" dirty="0">
                <a:effectLst/>
              </a:rPr>
              <a:t> and/or a community stakeholder group?</a:t>
            </a:r>
          </a:p>
        </p:txBody>
      </p:sp>
    </p:spTree>
    <p:extLst>
      <p:ext uri="{BB962C8B-B14F-4D97-AF65-F5344CB8AC3E}">
        <p14:creationId xmlns:p14="http://schemas.microsoft.com/office/powerpoint/2010/main" val="10984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67BCA-382D-4911-8145-30A72B3E1787}"/>
              </a:ext>
            </a:extLst>
          </p:cNvPr>
          <p:cNvSpPr>
            <a:spLocks noGrp="1"/>
          </p:cNvSpPr>
          <p:nvPr>
            <p:ph type="title"/>
          </p:nvPr>
        </p:nvSpPr>
        <p:spPr/>
        <p:txBody>
          <a:bodyPr/>
          <a:lstStyle/>
          <a:p>
            <a:r>
              <a:rPr lang="en-US" dirty="0"/>
              <a:t>7 Steps</a:t>
            </a:r>
          </a:p>
        </p:txBody>
      </p:sp>
      <p:sp>
        <p:nvSpPr>
          <p:cNvPr id="3" name="Content Placeholder 2">
            <a:extLst>
              <a:ext uri="{FF2B5EF4-FFF2-40B4-BE49-F238E27FC236}">
                <a16:creationId xmlns:a16="http://schemas.microsoft.com/office/drawing/2014/main" xmlns="" id="{C88C3C70-5416-42A0-9985-0B780EA4D0D3}"/>
              </a:ext>
            </a:extLst>
          </p:cNvPr>
          <p:cNvSpPr>
            <a:spLocks noGrp="1"/>
          </p:cNvSpPr>
          <p:nvPr>
            <p:ph idx="1"/>
          </p:nvPr>
        </p:nvSpPr>
        <p:spPr/>
        <p:txBody>
          <a:bodyPr/>
          <a:lstStyle/>
          <a:p>
            <a:pPr marL="401638" indent="-365125">
              <a:buNone/>
            </a:pPr>
            <a:r>
              <a:rPr lang="en-US" dirty="0">
                <a:solidFill>
                  <a:schemeClr val="tx2">
                    <a:lumMod val="50000"/>
                    <a:lumOff val="50000"/>
                  </a:schemeClr>
                </a:solidFill>
                <a:effectLst/>
              </a:rPr>
              <a:t>1. Create Readiness and commitment – develop a unified vision and message</a:t>
            </a:r>
          </a:p>
          <a:p>
            <a:pPr marL="401638" indent="-365125">
              <a:buNone/>
            </a:pPr>
            <a:r>
              <a:rPr lang="en-US" dirty="0">
                <a:solidFill>
                  <a:schemeClr val="tx2">
                    <a:lumMod val="50000"/>
                    <a:lumOff val="50000"/>
                  </a:schemeClr>
                </a:solidFill>
                <a:effectLst/>
              </a:rPr>
              <a:t>2. Appoint a Lead for system development – who is able and willing to devote the time and who has the appropriate skill set</a:t>
            </a:r>
          </a:p>
          <a:p>
            <a:pPr marL="401638" indent="-365125">
              <a:buNone/>
            </a:pPr>
            <a:r>
              <a:rPr lang="en-US" dirty="0">
                <a:solidFill>
                  <a:schemeClr val="tx2">
                    <a:lumMod val="50000"/>
                    <a:lumOff val="50000"/>
                  </a:schemeClr>
                </a:solidFill>
                <a:effectLst/>
              </a:rPr>
              <a:t>3. Establish Teams (not advisories)</a:t>
            </a:r>
          </a:p>
          <a:p>
            <a:pPr marL="401638" indent="-365125">
              <a:buNone/>
            </a:pPr>
            <a:r>
              <a:rPr lang="en-US" dirty="0">
                <a:effectLst/>
              </a:rPr>
              <a:t>4. Conduct Analysis to Determine Gaps/Priorities and Resource Development</a:t>
            </a:r>
          </a:p>
        </p:txBody>
      </p:sp>
    </p:spTree>
    <p:extLst>
      <p:ext uri="{BB962C8B-B14F-4D97-AF65-F5344CB8AC3E}">
        <p14:creationId xmlns:p14="http://schemas.microsoft.com/office/powerpoint/2010/main" val="234549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E9C25-BBB2-40CE-B8DE-4215C656F9FD}"/>
              </a:ext>
            </a:extLst>
          </p:cNvPr>
          <p:cNvSpPr>
            <a:spLocks noGrp="1"/>
          </p:cNvSpPr>
          <p:nvPr>
            <p:ph type="title"/>
          </p:nvPr>
        </p:nvSpPr>
        <p:spPr/>
        <p:txBody>
          <a:bodyPr>
            <a:normAutofit/>
          </a:bodyPr>
          <a:lstStyle/>
          <a:p>
            <a:r>
              <a:rPr lang="en-US" sz="3600" b="1" dirty="0"/>
              <a:t>Iowa: 11</a:t>
            </a:r>
            <a:r>
              <a:rPr lang="en-US" sz="3600" b="1" baseline="30000" dirty="0"/>
              <a:t>th</a:t>
            </a:r>
            <a:r>
              <a:rPr lang="en-US" sz="3600" b="1" dirty="0"/>
              <a:t> Grade Math</a:t>
            </a:r>
          </a:p>
        </p:txBody>
      </p:sp>
      <p:pic>
        <p:nvPicPr>
          <p:cNvPr id="7" name="Content Placeholder 6">
            <a:extLst>
              <a:ext uri="{FF2B5EF4-FFF2-40B4-BE49-F238E27FC236}">
                <a16:creationId xmlns:a16="http://schemas.microsoft.com/office/drawing/2014/main" xmlns="" id="{6289A92B-7F6D-4B35-8635-395D29B8B90C}"/>
              </a:ext>
            </a:extLst>
          </p:cNvPr>
          <p:cNvPicPr>
            <a:picLocks noGrp="1" noChangeAspect="1"/>
          </p:cNvPicPr>
          <p:nvPr>
            <p:ph idx="1"/>
          </p:nvPr>
        </p:nvPicPr>
        <p:blipFill>
          <a:blip r:embed="rId3"/>
          <a:stretch>
            <a:fillRect/>
          </a:stretch>
        </p:blipFill>
        <p:spPr>
          <a:xfrm>
            <a:off x="76200" y="1459309"/>
            <a:ext cx="8943806" cy="3939381"/>
          </a:xfrm>
          <a:prstGeom prst="rect">
            <a:avLst/>
          </a:prstGeom>
        </p:spPr>
      </p:pic>
      <p:sp>
        <p:nvSpPr>
          <p:cNvPr id="6" name="TextBox 5">
            <a:extLst>
              <a:ext uri="{FF2B5EF4-FFF2-40B4-BE49-F238E27FC236}">
                <a16:creationId xmlns:a16="http://schemas.microsoft.com/office/drawing/2014/main" xmlns="" id="{C7A39ADE-30B5-460B-AA67-A6626013675C}"/>
              </a:ext>
            </a:extLst>
          </p:cNvPr>
          <p:cNvSpPr txBox="1"/>
          <p:nvPr/>
        </p:nvSpPr>
        <p:spPr>
          <a:xfrm>
            <a:off x="3657600" y="6096000"/>
            <a:ext cx="5334000" cy="646331"/>
          </a:xfrm>
          <a:prstGeom prst="rect">
            <a:avLst/>
          </a:prstGeom>
          <a:noFill/>
        </p:spPr>
        <p:txBody>
          <a:bodyPr wrap="square" rtlCol="0">
            <a:spAutoFit/>
          </a:bodyPr>
          <a:lstStyle/>
          <a:p>
            <a:r>
              <a:rPr lang="en-US" dirty="0"/>
              <a:t>Annual Condition of Education Report 2017 </a:t>
            </a:r>
          </a:p>
          <a:p>
            <a:r>
              <a:rPr lang="en-US" dirty="0"/>
              <a:t>Iowa Department of Education </a:t>
            </a:r>
          </a:p>
        </p:txBody>
      </p:sp>
      <p:sp>
        <p:nvSpPr>
          <p:cNvPr id="8" name="Oval 7">
            <a:extLst>
              <a:ext uri="{FF2B5EF4-FFF2-40B4-BE49-F238E27FC236}">
                <a16:creationId xmlns:a16="http://schemas.microsoft.com/office/drawing/2014/main" xmlns="" id="{351B552C-633B-4791-8078-EA0FBDC7BC0F}"/>
              </a:ext>
            </a:extLst>
          </p:cNvPr>
          <p:cNvSpPr/>
          <p:nvPr/>
        </p:nvSpPr>
        <p:spPr>
          <a:xfrm>
            <a:off x="3352800" y="2514600"/>
            <a:ext cx="38100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Freeform: Shape 13">
            <a:extLst>
              <a:ext uri="{FF2B5EF4-FFF2-40B4-BE49-F238E27FC236}">
                <a16:creationId xmlns:a16="http://schemas.microsoft.com/office/drawing/2014/main" xmlns="" id="{7CFB1356-CB25-4CA7-BEF1-D952B75BAFFB}"/>
              </a:ext>
            </a:extLst>
          </p:cNvPr>
          <p:cNvSpPr/>
          <p:nvPr/>
        </p:nvSpPr>
        <p:spPr>
          <a:xfrm>
            <a:off x="7507705" y="2512555"/>
            <a:ext cx="1203158" cy="585296"/>
          </a:xfrm>
          <a:custGeom>
            <a:avLst/>
            <a:gdLst>
              <a:gd name="connsiteX0" fmla="*/ 0 w 1203158"/>
              <a:gd name="connsiteY0" fmla="*/ 567529 h 585296"/>
              <a:gd name="connsiteX1" fmla="*/ 385011 w 1203158"/>
              <a:gd name="connsiteY1" fmla="*/ 567529 h 585296"/>
              <a:gd name="connsiteX2" fmla="*/ 517358 w 1203158"/>
              <a:gd name="connsiteY2" fmla="*/ 531434 h 585296"/>
              <a:gd name="connsiteX3" fmla="*/ 649706 w 1203158"/>
              <a:gd name="connsiteY3" fmla="*/ 495340 h 585296"/>
              <a:gd name="connsiteX4" fmla="*/ 685800 w 1203158"/>
              <a:gd name="connsiteY4" fmla="*/ 471277 h 585296"/>
              <a:gd name="connsiteX5" fmla="*/ 709863 w 1203158"/>
              <a:gd name="connsiteY5" fmla="*/ 447213 h 585296"/>
              <a:gd name="connsiteX6" fmla="*/ 745958 w 1203158"/>
              <a:gd name="connsiteY6" fmla="*/ 435182 h 585296"/>
              <a:gd name="connsiteX7" fmla="*/ 818148 w 1203158"/>
              <a:gd name="connsiteY7" fmla="*/ 387056 h 585296"/>
              <a:gd name="connsiteX8" fmla="*/ 866274 w 1203158"/>
              <a:gd name="connsiteY8" fmla="*/ 338929 h 585296"/>
              <a:gd name="connsiteX9" fmla="*/ 890337 w 1203158"/>
              <a:gd name="connsiteY9" fmla="*/ 302834 h 585296"/>
              <a:gd name="connsiteX10" fmla="*/ 926432 w 1203158"/>
              <a:gd name="connsiteY10" fmla="*/ 290803 h 585296"/>
              <a:gd name="connsiteX11" fmla="*/ 938463 w 1203158"/>
              <a:gd name="connsiteY11" fmla="*/ 254708 h 585296"/>
              <a:gd name="connsiteX12" fmla="*/ 962527 w 1203158"/>
              <a:gd name="connsiteY12" fmla="*/ 230645 h 585296"/>
              <a:gd name="connsiteX13" fmla="*/ 1022684 w 1203158"/>
              <a:gd name="connsiteY13" fmla="*/ 182519 h 585296"/>
              <a:gd name="connsiteX14" fmla="*/ 1082842 w 1203158"/>
              <a:gd name="connsiteY14" fmla="*/ 122361 h 585296"/>
              <a:gd name="connsiteX15" fmla="*/ 1143000 w 1203158"/>
              <a:gd name="connsiteY15" fmla="*/ 62203 h 585296"/>
              <a:gd name="connsiteX16" fmla="*/ 1167063 w 1203158"/>
              <a:gd name="connsiteY16" fmla="*/ 26108 h 585296"/>
              <a:gd name="connsiteX17" fmla="*/ 1191127 w 1203158"/>
              <a:gd name="connsiteY17" fmla="*/ 2045 h 585296"/>
              <a:gd name="connsiteX18" fmla="*/ 1143000 w 1203158"/>
              <a:gd name="connsiteY18" fmla="*/ 14077 h 585296"/>
              <a:gd name="connsiteX19" fmla="*/ 1070811 w 1203158"/>
              <a:gd name="connsiteY19" fmla="*/ 38140 h 585296"/>
              <a:gd name="connsiteX20" fmla="*/ 1106906 w 1203158"/>
              <a:gd name="connsiteY20" fmla="*/ 62203 h 585296"/>
              <a:gd name="connsiteX21" fmla="*/ 1143000 w 1203158"/>
              <a:gd name="connsiteY21" fmla="*/ 74234 h 585296"/>
              <a:gd name="connsiteX22" fmla="*/ 1191127 w 1203158"/>
              <a:gd name="connsiteY22" fmla="*/ 122361 h 585296"/>
              <a:gd name="connsiteX23" fmla="*/ 1203158 w 1203158"/>
              <a:gd name="connsiteY23" fmla="*/ 86266 h 585296"/>
              <a:gd name="connsiteX24" fmla="*/ 1191127 w 1203158"/>
              <a:gd name="connsiteY24" fmla="*/ 50171 h 585296"/>
              <a:gd name="connsiteX25" fmla="*/ 1191127 w 1203158"/>
              <a:gd name="connsiteY25" fmla="*/ 26108 h 58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3158" h="585296">
                <a:moveTo>
                  <a:pt x="0" y="567529"/>
                </a:moveTo>
                <a:cubicBezTo>
                  <a:pt x="166237" y="595236"/>
                  <a:pt x="85812" y="586832"/>
                  <a:pt x="385011" y="567529"/>
                </a:cubicBezTo>
                <a:cubicBezTo>
                  <a:pt x="441118" y="563909"/>
                  <a:pt x="461643" y="545363"/>
                  <a:pt x="517358" y="531434"/>
                </a:cubicBezTo>
                <a:cubicBezTo>
                  <a:pt x="625915" y="504295"/>
                  <a:pt x="582236" y="517829"/>
                  <a:pt x="649706" y="495340"/>
                </a:cubicBezTo>
                <a:cubicBezTo>
                  <a:pt x="661737" y="487319"/>
                  <a:pt x="674509" y="480310"/>
                  <a:pt x="685800" y="471277"/>
                </a:cubicBezTo>
                <a:cubicBezTo>
                  <a:pt x="694658" y="464191"/>
                  <a:pt x="700136" y="453049"/>
                  <a:pt x="709863" y="447213"/>
                </a:cubicBezTo>
                <a:cubicBezTo>
                  <a:pt x="720738" y="440688"/>
                  <a:pt x="733926" y="439192"/>
                  <a:pt x="745958" y="435182"/>
                </a:cubicBezTo>
                <a:cubicBezTo>
                  <a:pt x="770021" y="419140"/>
                  <a:pt x="809003" y="414492"/>
                  <a:pt x="818148" y="387056"/>
                </a:cubicBezTo>
                <a:cubicBezTo>
                  <a:pt x="834189" y="338929"/>
                  <a:pt x="818147" y="354972"/>
                  <a:pt x="866274" y="338929"/>
                </a:cubicBezTo>
                <a:cubicBezTo>
                  <a:pt x="874295" y="326897"/>
                  <a:pt x="879045" y="311867"/>
                  <a:pt x="890337" y="302834"/>
                </a:cubicBezTo>
                <a:cubicBezTo>
                  <a:pt x="900240" y="294911"/>
                  <a:pt x="917464" y="299771"/>
                  <a:pt x="926432" y="290803"/>
                </a:cubicBezTo>
                <a:cubicBezTo>
                  <a:pt x="935400" y="281835"/>
                  <a:pt x="931938" y="265583"/>
                  <a:pt x="938463" y="254708"/>
                </a:cubicBezTo>
                <a:cubicBezTo>
                  <a:pt x="944299" y="244981"/>
                  <a:pt x="955441" y="239503"/>
                  <a:pt x="962527" y="230645"/>
                </a:cubicBezTo>
                <a:cubicBezTo>
                  <a:pt x="1002107" y="181170"/>
                  <a:pt x="965432" y="201602"/>
                  <a:pt x="1022684" y="182519"/>
                </a:cubicBezTo>
                <a:cubicBezTo>
                  <a:pt x="1086856" y="86264"/>
                  <a:pt x="1002631" y="202572"/>
                  <a:pt x="1082842" y="122361"/>
                </a:cubicBezTo>
                <a:cubicBezTo>
                  <a:pt x="1163052" y="42151"/>
                  <a:pt x="1046751" y="126370"/>
                  <a:pt x="1143000" y="62203"/>
                </a:cubicBezTo>
                <a:cubicBezTo>
                  <a:pt x="1151021" y="50171"/>
                  <a:pt x="1158030" y="37399"/>
                  <a:pt x="1167063" y="26108"/>
                </a:cubicBezTo>
                <a:cubicBezTo>
                  <a:pt x="1174149" y="17250"/>
                  <a:pt x="1201273" y="7118"/>
                  <a:pt x="1191127" y="2045"/>
                </a:cubicBezTo>
                <a:cubicBezTo>
                  <a:pt x="1176337" y="-5350"/>
                  <a:pt x="1158839" y="9325"/>
                  <a:pt x="1143000" y="14077"/>
                </a:cubicBezTo>
                <a:cubicBezTo>
                  <a:pt x="1118705" y="21366"/>
                  <a:pt x="1070811" y="38140"/>
                  <a:pt x="1070811" y="38140"/>
                </a:cubicBezTo>
                <a:cubicBezTo>
                  <a:pt x="1082843" y="46161"/>
                  <a:pt x="1093972" y="55736"/>
                  <a:pt x="1106906" y="62203"/>
                </a:cubicBezTo>
                <a:cubicBezTo>
                  <a:pt x="1118249" y="67875"/>
                  <a:pt x="1132680" y="66863"/>
                  <a:pt x="1143000" y="74234"/>
                </a:cubicBezTo>
                <a:cubicBezTo>
                  <a:pt x="1161461" y="87421"/>
                  <a:pt x="1191127" y="122361"/>
                  <a:pt x="1191127" y="122361"/>
                </a:cubicBezTo>
                <a:cubicBezTo>
                  <a:pt x="1195137" y="110329"/>
                  <a:pt x="1203158" y="98948"/>
                  <a:pt x="1203158" y="86266"/>
                </a:cubicBezTo>
                <a:cubicBezTo>
                  <a:pt x="1203158" y="73584"/>
                  <a:pt x="1193614" y="62607"/>
                  <a:pt x="1191127" y="50171"/>
                </a:cubicBezTo>
                <a:cubicBezTo>
                  <a:pt x="1189554" y="42306"/>
                  <a:pt x="1191127" y="34129"/>
                  <a:pt x="1191127" y="26108"/>
                </a:cubicBezTo>
              </a:path>
            </a:pathLst>
          </a:custGeom>
          <a:noFill/>
          <a:ln w="57150">
            <a:solidFill>
              <a:srgbClr val="FF00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ln>
                <a:solidFill>
                  <a:srgbClr val="FF0000"/>
                </a:solidFill>
              </a:ln>
              <a:solidFill>
                <a:srgbClr val="FF0000"/>
              </a:solidFill>
            </a:endParaRPr>
          </a:p>
        </p:txBody>
      </p:sp>
      <p:sp>
        <p:nvSpPr>
          <p:cNvPr id="3" name="Oval 2">
            <a:extLst>
              <a:ext uri="{FF2B5EF4-FFF2-40B4-BE49-F238E27FC236}">
                <a16:creationId xmlns:a16="http://schemas.microsoft.com/office/drawing/2014/main" xmlns="" id="{8C2914C3-D7E9-4756-AC1A-4A9A35F10C95}"/>
              </a:ext>
            </a:extLst>
          </p:cNvPr>
          <p:cNvSpPr/>
          <p:nvPr/>
        </p:nvSpPr>
        <p:spPr>
          <a:xfrm>
            <a:off x="3657600" y="3097851"/>
            <a:ext cx="3200400" cy="1778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05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3071813" y="-300038"/>
            <a:ext cx="2185987" cy="4313238"/>
          </a:xfrm>
          <a:prstGeom prst="rect">
            <a:avLst/>
          </a:prstGeom>
          <a:noFill/>
          <a:ln w="9525">
            <a:noFill/>
            <a:miter lim="800000"/>
            <a:headEnd/>
            <a:tailEnd/>
          </a:ln>
          <a:effectLst/>
        </p:spPr>
        <p:txBody>
          <a:bodyPr>
            <a:spAutoFit/>
          </a:bodyPr>
          <a:lstStyle/>
          <a:p>
            <a:pPr>
              <a:spcBef>
                <a:spcPct val="50000"/>
              </a:spcBef>
            </a:pPr>
            <a:r>
              <a:rPr lang="en-US" sz="27700">
                <a:solidFill>
                  <a:srgbClr val="FFFF00"/>
                </a:solidFill>
              </a:rPr>
              <a:t>?</a:t>
            </a:r>
          </a:p>
        </p:txBody>
      </p:sp>
      <p:sp>
        <p:nvSpPr>
          <p:cNvPr id="86018" name="Rectangle 2"/>
          <p:cNvSpPr>
            <a:spLocks noGrp="1" noChangeArrowheads="1"/>
          </p:cNvSpPr>
          <p:nvPr>
            <p:ph type="title"/>
          </p:nvPr>
        </p:nvSpPr>
        <p:spPr>
          <a:xfrm>
            <a:off x="1557338" y="1066800"/>
            <a:ext cx="5757862" cy="1143000"/>
          </a:xfrm>
        </p:spPr>
        <p:txBody>
          <a:bodyPr>
            <a:normAutofit fontScale="90000"/>
          </a:bodyPr>
          <a:lstStyle/>
          <a:p>
            <a:r>
              <a:rPr lang="en-US" sz="6000" b="1" dirty="0">
                <a:solidFill>
                  <a:srgbClr val="FF0000"/>
                </a:solidFill>
                <a:latin typeface="Arial Black" pitchFamily="34" charset="0"/>
              </a:rPr>
              <a:t>The Overriding Question</a:t>
            </a:r>
          </a:p>
        </p:txBody>
      </p:sp>
      <p:sp>
        <p:nvSpPr>
          <p:cNvPr id="86019" name="Rectangle 3"/>
          <p:cNvSpPr>
            <a:spLocks noGrp="1" noChangeArrowheads="1"/>
          </p:cNvSpPr>
          <p:nvPr>
            <p:ph idx="1"/>
          </p:nvPr>
        </p:nvSpPr>
        <p:spPr>
          <a:xfrm>
            <a:off x="652463" y="3079750"/>
            <a:ext cx="8072437" cy="3778250"/>
          </a:xfrm>
        </p:spPr>
        <p:txBody>
          <a:bodyPr>
            <a:normAutofit fontScale="92500" lnSpcReduction="10000"/>
          </a:bodyPr>
          <a:lstStyle/>
          <a:p>
            <a:pPr marL="0" indent="0" algn="ctr">
              <a:lnSpc>
                <a:spcPct val="130000"/>
              </a:lnSpc>
              <a:buFontTx/>
              <a:buNone/>
            </a:pPr>
            <a:r>
              <a:rPr lang="en-US" sz="2400" b="1" dirty="0">
                <a:latin typeface="Arial" charset="0"/>
              </a:rPr>
              <a:t>What forces, both inside and outside of the school system, impact student achievement, and how can schools address these forces (barriers) to ensure that all children and youth succeed?</a:t>
            </a:r>
          </a:p>
          <a:p>
            <a:pPr marL="0" indent="0" algn="ctr">
              <a:lnSpc>
                <a:spcPct val="130000"/>
              </a:lnSpc>
              <a:buFontTx/>
              <a:buNone/>
            </a:pPr>
            <a:endParaRPr lang="en-US" sz="2400" b="1" dirty="0">
              <a:latin typeface="Arial" charset="0"/>
            </a:endParaRPr>
          </a:p>
          <a:p>
            <a:pPr marL="0" indent="0" algn="ctr">
              <a:lnSpc>
                <a:spcPct val="130000"/>
              </a:lnSpc>
              <a:buFontTx/>
              <a:buNone/>
            </a:pPr>
            <a:r>
              <a:rPr lang="en-US" sz="2400" b="1" dirty="0">
                <a:latin typeface="Arial" charset="0"/>
              </a:rPr>
              <a:t>Research indicated the importance of looking at student data that focused on school attachment, engagement and social/emotional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95250"/>
            <a:ext cx="7772400" cy="1143000"/>
          </a:xfrm>
        </p:spPr>
        <p:txBody>
          <a:bodyPr>
            <a:normAutofit/>
          </a:bodyPr>
          <a:lstStyle/>
          <a:p>
            <a:r>
              <a:rPr lang="en-US" sz="2400" b="1" dirty="0">
                <a:effectLst/>
                <a:latin typeface="+mn-lt"/>
              </a:rPr>
              <a:t>Research: Connectedness to school to improve academic performance</a:t>
            </a:r>
          </a:p>
        </p:txBody>
      </p:sp>
      <p:sp>
        <p:nvSpPr>
          <p:cNvPr id="130051" name="Text Box 3"/>
          <p:cNvSpPr txBox="1">
            <a:spLocks noChangeArrowheads="1"/>
          </p:cNvSpPr>
          <p:nvPr/>
        </p:nvSpPr>
        <p:spPr bwMode="auto">
          <a:xfrm>
            <a:off x="114300" y="1243013"/>
            <a:ext cx="3557588" cy="4662815"/>
          </a:xfrm>
          <a:prstGeom prst="rect">
            <a:avLst/>
          </a:prstGeom>
          <a:noFill/>
          <a:ln w="9525">
            <a:noFill/>
            <a:miter lim="800000"/>
            <a:headEnd/>
            <a:tailEnd/>
          </a:ln>
          <a:effectLst/>
        </p:spPr>
        <p:txBody>
          <a:bodyPr>
            <a:spAutoFit/>
          </a:bodyPr>
          <a:lstStyle/>
          <a:p>
            <a:pPr marL="169863" indent="-169863" algn="l">
              <a:spcBef>
                <a:spcPct val="50000"/>
              </a:spcBef>
              <a:buFontTx/>
              <a:buChar char="•"/>
            </a:pPr>
            <a:r>
              <a:rPr lang="en-US" dirty="0"/>
              <a:t>Sense of belonging &amp; being part of school</a:t>
            </a:r>
          </a:p>
          <a:p>
            <a:pPr marL="169863" indent="-169863" algn="l">
              <a:spcBef>
                <a:spcPct val="50000"/>
              </a:spcBef>
              <a:buFontTx/>
              <a:buChar char="•"/>
            </a:pPr>
            <a:r>
              <a:rPr lang="en-US" dirty="0"/>
              <a:t>Liking School</a:t>
            </a:r>
          </a:p>
          <a:p>
            <a:pPr marL="169863" indent="-169863" algn="l">
              <a:spcBef>
                <a:spcPct val="50000"/>
              </a:spcBef>
              <a:buFontTx/>
              <a:buChar char="•"/>
            </a:pPr>
            <a:r>
              <a:rPr lang="en-US" dirty="0"/>
              <a:t>Perceiving that teachers are supportive &amp; caring</a:t>
            </a:r>
          </a:p>
          <a:p>
            <a:pPr marL="169863" indent="-169863" algn="l">
              <a:spcBef>
                <a:spcPct val="50000"/>
              </a:spcBef>
              <a:buFontTx/>
              <a:buChar char="•"/>
            </a:pPr>
            <a:r>
              <a:rPr lang="en-US" dirty="0"/>
              <a:t>Physical &amp; emotional safety</a:t>
            </a:r>
          </a:p>
          <a:p>
            <a:pPr marL="169863" indent="-169863" algn="l">
              <a:spcBef>
                <a:spcPct val="50000"/>
              </a:spcBef>
              <a:buFontTx/>
              <a:buChar char="•"/>
            </a:pPr>
            <a:r>
              <a:rPr lang="en-US" dirty="0"/>
              <a:t>Having good friends at school</a:t>
            </a:r>
          </a:p>
          <a:p>
            <a:pPr marL="169863" indent="-169863" algn="l">
              <a:spcBef>
                <a:spcPct val="50000"/>
              </a:spcBef>
              <a:buFontTx/>
              <a:buChar char="•"/>
            </a:pPr>
            <a:r>
              <a:rPr lang="en-US" dirty="0"/>
              <a:t>Engaged in own current &amp;future academic progress</a:t>
            </a:r>
          </a:p>
          <a:p>
            <a:pPr marL="169863" indent="-169863" algn="l">
              <a:spcBef>
                <a:spcPct val="50000"/>
              </a:spcBef>
              <a:buFontTx/>
              <a:buChar char="•"/>
            </a:pPr>
            <a:r>
              <a:rPr lang="en-US" dirty="0"/>
              <a:t>Believing that discipline is fair &amp; effective</a:t>
            </a:r>
          </a:p>
          <a:p>
            <a:pPr marL="169863" indent="-169863" algn="l">
              <a:spcBef>
                <a:spcPct val="50000"/>
              </a:spcBef>
              <a:buFontTx/>
              <a:buChar char="•"/>
            </a:pPr>
            <a:r>
              <a:rPr lang="en-US" dirty="0"/>
              <a:t>Participating in extracurricular activities</a:t>
            </a:r>
          </a:p>
        </p:txBody>
      </p:sp>
      <p:sp>
        <p:nvSpPr>
          <p:cNvPr id="130052" name="AutoShape 4"/>
          <p:cNvSpPr>
            <a:spLocks/>
          </p:cNvSpPr>
          <p:nvPr/>
        </p:nvSpPr>
        <p:spPr bwMode="auto">
          <a:xfrm>
            <a:off x="3300413" y="1185863"/>
            <a:ext cx="642937" cy="5586412"/>
          </a:xfrm>
          <a:prstGeom prst="rightBrace">
            <a:avLst>
              <a:gd name="adj1" fmla="val 72407"/>
              <a:gd name="adj2" fmla="val 50000"/>
            </a:avLst>
          </a:prstGeom>
          <a:noFill/>
          <a:ln w="38100">
            <a:solidFill>
              <a:srgbClr val="00B050"/>
            </a:solidFill>
            <a:round/>
            <a:headEnd/>
            <a:tailEnd/>
          </a:ln>
          <a:effectLst/>
        </p:spPr>
        <p:txBody>
          <a:bodyPr wrap="none" anchor="ctr"/>
          <a:lstStyle/>
          <a:p>
            <a:endParaRPr lang="en-US" dirty="0">
              <a:ln>
                <a:solidFill>
                  <a:schemeClr val="tx1"/>
                </a:solidFill>
              </a:ln>
            </a:endParaRPr>
          </a:p>
        </p:txBody>
      </p:sp>
      <p:grpSp>
        <p:nvGrpSpPr>
          <p:cNvPr id="2" name="Group 5"/>
          <p:cNvGrpSpPr>
            <a:grpSpLocks/>
          </p:cNvGrpSpPr>
          <p:nvPr/>
        </p:nvGrpSpPr>
        <p:grpSpPr bwMode="auto">
          <a:xfrm>
            <a:off x="3757613" y="3757613"/>
            <a:ext cx="2828925" cy="500062"/>
            <a:chOff x="2367" y="2367"/>
            <a:chExt cx="1782" cy="315"/>
          </a:xfrm>
        </p:grpSpPr>
        <p:grpSp>
          <p:nvGrpSpPr>
            <p:cNvPr id="3" name="Group 6"/>
            <p:cNvGrpSpPr>
              <a:grpSpLocks/>
            </p:cNvGrpSpPr>
            <p:nvPr/>
          </p:nvGrpSpPr>
          <p:grpSpPr bwMode="auto">
            <a:xfrm>
              <a:off x="2499" y="2382"/>
              <a:ext cx="1569" cy="300"/>
              <a:chOff x="2499" y="2382"/>
              <a:chExt cx="1569" cy="300"/>
            </a:xfrm>
          </p:grpSpPr>
          <p:sp>
            <p:nvSpPr>
              <p:cNvPr id="130055" name="Oval 7"/>
              <p:cNvSpPr>
                <a:spLocks noChangeArrowheads="1"/>
              </p:cNvSpPr>
              <p:nvPr/>
            </p:nvSpPr>
            <p:spPr bwMode="auto">
              <a:xfrm>
                <a:off x="2499" y="2382"/>
                <a:ext cx="612" cy="270"/>
              </a:xfrm>
              <a:prstGeom prst="ellipse">
                <a:avLst/>
              </a:prstGeom>
              <a:noFill/>
              <a:ln w="28575">
                <a:solidFill>
                  <a:srgbClr val="6600FF"/>
                </a:solidFill>
                <a:round/>
                <a:headEnd/>
                <a:tailEnd/>
              </a:ln>
              <a:effectLst/>
            </p:spPr>
            <p:txBody>
              <a:bodyPr wrap="none" anchor="ctr"/>
              <a:lstStyle/>
              <a:p>
                <a:endParaRPr lang="en-US"/>
              </a:p>
            </p:txBody>
          </p:sp>
          <p:sp>
            <p:nvSpPr>
              <p:cNvPr id="130056" name="Oval 8"/>
              <p:cNvSpPr>
                <a:spLocks noChangeArrowheads="1"/>
              </p:cNvSpPr>
              <p:nvPr/>
            </p:nvSpPr>
            <p:spPr bwMode="auto">
              <a:xfrm>
                <a:off x="3000" y="2397"/>
                <a:ext cx="612" cy="270"/>
              </a:xfrm>
              <a:prstGeom prst="ellipse">
                <a:avLst/>
              </a:prstGeom>
              <a:noFill/>
              <a:ln w="28575">
                <a:solidFill>
                  <a:srgbClr val="6600FF"/>
                </a:solidFill>
                <a:round/>
                <a:headEnd/>
                <a:tailEnd/>
              </a:ln>
              <a:effectLst/>
            </p:spPr>
            <p:txBody>
              <a:bodyPr wrap="none" anchor="ctr"/>
              <a:lstStyle/>
              <a:p>
                <a:endParaRPr lang="en-US"/>
              </a:p>
            </p:txBody>
          </p:sp>
          <p:sp>
            <p:nvSpPr>
              <p:cNvPr id="130057" name="Oval 9"/>
              <p:cNvSpPr>
                <a:spLocks noChangeArrowheads="1"/>
              </p:cNvSpPr>
              <p:nvPr/>
            </p:nvSpPr>
            <p:spPr bwMode="auto">
              <a:xfrm>
                <a:off x="3447" y="2412"/>
                <a:ext cx="621" cy="270"/>
              </a:xfrm>
              <a:prstGeom prst="ellipse">
                <a:avLst/>
              </a:prstGeom>
              <a:noFill/>
              <a:ln w="28575">
                <a:solidFill>
                  <a:srgbClr val="6600FF"/>
                </a:solidFill>
                <a:round/>
                <a:headEnd/>
                <a:tailEnd/>
              </a:ln>
              <a:effectLst/>
            </p:spPr>
            <p:txBody>
              <a:bodyPr wrap="none" anchor="ctr"/>
              <a:lstStyle/>
              <a:p>
                <a:endParaRPr lang="en-US"/>
              </a:p>
            </p:txBody>
          </p:sp>
        </p:grpSp>
        <p:sp>
          <p:nvSpPr>
            <p:cNvPr id="130058" name="Text Box 10"/>
            <p:cNvSpPr txBox="1">
              <a:spLocks noChangeArrowheads="1"/>
            </p:cNvSpPr>
            <p:nvPr/>
          </p:nvSpPr>
          <p:spPr bwMode="auto">
            <a:xfrm>
              <a:off x="2367" y="2367"/>
              <a:ext cx="1782" cy="288"/>
            </a:xfrm>
            <a:prstGeom prst="rect">
              <a:avLst/>
            </a:prstGeom>
            <a:noFill/>
            <a:ln w="9525">
              <a:noFill/>
              <a:miter lim="800000"/>
              <a:headEnd/>
              <a:tailEnd/>
            </a:ln>
            <a:effectLst/>
          </p:spPr>
          <p:txBody>
            <a:bodyPr>
              <a:spAutoFit/>
            </a:bodyPr>
            <a:lstStyle/>
            <a:p>
              <a:pPr>
                <a:spcBef>
                  <a:spcPct val="50000"/>
                </a:spcBef>
              </a:pPr>
              <a:r>
                <a:rPr lang="en-US" sz="2400" b="1" dirty="0">
                  <a:latin typeface="Arial" charset="0"/>
                </a:rPr>
                <a:t>Connectedness</a:t>
              </a:r>
            </a:p>
          </p:txBody>
        </p:sp>
      </p:grpSp>
      <p:sp>
        <p:nvSpPr>
          <p:cNvPr id="130059" name="AutoShape 11"/>
          <p:cNvSpPr>
            <a:spLocks/>
          </p:cNvSpPr>
          <p:nvPr/>
        </p:nvSpPr>
        <p:spPr bwMode="auto">
          <a:xfrm>
            <a:off x="6543675" y="1785938"/>
            <a:ext cx="342900" cy="4429125"/>
          </a:xfrm>
          <a:prstGeom prst="leftBrace">
            <a:avLst>
              <a:gd name="adj1" fmla="val 107639"/>
              <a:gd name="adj2" fmla="val 50000"/>
            </a:avLst>
          </a:prstGeom>
          <a:noFill/>
          <a:ln w="28575">
            <a:solidFill>
              <a:srgbClr val="00B050"/>
            </a:solidFill>
            <a:round/>
            <a:headEnd/>
            <a:tailEnd/>
          </a:ln>
          <a:effectLst/>
        </p:spPr>
        <p:txBody>
          <a:bodyPr wrap="none" anchor="ctr"/>
          <a:lstStyle/>
          <a:p>
            <a:endParaRPr lang="en-US"/>
          </a:p>
        </p:txBody>
      </p:sp>
      <p:grpSp>
        <p:nvGrpSpPr>
          <p:cNvPr id="4" name="Group 12"/>
          <p:cNvGrpSpPr>
            <a:grpSpLocks/>
          </p:cNvGrpSpPr>
          <p:nvPr/>
        </p:nvGrpSpPr>
        <p:grpSpPr bwMode="auto">
          <a:xfrm>
            <a:off x="6972300" y="1843088"/>
            <a:ext cx="2128838" cy="3832225"/>
            <a:chOff x="4392" y="1161"/>
            <a:chExt cx="1341" cy="2414"/>
          </a:xfrm>
        </p:grpSpPr>
        <p:sp>
          <p:nvSpPr>
            <p:cNvPr id="130061" name="Text Box 13"/>
            <p:cNvSpPr txBox="1">
              <a:spLocks noChangeArrowheads="1"/>
            </p:cNvSpPr>
            <p:nvPr/>
          </p:nvSpPr>
          <p:spPr bwMode="auto">
            <a:xfrm>
              <a:off x="4392" y="1161"/>
              <a:ext cx="1341" cy="2414"/>
            </a:xfrm>
            <a:prstGeom prst="rect">
              <a:avLst/>
            </a:prstGeom>
            <a:noFill/>
            <a:ln w="9525">
              <a:noFill/>
              <a:miter lim="800000"/>
              <a:headEnd/>
              <a:tailEnd/>
            </a:ln>
            <a:effectLst/>
          </p:spPr>
          <p:txBody>
            <a:bodyPr>
              <a:spAutoFit/>
            </a:bodyPr>
            <a:lstStyle/>
            <a:p>
              <a:pPr marL="169863" algn="l">
                <a:spcBef>
                  <a:spcPct val="50000"/>
                </a:spcBef>
              </a:pPr>
              <a:r>
                <a:rPr lang="en-US" dirty="0"/>
                <a:t>Attendance</a:t>
              </a:r>
            </a:p>
            <a:p>
              <a:pPr marL="169863" algn="l">
                <a:spcBef>
                  <a:spcPct val="50000"/>
                </a:spcBef>
              </a:pPr>
              <a:endParaRPr lang="en-US" sz="1200" dirty="0"/>
            </a:p>
            <a:p>
              <a:pPr marL="169863" algn="l">
                <a:spcBef>
                  <a:spcPct val="50000"/>
                </a:spcBef>
              </a:pPr>
              <a:r>
                <a:rPr lang="en-US" dirty="0"/>
                <a:t>Academic performance</a:t>
              </a:r>
            </a:p>
            <a:p>
              <a:pPr marL="169863" algn="l">
                <a:spcBef>
                  <a:spcPct val="50000"/>
                </a:spcBef>
              </a:pPr>
              <a:endParaRPr lang="en-US" dirty="0"/>
            </a:p>
            <a:p>
              <a:pPr marL="169863" algn="l">
                <a:spcBef>
                  <a:spcPct val="50000"/>
                </a:spcBef>
              </a:pPr>
              <a:r>
                <a:rPr lang="en-US" dirty="0"/>
                <a:t>School completion rates</a:t>
              </a:r>
            </a:p>
            <a:p>
              <a:pPr marL="169863" algn="l">
                <a:spcBef>
                  <a:spcPct val="50000"/>
                </a:spcBef>
              </a:pPr>
              <a:endParaRPr lang="en-US" dirty="0"/>
            </a:p>
            <a:p>
              <a:pPr marL="169863" algn="l">
                <a:spcBef>
                  <a:spcPct val="50000"/>
                </a:spcBef>
              </a:pPr>
              <a:r>
                <a:rPr lang="en-US" dirty="0"/>
                <a:t>Incidents of fighting, bullying, or vandalism</a:t>
              </a:r>
            </a:p>
          </p:txBody>
        </p:sp>
        <p:grpSp>
          <p:nvGrpSpPr>
            <p:cNvPr id="5" name="Group 14"/>
            <p:cNvGrpSpPr>
              <a:grpSpLocks/>
            </p:cNvGrpSpPr>
            <p:nvPr/>
          </p:nvGrpSpPr>
          <p:grpSpPr bwMode="auto">
            <a:xfrm>
              <a:off x="4398" y="1185"/>
              <a:ext cx="21" cy="2331"/>
              <a:chOff x="4443" y="1194"/>
              <a:chExt cx="21" cy="2331"/>
            </a:xfrm>
          </p:grpSpPr>
          <p:sp>
            <p:nvSpPr>
              <p:cNvPr id="130063" name="Line 15"/>
              <p:cNvSpPr>
                <a:spLocks noChangeShapeType="1"/>
              </p:cNvSpPr>
              <p:nvPr/>
            </p:nvSpPr>
            <p:spPr bwMode="auto">
              <a:xfrm>
                <a:off x="4443" y="3264"/>
                <a:ext cx="9" cy="261"/>
              </a:xfrm>
              <a:prstGeom prst="line">
                <a:avLst/>
              </a:prstGeom>
              <a:noFill/>
              <a:ln w="28575">
                <a:solidFill>
                  <a:srgbClr val="00FF00"/>
                </a:solidFill>
                <a:round/>
                <a:headEnd/>
                <a:tailEnd type="triangle" w="med" len="med"/>
              </a:ln>
              <a:effectLst/>
            </p:spPr>
            <p:txBody>
              <a:bodyPr wrap="none" anchor="ctr"/>
              <a:lstStyle/>
              <a:p>
                <a:endParaRPr lang="en-US"/>
              </a:p>
            </p:txBody>
          </p:sp>
          <p:sp>
            <p:nvSpPr>
              <p:cNvPr id="130064" name="Line 16"/>
              <p:cNvSpPr>
                <a:spLocks noChangeShapeType="1"/>
              </p:cNvSpPr>
              <p:nvPr/>
            </p:nvSpPr>
            <p:spPr bwMode="auto">
              <a:xfrm flipV="1">
                <a:off x="4449" y="2388"/>
                <a:ext cx="9" cy="261"/>
              </a:xfrm>
              <a:prstGeom prst="line">
                <a:avLst/>
              </a:prstGeom>
              <a:noFill/>
              <a:ln w="28575">
                <a:solidFill>
                  <a:srgbClr val="00FF00"/>
                </a:solidFill>
                <a:round/>
                <a:headEnd/>
                <a:tailEnd type="triangle" w="med" len="med"/>
              </a:ln>
              <a:effectLst/>
            </p:spPr>
            <p:txBody>
              <a:bodyPr wrap="none" anchor="ctr"/>
              <a:lstStyle/>
              <a:p>
                <a:endParaRPr lang="en-US"/>
              </a:p>
            </p:txBody>
          </p:sp>
          <p:sp>
            <p:nvSpPr>
              <p:cNvPr id="130065" name="Line 17"/>
              <p:cNvSpPr>
                <a:spLocks noChangeShapeType="1"/>
              </p:cNvSpPr>
              <p:nvPr/>
            </p:nvSpPr>
            <p:spPr bwMode="auto">
              <a:xfrm flipV="1">
                <a:off x="4455" y="1701"/>
                <a:ext cx="9" cy="261"/>
              </a:xfrm>
              <a:prstGeom prst="line">
                <a:avLst/>
              </a:prstGeom>
              <a:noFill/>
              <a:ln w="28575">
                <a:solidFill>
                  <a:srgbClr val="00FF00"/>
                </a:solidFill>
                <a:round/>
                <a:headEnd/>
                <a:tailEnd type="triangle" w="med" len="med"/>
              </a:ln>
              <a:effectLst/>
            </p:spPr>
            <p:txBody>
              <a:bodyPr wrap="none" anchor="ctr"/>
              <a:lstStyle/>
              <a:p>
                <a:endParaRPr lang="en-US"/>
              </a:p>
            </p:txBody>
          </p:sp>
          <p:sp>
            <p:nvSpPr>
              <p:cNvPr id="130066" name="Line 18"/>
              <p:cNvSpPr>
                <a:spLocks noChangeShapeType="1"/>
              </p:cNvSpPr>
              <p:nvPr/>
            </p:nvSpPr>
            <p:spPr bwMode="auto">
              <a:xfrm flipV="1">
                <a:off x="4443" y="1194"/>
                <a:ext cx="9" cy="261"/>
              </a:xfrm>
              <a:prstGeom prst="line">
                <a:avLst/>
              </a:prstGeom>
              <a:noFill/>
              <a:ln w="28575">
                <a:solidFill>
                  <a:srgbClr val="00FF00"/>
                </a:solidFill>
                <a:round/>
                <a:headEnd/>
                <a:tailEnd type="triangle" w="med" len="med"/>
              </a:ln>
              <a:effectLst/>
            </p:spPr>
            <p:txBody>
              <a:bodyPr wrap="none" anchor="ctr"/>
              <a:lstStyle/>
              <a:p>
                <a:endParaRPr lang="en-US"/>
              </a:p>
            </p:txBody>
          </p:sp>
        </p:grpSp>
      </p:grpSp>
      <p:sp>
        <p:nvSpPr>
          <p:cNvPr id="130067" name="Text Box 19"/>
          <p:cNvSpPr txBox="1">
            <a:spLocks noChangeArrowheads="1"/>
          </p:cNvSpPr>
          <p:nvPr/>
        </p:nvSpPr>
        <p:spPr bwMode="auto">
          <a:xfrm>
            <a:off x="7029450" y="6515100"/>
            <a:ext cx="1557338" cy="304800"/>
          </a:xfrm>
          <a:prstGeom prst="rect">
            <a:avLst/>
          </a:prstGeom>
          <a:noFill/>
          <a:ln w="9525">
            <a:noFill/>
            <a:miter lim="800000"/>
            <a:headEnd/>
            <a:tailEnd/>
          </a:ln>
          <a:effectLst/>
        </p:spPr>
        <p:txBody>
          <a:bodyPr>
            <a:spAutoFit/>
          </a:bodyPr>
          <a:lstStyle/>
          <a:p>
            <a:pPr algn="l">
              <a:spcBef>
                <a:spcPct val="50000"/>
              </a:spcBef>
            </a:pPr>
            <a:r>
              <a:rPr lang="en-US" sz="1400" i="1" dirty="0">
                <a:latin typeface="Arial" charset="0"/>
              </a:rPr>
              <a:t>Blum, et 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685800" y="157163"/>
            <a:ext cx="8153400" cy="857250"/>
          </a:xfrm>
        </p:spPr>
        <p:txBody>
          <a:bodyPr>
            <a:normAutofit/>
          </a:bodyPr>
          <a:lstStyle/>
          <a:p>
            <a:r>
              <a:rPr lang="en-US" sz="2400" dirty="0">
                <a:effectLst/>
                <a:latin typeface="+mn-lt"/>
              </a:rPr>
              <a:t>Data: Connected to School:  Iowa</a:t>
            </a:r>
          </a:p>
        </p:txBody>
      </p:sp>
      <p:sp>
        <p:nvSpPr>
          <p:cNvPr id="72708" name="Text Box 1028"/>
          <p:cNvSpPr txBox="1">
            <a:spLocks noChangeArrowheads="1"/>
          </p:cNvSpPr>
          <p:nvPr/>
        </p:nvSpPr>
        <p:spPr bwMode="auto">
          <a:xfrm>
            <a:off x="781050" y="5392738"/>
            <a:ext cx="3486150" cy="779462"/>
          </a:xfrm>
          <a:prstGeom prst="rect">
            <a:avLst/>
          </a:prstGeom>
          <a:noFill/>
          <a:ln w="9525">
            <a:noFill/>
            <a:miter lim="800000"/>
            <a:headEnd/>
            <a:tailEnd/>
          </a:ln>
          <a:effectLst/>
        </p:spPr>
        <p:txBody>
          <a:bodyPr>
            <a:spAutoFit/>
          </a:bodyPr>
          <a:lstStyle/>
          <a:p>
            <a:pPr algn="l">
              <a:spcBef>
                <a:spcPct val="50000"/>
              </a:spcBef>
            </a:pPr>
            <a:r>
              <a:rPr lang="en-US" b="1" dirty="0">
                <a:latin typeface="Arial" charset="0"/>
              </a:rPr>
              <a:t>I care about my school.</a:t>
            </a:r>
          </a:p>
          <a:p>
            <a:pPr algn="l">
              <a:spcBef>
                <a:spcPct val="50000"/>
              </a:spcBef>
            </a:pPr>
            <a:r>
              <a:rPr lang="en-US" b="1" dirty="0">
                <a:latin typeface="Arial" charset="0"/>
              </a:rPr>
              <a:t>I try to do my best in school.</a:t>
            </a:r>
          </a:p>
        </p:txBody>
      </p:sp>
      <p:sp>
        <p:nvSpPr>
          <p:cNvPr id="72709" name="Text Box 1029"/>
          <p:cNvSpPr txBox="1">
            <a:spLocks noChangeArrowheads="1"/>
          </p:cNvSpPr>
          <p:nvPr/>
        </p:nvSpPr>
        <p:spPr bwMode="auto">
          <a:xfrm>
            <a:off x="5181600" y="5270500"/>
            <a:ext cx="3962400" cy="1054100"/>
          </a:xfrm>
          <a:prstGeom prst="rect">
            <a:avLst/>
          </a:prstGeom>
          <a:noFill/>
          <a:ln w="9525">
            <a:noFill/>
            <a:miter lim="800000"/>
            <a:headEnd/>
            <a:tailEnd/>
          </a:ln>
          <a:effectLst/>
        </p:spPr>
        <p:txBody>
          <a:bodyPr>
            <a:spAutoFit/>
          </a:bodyPr>
          <a:lstStyle/>
          <a:p>
            <a:pPr algn="l">
              <a:spcBef>
                <a:spcPct val="50000"/>
              </a:spcBef>
            </a:pPr>
            <a:r>
              <a:rPr lang="en-US" b="1" dirty="0">
                <a:latin typeface="Arial" charset="0"/>
              </a:rPr>
              <a:t>I plan to finish high school.</a:t>
            </a:r>
          </a:p>
          <a:p>
            <a:pPr algn="l">
              <a:spcBef>
                <a:spcPct val="50000"/>
              </a:spcBef>
            </a:pPr>
            <a:r>
              <a:rPr lang="en-US" b="1" dirty="0">
                <a:latin typeface="Arial" charset="0"/>
              </a:rPr>
              <a:t>I do the homework that is assigned.</a:t>
            </a:r>
          </a:p>
        </p:txBody>
      </p:sp>
      <p:sp>
        <p:nvSpPr>
          <p:cNvPr id="72711" name="Freeform 1031"/>
          <p:cNvSpPr>
            <a:spLocks/>
          </p:cNvSpPr>
          <p:nvPr/>
        </p:nvSpPr>
        <p:spPr bwMode="auto">
          <a:xfrm>
            <a:off x="876300" y="1229519"/>
            <a:ext cx="7772400" cy="779462"/>
          </a:xfrm>
          <a:custGeom>
            <a:avLst/>
            <a:gdLst/>
            <a:ahLst/>
            <a:cxnLst>
              <a:cxn ang="0">
                <a:pos x="55" y="0"/>
              </a:cxn>
              <a:cxn ang="0">
                <a:pos x="450" y="33"/>
              </a:cxn>
              <a:cxn ang="0">
                <a:pos x="631" y="82"/>
              </a:cxn>
              <a:cxn ang="0">
                <a:pos x="845" y="99"/>
              </a:cxn>
              <a:cxn ang="0">
                <a:pos x="944" y="115"/>
              </a:cxn>
              <a:cxn ang="0">
                <a:pos x="1240" y="132"/>
              </a:cxn>
              <a:cxn ang="0">
                <a:pos x="1520" y="214"/>
              </a:cxn>
              <a:cxn ang="0">
                <a:pos x="1569" y="247"/>
              </a:cxn>
              <a:cxn ang="0">
                <a:pos x="1619" y="263"/>
              </a:cxn>
              <a:cxn ang="0">
                <a:pos x="1635" y="313"/>
              </a:cxn>
              <a:cxn ang="0">
                <a:pos x="1487" y="642"/>
              </a:cxn>
              <a:cxn ang="0">
                <a:pos x="1158" y="576"/>
              </a:cxn>
              <a:cxn ang="0">
                <a:pos x="1108" y="527"/>
              </a:cxn>
              <a:cxn ang="0">
                <a:pos x="1059" y="510"/>
              </a:cxn>
              <a:cxn ang="0">
                <a:pos x="944" y="428"/>
              </a:cxn>
              <a:cxn ang="0">
                <a:pos x="746" y="378"/>
              </a:cxn>
              <a:cxn ang="0">
                <a:pos x="631" y="346"/>
              </a:cxn>
              <a:cxn ang="0">
                <a:pos x="187" y="296"/>
              </a:cxn>
              <a:cxn ang="0">
                <a:pos x="22" y="181"/>
              </a:cxn>
              <a:cxn ang="0">
                <a:pos x="55" y="0"/>
              </a:cxn>
            </a:cxnLst>
            <a:rect l="0" t="0" r="r" b="b"/>
            <a:pathLst>
              <a:path w="1664" h="642">
                <a:moveTo>
                  <a:pt x="55" y="0"/>
                </a:moveTo>
                <a:cubicBezTo>
                  <a:pt x="187" y="13"/>
                  <a:pt x="319" y="18"/>
                  <a:pt x="450" y="33"/>
                </a:cubicBezTo>
                <a:cubicBezTo>
                  <a:pt x="513" y="40"/>
                  <a:pt x="568" y="75"/>
                  <a:pt x="631" y="82"/>
                </a:cubicBezTo>
                <a:cubicBezTo>
                  <a:pt x="702" y="90"/>
                  <a:pt x="774" y="93"/>
                  <a:pt x="845" y="99"/>
                </a:cubicBezTo>
                <a:cubicBezTo>
                  <a:pt x="878" y="104"/>
                  <a:pt x="911" y="112"/>
                  <a:pt x="944" y="115"/>
                </a:cubicBezTo>
                <a:cubicBezTo>
                  <a:pt x="1042" y="123"/>
                  <a:pt x="1142" y="120"/>
                  <a:pt x="1240" y="132"/>
                </a:cubicBezTo>
                <a:cubicBezTo>
                  <a:pt x="1330" y="143"/>
                  <a:pt x="1428" y="195"/>
                  <a:pt x="1520" y="214"/>
                </a:cubicBezTo>
                <a:cubicBezTo>
                  <a:pt x="1536" y="225"/>
                  <a:pt x="1551" y="238"/>
                  <a:pt x="1569" y="247"/>
                </a:cubicBezTo>
                <a:cubicBezTo>
                  <a:pt x="1585" y="255"/>
                  <a:pt x="1607" y="251"/>
                  <a:pt x="1619" y="263"/>
                </a:cubicBezTo>
                <a:cubicBezTo>
                  <a:pt x="1631" y="275"/>
                  <a:pt x="1630" y="296"/>
                  <a:pt x="1635" y="313"/>
                </a:cubicBezTo>
                <a:cubicBezTo>
                  <a:pt x="1621" y="498"/>
                  <a:pt x="1664" y="581"/>
                  <a:pt x="1487" y="642"/>
                </a:cubicBezTo>
                <a:cubicBezTo>
                  <a:pt x="1310" y="627"/>
                  <a:pt x="1299" y="622"/>
                  <a:pt x="1158" y="576"/>
                </a:cubicBezTo>
                <a:cubicBezTo>
                  <a:pt x="1141" y="560"/>
                  <a:pt x="1127" y="540"/>
                  <a:pt x="1108" y="527"/>
                </a:cubicBezTo>
                <a:cubicBezTo>
                  <a:pt x="1094" y="517"/>
                  <a:pt x="1073" y="520"/>
                  <a:pt x="1059" y="510"/>
                </a:cubicBezTo>
                <a:cubicBezTo>
                  <a:pt x="926" y="414"/>
                  <a:pt x="1053" y="464"/>
                  <a:pt x="944" y="428"/>
                </a:cubicBezTo>
                <a:cubicBezTo>
                  <a:pt x="847" y="364"/>
                  <a:pt x="927" y="406"/>
                  <a:pt x="746" y="378"/>
                </a:cubicBezTo>
                <a:cubicBezTo>
                  <a:pt x="707" y="372"/>
                  <a:pt x="670" y="351"/>
                  <a:pt x="631" y="346"/>
                </a:cubicBezTo>
                <a:cubicBezTo>
                  <a:pt x="483" y="326"/>
                  <a:pt x="335" y="321"/>
                  <a:pt x="187" y="296"/>
                </a:cubicBezTo>
                <a:cubicBezTo>
                  <a:pt x="37" y="221"/>
                  <a:pt x="82" y="271"/>
                  <a:pt x="22" y="181"/>
                </a:cubicBezTo>
                <a:cubicBezTo>
                  <a:pt x="2" y="81"/>
                  <a:pt x="0" y="81"/>
                  <a:pt x="55" y="0"/>
                </a:cubicBezTo>
                <a:close/>
              </a:path>
            </a:pathLst>
          </a:custGeom>
          <a:noFill/>
          <a:ln w="38100" cap="flat" cmpd="sng">
            <a:solidFill>
              <a:srgbClr val="FF0000"/>
            </a:solidFill>
            <a:prstDash val="solid"/>
            <a:round/>
            <a:headEnd/>
            <a:tailEnd/>
          </a:ln>
          <a:effectLst/>
        </p:spPr>
        <p:txBody>
          <a:bodyPr wrap="none" anchor="ctr"/>
          <a:lstStyle/>
          <a:p>
            <a:endParaRPr lang="en-US"/>
          </a:p>
        </p:txBody>
      </p:sp>
      <p:graphicFrame>
        <p:nvGraphicFramePr>
          <p:cNvPr id="8" name="Chart 7">
            <a:extLst>
              <a:ext uri="{FF2B5EF4-FFF2-40B4-BE49-F238E27FC236}">
                <a16:creationId xmlns:a16="http://schemas.microsoft.com/office/drawing/2014/main" xmlns="" id="{A2EFD009-C743-4416-AFA7-4CEDB15A7325}"/>
              </a:ext>
            </a:extLst>
          </p:cNvPr>
          <p:cNvGraphicFramePr/>
          <p:nvPr>
            <p:extLst>
              <p:ext uri="{D42A27DB-BD31-4B8C-83A1-F6EECF244321}">
                <p14:modId xmlns:p14="http://schemas.microsoft.com/office/powerpoint/2010/main" val="2258438449"/>
              </p:ext>
            </p:extLst>
          </p:nvPr>
        </p:nvGraphicFramePr>
        <p:xfrm>
          <a:off x="857250" y="1282701"/>
          <a:ext cx="6819900" cy="42211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wipe(left)">
                                      <p:cBhvr>
                                        <p:cTn id="7"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8200" y="152400"/>
            <a:ext cx="7391400" cy="1143000"/>
          </a:xfrm>
        </p:spPr>
        <p:txBody>
          <a:bodyPr>
            <a:normAutofit/>
          </a:bodyPr>
          <a:lstStyle/>
          <a:p>
            <a:r>
              <a:rPr lang="en-US" sz="2000" dirty="0">
                <a:effectLst/>
                <a:latin typeface="+mn-lt"/>
              </a:rPr>
              <a:t>Research example:</a:t>
            </a:r>
            <a:br>
              <a:rPr lang="en-US" sz="2000" dirty="0">
                <a:effectLst/>
                <a:latin typeface="+mn-lt"/>
              </a:rPr>
            </a:br>
            <a:r>
              <a:rPr lang="en-US" sz="2000" dirty="0">
                <a:effectLst/>
                <a:latin typeface="+mn-lt"/>
              </a:rPr>
              <a:t>Supportive Relationships and Probability for School Success</a:t>
            </a:r>
          </a:p>
        </p:txBody>
      </p:sp>
      <p:graphicFrame>
        <p:nvGraphicFramePr>
          <p:cNvPr id="9" name="Object 2"/>
          <p:cNvGraphicFramePr>
            <a:graphicFrameLocks noGrp="1" noChangeAspect="1"/>
          </p:cNvGraphicFramePr>
          <p:nvPr>
            <p:ph type="chart" sz="half" idx="2"/>
            <p:extLst>
              <p:ext uri="{D42A27DB-BD31-4B8C-83A1-F6EECF244321}">
                <p14:modId xmlns:p14="http://schemas.microsoft.com/office/powerpoint/2010/main" val="2754727275"/>
              </p:ext>
            </p:extLst>
          </p:nvPr>
        </p:nvGraphicFramePr>
        <p:xfrm>
          <a:off x="596900" y="1278673"/>
          <a:ext cx="7950200" cy="4786313"/>
        </p:xfrm>
        <a:graphic>
          <a:graphicData uri="http://schemas.openxmlformats.org/drawingml/2006/chart">
            <c:chart xmlns:c="http://schemas.openxmlformats.org/drawingml/2006/chart" xmlns:r="http://schemas.openxmlformats.org/officeDocument/2006/relationships" r:id="rId3"/>
          </a:graphicData>
        </a:graphic>
      </p:graphicFrame>
      <p:sp>
        <p:nvSpPr>
          <p:cNvPr id="62468" name="Text Box 4"/>
          <p:cNvSpPr txBox="1">
            <a:spLocks noChangeArrowheads="1"/>
          </p:cNvSpPr>
          <p:nvPr/>
        </p:nvSpPr>
        <p:spPr bwMode="auto">
          <a:xfrm>
            <a:off x="3352800" y="1371600"/>
            <a:ext cx="1600200" cy="304800"/>
          </a:xfrm>
          <a:prstGeom prst="rect">
            <a:avLst/>
          </a:prstGeom>
          <a:solidFill>
            <a:schemeClr val="tx1"/>
          </a:solidFill>
          <a:ln w="12700">
            <a:noFill/>
            <a:miter lim="800000"/>
            <a:headEnd type="none" w="sm" len="sm"/>
            <a:tailEnd type="none" w="sm" len="sm"/>
          </a:ln>
          <a:effectLst/>
        </p:spPr>
        <p:txBody>
          <a:bodyPr>
            <a:spAutoFit/>
          </a:bodyPr>
          <a:lstStyle/>
          <a:p>
            <a:pPr eaLnBrk="0" hangingPunct="0">
              <a:spcBef>
                <a:spcPct val="50000"/>
              </a:spcBef>
            </a:pPr>
            <a:r>
              <a:rPr lang="en-US" sz="1400" b="1">
                <a:solidFill>
                  <a:schemeClr val="bg1"/>
                </a:solidFill>
                <a:latin typeface="Arial" charset="0"/>
              </a:rPr>
              <a:t>Optimal Level</a:t>
            </a:r>
          </a:p>
        </p:txBody>
      </p:sp>
      <p:sp>
        <p:nvSpPr>
          <p:cNvPr id="62469" name="Line 5"/>
          <p:cNvSpPr>
            <a:spLocks noChangeShapeType="1"/>
          </p:cNvSpPr>
          <p:nvPr/>
        </p:nvSpPr>
        <p:spPr bwMode="auto">
          <a:xfrm>
            <a:off x="4191000" y="1752600"/>
            <a:ext cx="0" cy="304800"/>
          </a:xfrm>
          <a:prstGeom prst="line">
            <a:avLst/>
          </a:prstGeom>
          <a:noFill/>
          <a:ln w="28575">
            <a:solidFill>
              <a:schemeClr val="tx1"/>
            </a:solidFill>
            <a:round/>
            <a:headEnd type="none" w="sm" len="sm"/>
            <a:tailEnd type="triangle" w="sm" len="sm"/>
          </a:ln>
          <a:effectLst/>
        </p:spPr>
        <p:txBody>
          <a:bodyPr/>
          <a:lstStyle/>
          <a:p>
            <a:endParaRPr lang="en-US"/>
          </a:p>
        </p:txBody>
      </p:sp>
      <p:sp>
        <p:nvSpPr>
          <p:cNvPr id="62470" name="Text Box 6"/>
          <p:cNvSpPr txBox="1">
            <a:spLocks noChangeArrowheads="1"/>
          </p:cNvSpPr>
          <p:nvPr/>
        </p:nvSpPr>
        <p:spPr bwMode="auto">
          <a:xfrm>
            <a:off x="2895600" y="2133600"/>
            <a:ext cx="1066800" cy="304800"/>
          </a:xfrm>
          <a:prstGeom prst="rect">
            <a:avLst/>
          </a:prstGeom>
          <a:solidFill>
            <a:schemeClr val="tx1"/>
          </a:solidFill>
          <a:ln w="12700">
            <a:noFill/>
            <a:miter lim="800000"/>
            <a:headEnd type="none" w="sm" len="sm"/>
            <a:tailEnd type="none" w="sm" len="sm"/>
          </a:ln>
          <a:effectLst/>
        </p:spPr>
        <p:txBody>
          <a:bodyPr>
            <a:spAutoFit/>
          </a:bodyPr>
          <a:lstStyle/>
          <a:p>
            <a:pPr eaLnBrk="0" hangingPunct="0">
              <a:spcBef>
                <a:spcPct val="50000"/>
              </a:spcBef>
            </a:pPr>
            <a:r>
              <a:rPr lang="en-US" sz="1400" b="1">
                <a:solidFill>
                  <a:schemeClr val="bg1"/>
                </a:solidFill>
                <a:latin typeface="Arial" charset="0"/>
              </a:rPr>
              <a:t>Risk Level</a:t>
            </a:r>
          </a:p>
        </p:txBody>
      </p:sp>
      <p:sp>
        <p:nvSpPr>
          <p:cNvPr id="62471" name="Line 7"/>
          <p:cNvSpPr>
            <a:spLocks noChangeShapeType="1"/>
          </p:cNvSpPr>
          <p:nvPr/>
        </p:nvSpPr>
        <p:spPr bwMode="auto">
          <a:xfrm>
            <a:off x="3429000" y="2438400"/>
            <a:ext cx="0" cy="304800"/>
          </a:xfrm>
          <a:prstGeom prst="line">
            <a:avLst/>
          </a:prstGeom>
          <a:noFill/>
          <a:ln w="28575">
            <a:solidFill>
              <a:schemeClr val="tx1"/>
            </a:solidFill>
            <a:round/>
            <a:headEnd type="none" w="sm" len="sm"/>
            <a:tailEnd type="triangle" w="sm" len="sm"/>
          </a:ln>
          <a:effectLst/>
        </p:spPr>
        <p:txBody>
          <a:bodyPr/>
          <a:lstStyle/>
          <a:p>
            <a:endParaRPr lang="en-US"/>
          </a:p>
        </p:txBody>
      </p:sp>
      <p:sp>
        <p:nvSpPr>
          <p:cNvPr id="62472" name="Text Box 8"/>
          <p:cNvSpPr txBox="1">
            <a:spLocks noChangeArrowheads="1"/>
          </p:cNvSpPr>
          <p:nvPr/>
        </p:nvSpPr>
        <p:spPr bwMode="auto">
          <a:xfrm>
            <a:off x="7010400" y="6227956"/>
            <a:ext cx="2133600" cy="457200"/>
          </a:xfrm>
          <a:prstGeom prst="rect">
            <a:avLst/>
          </a:prstGeom>
          <a:noFill/>
          <a:ln w="12700">
            <a:noFill/>
            <a:miter lim="800000"/>
            <a:headEnd type="none" w="sm" len="sm"/>
            <a:tailEnd type="none" w="sm" len="sm"/>
          </a:ln>
          <a:effectLst/>
        </p:spPr>
        <p:txBody>
          <a:bodyPr>
            <a:spAutoFit/>
          </a:bodyPr>
          <a:lstStyle/>
          <a:p>
            <a:pPr algn="l" eaLnBrk="0" hangingPunct="0">
              <a:spcBef>
                <a:spcPct val="50000"/>
              </a:spcBef>
            </a:pPr>
            <a:r>
              <a:rPr lang="en-US" sz="1200" b="1" dirty="0">
                <a:latin typeface="Arial" charset="0"/>
              </a:rPr>
              <a:t>From</a:t>
            </a:r>
            <a:r>
              <a:rPr lang="en-US" sz="1200" b="1" i="1" dirty="0">
                <a:latin typeface="Arial" charset="0"/>
              </a:rPr>
              <a:t> Finding Out What Matters for Youth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100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100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17" dur="500"/>
                                        <p:tgtEl>
                                          <p:spTgt spid="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2470"/>
                                        </p:tgtEl>
                                        <p:attrNameLst>
                                          <p:attrName>style.visibility</p:attrName>
                                        </p:attrNameLst>
                                      </p:cBhvr>
                                      <p:to>
                                        <p:strVal val="visible"/>
                                      </p:to>
                                    </p:se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62471"/>
                                        </p:tgtEl>
                                        <p:attrNameLst>
                                          <p:attrName>style.visibility</p:attrName>
                                        </p:attrNameLst>
                                      </p:cBhvr>
                                      <p:to>
                                        <p:strVal val="visible"/>
                                      </p:to>
                                    </p:set>
                                    <p:animEffect transition="in" filter="wipe(up)">
                                      <p:cBhvr>
                                        <p:cTn id="25" dur="500"/>
                                        <p:tgtEl>
                                          <p:spTgt spid="6247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2468"/>
                                        </p:tgtEl>
                                        <p:attrNameLst>
                                          <p:attrName>style.visibility</p:attrName>
                                        </p:attrNameLst>
                                      </p:cBhvr>
                                      <p:to>
                                        <p:strVal val="visible"/>
                                      </p:to>
                                    </p:se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62469"/>
                                        </p:tgtEl>
                                        <p:attrNameLst>
                                          <p:attrName>style.visibility</p:attrName>
                                        </p:attrNameLst>
                                      </p:cBhvr>
                                      <p:to>
                                        <p:strVal val="visible"/>
                                      </p:to>
                                    </p:set>
                                    <p:animEffect transition="in" filter="wipe(up)">
                                      <p:cBhvr>
                                        <p:cTn id="33"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62468" grpId="0" animBg="1" autoUpdateAnimBg="0"/>
      <p:bldP spid="62469" grpId="0" animBg="1"/>
      <p:bldP spid="62470" grpId="0" animBg="1" autoUpdateAnimBg="0"/>
      <p:bldP spid="62471"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76200"/>
            <a:ext cx="8153400" cy="1143000"/>
          </a:xfrm>
        </p:spPr>
        <p:txBody>
          <a:bodyPr>
            <a:normAutofit/>
          </a:bodyPr>
          <a:lstStyle/>
          <a:p>
            <a:r>
              <a:rPr lang="en-US" sz="2400" dirty="0">
                <a:effectLst/>
                <a:latin typeface="+mn-lt"/>
              </a:rPr>
              <a:t>School Staff/Student Support</a:t>
            </a:r>
          </a:p>
        </p:txBody>
      </p:sp>
      <p:sp>
        <p:nvSpPr>
          <p:cNvPr id="64516" name="Text Box 4"/>
          <p:cNvSpPr txBox="1">
            <a:spLocks noChangeArrowheads="1"/>
          </p:cNvSpPr>
          <p:nvPr/>
        </p:nvSpPr>
        <p:spPr bwMode="auto">
          <a:xfrm>
            <a:off x="400050" y="5013325"/>
            <a:ext cx="4400550" cy="2430463"/>
          </a:xfrm>
          <a:prstGeom prst="rect">
            <a:avLst/>
          </a:prstGeom>
          <a:noFill/>
          <a:ln w="9525">
            <a:noFill/>
            <a:miter lim="800000"/>
            <a:headEnd/>
            <a:tailEnd/>
          </a:ln>
          <a:effectLst/>
        </p:spPr>
        <p:txBody>
          <a:bodyPr wrap="none">
            <a:spAutoFit/>
          </a:bodyPr>
          <a:lstStyle/>
          <a:p>
            <a:pPr algn="l">
              <a:spcBef>
                <a:spcPct val="50000"/>
              </a:spcBef>
            </a:pPr>
            <a:r>
              <a:rPr lang="en-US" b="1" dirty="0">
                <a:latin typeface="Arial" charset="0"/>
              </a:rPr>
              <a:t>My teachers care about me.</a:t>
            </a:r>
          </a:p>
          <a:p>
            <a:pPr algn="l">
              <a:spcBef>
                <a:spcPct val="50000"/>
              </a:spcBef>
            </a:pPr>
            <a:r>
              <a:rPr lang="en-US" b="1" dirty="0">
                <a:latin typeface="Arial" charset="0"/>
              </a:rPr>
              <a:t>Teachers available to talk one on one.</a:t>
            </a:r>
          </a:p>
          <a:p>
            <a:pPr algn="l">
              <a:spcBef>
                <a:spcPct val="50000"/>
              </a:spcBef>
            </a:pPr>
            <a:r>
              <a:rPr lang="en-US" b="1" dirty="0">
                <a:latin typeface="Arial" charset="0"/>
              </a:rPr>
              <a:t>Teachers notice I’m doing good job.</a:t>
            </a:r>
          </a:p>
          <a:p>
            <a:pPr algn="l">
              <a:spcBef>
                <a:spcPct val="50000"/>
              </a:spcBef>
            </a:pPr>
            <a:r>
              <a:rPr lang="en-US" b="1" dirty="0">
                <a:latin typeface="Arial" charset="0"/>
              </a:rPr>
              <a:t>Students treat each other with respect.</a:t>
            </a:r>
          </a:p>
          <a:p>
            <a:pPr algn="l">
              <a:spcBef>
                <a:spcPct val="50000"/>
              </a:spcBef>
            </a:pPr>
            <a:endParaRPr lang="en-US" b="1" dirty="0">
              <a:latin typeface="Arial" charset="0"/>
            </a:endParaRPr>
          </a:p>
          <a:p>
            <a:pPr algn="l">
              <a:spcBef>
                <a:spcPct val="50000"/>
              </a:spcBef>
            </a:pPr>
            <a:endParaRPr lang="en-US" b="1" dirty="0">
              <a:latin typeface="Arial" charset="0"/>
            </a:endParaRPr>
          </a:p>
        </p:txBody>
      </p:sp>
      <p:sp>
        <p:nvSpPr>
          <p:cNvPr id="64517" name="Text Box 5"/>
          <p:cNvSpPr txBox="1">
            <a:spLocks noChangeArrowheads="1"/>
          </p:cNvSpPr>
          <p:nvPr/>
        </p:nvSpPr>
        <p:spPr bwMode="auto">
          <a:xfrm>
            <a:off x="5105400" y="5224463"/>
            <a:ext cx="3962400" cy="1328737"/>
          </a:xfrm>
          <a:prstGeom prst="rect">
            <a:avLst/>
          </a:prstGeom>
          <a:noFill/>
          <a:ln w="9525">
            <a:noFill/>
            <a:miter lim="800000"/>
            <a:headEnd/>
            <a:tailEnd/>
          </a:ln>
          <a:effectLst/>
        </p:spPr>
        <p:txBody>
          <a:bodyPr>
            <a:spAutoFit/>
          </a:bodyPr>
          <a:lstStyle/>
          <a:p>
            <a:pPr algn="l">
              <a:spcBef>
                <a:spcPct val="50000"/>
              </a:spcBef>
            </a:pPr>
            <a:r>
              <a:rPr lang="en-US" b="1" dirty="0">
                <a:latin typeface="Arial" charset="0"/>
              </a:rPr>
              <a:t>School lets parents know if I’m doing a good job.</a:t>
            </a:r>
          </a:p>
          <a:p>
            <a:pPr algn="l">
              <a:spcBef>
                <a:spcPct val="50000"/>
              </a:spcBef>
            </a:pPr>
            <a:r>
              <a:rPr lang="en-US" b="1" dirty="0">
                <a:latin typeface="Arial" charset="0"/>
              </a:rPr>
              <a:t>At least one adult at school I could go to with  a problem.</a:t>
            </a:r>
          </a:p>
        </p:txBody>
      </p:sp>
      <p:sp>
        <p:nvSpPr>
          <p:cNvPr id="64520" name="Freeform 8"/>
          <p:cNvSpPr>
            <a:spLocks/>
          </p:cNvSpPr>
          <p:nvPr/>
        </p:nvSpPr>
        <p:spPr bwMode="auto">
          <a:xfrm>
            <a:off x="1524000" y="1066800"/>
            <a:ext cx="6781800" cy="681037"/>
          </a:xfrm>
          <a:custGeom>
            <a:avLst/>
            <a:gdLst/>
            <a:ahLst/>
            <a:cxnLst>
              <a:cxn ang="0">
                <a:pos x="0" y="612"/>
              </a:cxn>
              <a:cxn ang="0">
                <a:pos x="81" y="675"/>
              </a:cxn>
              <a:cxn ang="0">
                <a:pos x="279" y="756"/>
              </a:cxn>
              <a:cxn ang="0">
                <a:pos x="351" y="783"/>
              </a:cxn>
              <a:cxn ang="0">
                <a:pos x="648" y="846"/>
              </a:cxn>
              <a:cxn ang="0">
                <a:pos x="1017" y="900"/>
              </a:cxn>
              <a:cxn ang="0">
                <a:pos x="1593" y="873"/>
              </a:cxn>
              <a:cxn ang="0">
                <a:pos x="1782" y="828"/>
              </a:cxn>
              <a:cxn ang="0">
                <a:pos x="1899" y="765"/>
              </a:cxn>
              <a:cxn ang="0">
                <a:pos x="1953" y="675"/>
              </a:cxn>
              <a:cxn ang="0">
                <a:pos x="1881" y="288"/>
              </a:cxn>
              <a:cxn ang="0">
                <a:pos x="1584" y="99"/>
              </a:cxn>
              <a:cxn ang="0">
                <a:pos x="1494" y="54"/>
              </a:cxn>
              <a:cxn ang="0">
                <a:pos x="1215" y="0"/>
              </a:cxn>
              <a:cxn ang="0">
                <a:pos x="711" y="27"/>
              </a:cxn>
              <a:cxn ang="0">
                <a:pos x="576" y="54"/>
              </a:cxn>
              <a:cxn ang="0">
                <a:pos x="450" y="90"/>
              </a:cxn>
              <a:cxn ang="0">
                <a:pos x="360" y="126"/>
              </a:cxn>
              <a:cxn ang="0">
                <a:pos x="333" y="144"/>
              </a:cxn>
              <a:cxn ang="0">
                <a:pos x="180" y="225"/>
              </a:cxn>
              <a:cxn ang="0">
                <a:pos x="99" y="333"/>
              </a:cxn>
              <a:cxn ang="0">
                <a:pos x="54" y="459"/>
              </a:cxn>
              <a:cxn ang="0">
                <a:pos x="72" y="621"/>
              </a:cxn>
              <a:cxn ang="0">
                <a:pos x="99" y="684"/>
              </a:cxn>
            </a:cxnLst>
            <a:rect l="0" t="0" r="r" b="b"/>
            <a:pathLst>
              <a:path w="1953" h="901">
                <a:moveTo>
                  <a:pt x="0" y="612"/>
                </a:moveTo>
                <a:cubicBezTo>
                  <a:pt x="27" y="647"/>
                  <a:pt x="40" y="661"/>
                  <a:pt x="81" y="675"/>
                </a:cubicBezTo>
                <a:cubicBezTo>
                  <a:pt x="139" y="718"/>
                  <a:pt x="210" y="739"/>
                  <a:pt x="279" y="756"/>
                </a:cubicBezTo>
                <a:cubicBezTo>
                  <a:pt x="362" y="777"/>
                  <a:pt x="227" y="750"/>
                  <a:pt x="351" y="783"/>
                </a:cubicBezTo>
                <a:cubicBezTo>
                  <a:pt x="442" y="807"/>
                  <a:pt x="555" y="834"/>
                  <a:pt x="648" y="846"/>
                </a:cubicBezTo>
                <a:cubicBezTo>
                  <a:pt x="758" y="901"/>
                  <a:pt x="899" y="894"/>
                  <a:pt x="1017" y="900"/>
                </a:cubicBezTo>
                <a:cubicBezTo>
                  <a:pt x="1227" y="895"/>
                  <a:pt x="1394" y="887"/>
                  <a:pt x="1593" y="873"/>
                </a:cubicBezTo>
                <a:cubicBezTo>
                  <a:pt x="1650" y="857"/>
                  <a:pt x="1729" y="855"/>
                  <a:pt x="1782" y="828"/>
                </a:cubicBezTo>
                <a:cubicBezTo>
                  <a:pt x="1824" y="807"/>
                  <a:pt x="1855" y="783"/>
                  <a:pt x="1899" y="765"/>
                </a:cubicBezTo>
                <a:cubicBezTo>
                  <a:pt x="1927" y="737"/>
                  <a:pt x="1940" y="713"/>
                  <a:pt x="1953" y="675"/>
                </a:cubicBezTo>
                <a:cubicBezTo>
                  <a:pt x="1948" y="553"/>
                  <a:pt x="1951" y="400"/>
                  <a:pt x="1881" y="288"/>
                </a:cubicBezTo>
                <a:cubicBezTo>
                  <a:pt x="1819" y="188"/>
                  <a:pt x="1690" y="134"/>
                  <a:pt x="1584" y="99"/>
                </a:cubicBezTo>
                <a:cubicBezTo>
                  <a:pt x="1556" y="90"/>
                  <a:pt x="1522" y="66"/>
                  <a:pt x="1494" y="54"/>
                </a:cubicBezTo>
                <a:cubicBezTo>
                  <a:pt x="1410" y="18"/>
                  <a:pt x="1304" y="7"/>
                  <a:pt x="1215" y="0"/>
                </a:cubicBezTo>
                <a:cubicBezTo>
                  <a:pt x="1001" y="5"/>
                  <a:pt x="890" y="1"/>
                  <a:pt x="711" y="27"/>
                </a:cubicBezTo>
                <a:cubicBezTo>
                  <a:pt x="665" y="42"/>
                  <a:pt x="625" y="48"/>
                  <a:pt x="576" y="54"/>
                </a:cubicBezTo>
                <a:cubicBezTo>
                  <a:pt x="535" y="68"/>
                  <a:pt x="489" y="70"/>
                  <a:pt x="450" y="90"/>
                </a:cubicBezTo>
                <a:cubicBezTo>
                  <a:pt x="397" y="116"/>
                  <a:pt x="427" y="104"/>
                  <a:pt x="360" y="126"/>
                </a:cubicBezTo>
                <a:cubicBezTo>
                  <a:pt x="350" y="129"/>
                  <a:pt x="342" y="139"/>
                  <a:pt x="333" y="144"/>
                </a:cubicBezTo>
                <a:cubicBezTo>
                  <a:pt x="285" y="170"/>
                  <a:pt x="232" y="208"/>
                  <a:pt x="180" y="225"/>
                </a:cubicBezTo>
                <a:cubicBezTo>
                  <a:pt x="154" y="264"/>
                  <a:pt x="124" y="295"/>
                  <a:pt x="99" y="333"/>
                </a:cubicBezTo>
                <a:cubicBezTo>
                  <a:pt x="88" y="378"/>
                  <a:pt x="68" y="416"/>
                  <a:pt x="54" y="459"/>
                </a:cubicBezTo>
                <a:cubicBezTo>
                  <a:pt x="59" y="530"/>
                  <a:pt x="57" y="562"/>
                  <a:pt x="72" y="621"/>
                </a:cubicBezTo>
                <a:cubicBezTo>
                  <a:pt x="76" y="638"/>
                  <a:pt x="81" y="684"/>
                  <a:pt x="99" y="684"/>
                </a:cubicBezTo>
              </a:path>
            </a:pathLst>
          </a:custGeom>
          <a:noFill/>
          <a:ln w="28575" cap="flat" cmpd="sng">
            <a:solidFill>
              <a:srgbClr val="FF0000"/>
            </a:solidFill>
            <a:prstDash val="solid"/>
            <a:round/>
            <a:headEnd/>
            <a:tailEnd/>
          </a:ln>
          <a:effectLst/>
        </p:spPr>
        <p:txBody>
          <a:bodyPr wrap="none" anchor="ctr"/>
          <a:lstStyle/>
          <a:p>
            <a:endParaRPr lang="en-US"/>
          </a:p>
        </p:txBody>
      </p:sp>
      <p:graphicFrame>
        <p:nvGraphicFramePr>
          <p:cNvPr id="6" name="Chart Placeholder 5">
            <a:extLst>
              <a:ext uri="{FF2B5EF4-FFF2-40B4-BE49-F238E27FC236}">
                <a16:creationId xmlns:a16="http://schemas.microsoft.com/office/drawing/2014/main" xmlns="" id="{9317D4D5-EE31-4C4D-A494-0967AD5CD7D0}"/>
              </a:ext>
            </a:extLst>
          </p:cNvPr>
          <p:cNvGraphicFramePr>
            <a:graphicFrameLocks noGrp="1"/>
          </p:cNvGraphicFramePr>
          <p:nvPr>
            <p:ph type="chart" sz="half" idx="2"/>
            <p:extLst>
              <p:ext uri="{D42A27DB-BD31-4B8C-83A1-F6EECF244321}">
                <p14:modId xmlns:p14="http://schemas.microsoft.com/office/powerpoint/2010/main" val="2397547655"/>
              </p:ext>
            </p:extLst>
          </p:nvPr>
        </p:nvGraphicFramePr>
        <p:xfrm>
          <a:off x="1000125" y="1219200"/>
          <a:ext cx="7600950" cy="42108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wipe(left)">
                                      <p:cBhvr>
                                        <p:cTn id="7"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F2FBD6-75E9-444C-8C21-5562E37E3C2A}"/>
              </a:ext>
            </a:extLst>
          </p:cNvPr>
          <p:cNvSpPr>
            <a:spLocks noGrp="1"/>
          </p:cNvSpPr>
          <p:nvPr>
            <p:ph type="title"/>
          </p:nvPr>
        </p:nvSpPr>
        <p:spPr/>
        <p:txBody>
          <a:bodyPr>
            <a:normAutofit fontScale="90000"/>
          </a:bodyPr>
          <a:lstStyle/>
          <a:p>
            <a:r>
              <a:rPr lang="en-US" dirty="0">
                <a:latin typeface="+mn-lt"/>
              </a:rPr>
              <a:t>What we did with the information…</a:t>
            </a:r>
          </a:p>
        </p:txBody>
      </p:sp>
      <p:sp>
        <p:nvSpPr>
          <p:cNvPr id="3" name="Text Placeholder 2">
            <a:extLst>
              <a:ext uri="{FF2B5EF4-FFF2-40B4-BE49-F238E27FC236}">
                <a16:creationId xmlns:a16="http://schemas.microsoft.com/office/drawing/2014/main" xmlns="" id="{EA12CE3C-7FEA-4F4D-9A4E-0AEEB16504C4}"/>
              </a:ext>
            </a:extLst>
          </p:cNvPr>
          <p:cNvSpPr>
            <a:spLocks noGrp="1"/>
          </p:cNvSpPr>
          <p:nvPr>
            <p:ph type="body" sz="half" idx="1"/>
          </p:nvPr>
        </p:nvSpPr>
        <p:spPr>
          <a:xfrm>
            <a:off x="685800" y="1981200"/>
            <a:ext cx="7543800" cy="4648200"/>
          </a:xfrm>
        </p:spPr>
        <p:txBody>
          <a:bodyPr>
            <a:normAutofit lnSpcReduction="10000"/>
          </a:bodyPr>
          <a:lstStyle/>
          <a:p>
            <a:r>
              <a:rPr lang="en-US" sz="2400" dirty="0"/>
              <a:t>Created awareness of the issues (Vision)</a:t>
            </a:r>
          </a:p>
          <a:p>
            <a:r>
              <a:rPr lang="en-US" sz="2400" dirty="0"/>
              <a:t>Researched best practices </a:t>
            </a:r>
          </a:p>
          <a:p>
            <a:r>
              <a:rPr lang="en-US" sz="2400" dirty="0"/>
              <a:t>Reviewed policies/IASB partnership</a:t>
            </a:r>
          </a:p>
          <a:p>
            <a:r>
              <a:rPr lang="en-US" sz="2400" dirty="0"/>
              <a:t>Provided tools to districts to translate data and tie results to best practices</a:t>
            </a:r>
          </a:p>
          <a:p>
            <a:r>
              <a:rPr lang="en-US" sz="2400" dirty="0"/>
              <a:t>Conducted workshops on SEL practices</a:t>
            </a:r>
          </a:p>
          <a:p>
            <a:r>
              <a:rPr lang="en-US" sz="2400" dirty="0"/>
              <a:t>Provided technical assistance to understand data and implement interventions</a:t>
            </a:r>
          </a:p>
          <a:p>
            <a:r>
              <a:rPr lang="en-US" sz="2400" dirty="0"/>
              <a:t>Offered communication tools to use with specific audiences such as parents, board members and school staff</a:t>
            </a:r>
          </a:p>
        </p:txBody>
      </p:sp>
    </p:spTree>
    <p:extLst>
      <p:ext uri="{BB962C8B-B14F-4D97-AF65-F5344CB8AC3E}">
        <p14:creationId xmlns:p14="http://schemas.microsoft.com/office/powerpoint/2010/main" val="2011426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8163" y="385763"/>
            <a:ext cx="3500437" cy="700087"/>
            <a:chOff x="0" y="0"/>
            <a:chExt cx="2078" cy="379"/>
          </a:xfrm>
        </p:grpSpPr>
        <p:sp>
          <p:nvSpPr>
            <p:cNvPr id="10244" name="Rectangle 4"/>
            <p:cNvSpPr>
              <a:spLocks noChangeArrowheads="1"/>
            </p:cNvSpPr>
            <p:nvPr/>
          </p:nvSpPr>
          <p:spPr bwMode="auto">
            <a:xfrm>
              <a:off x="12" y="12"/>
              <a:ext cx="2054" cy="355"/>
            </a:xfrm>
            <a:prstGeom prst="rect">
              <a:avLst/>
            </a:prstGeom>
            <a:noFill/>
            <a:ln w="9525">
              <a:noFill/>
              <a:miter lim="800000"/>
              <a:headEnd/>
              <a:tailEnd/>
            </a:ln>
            <a:effectLst/>
          </p:spPr>
          <p:txBody>
            <a:bodyPr anchor="ctr"/>
            <a:lstStyle/>
            <a:p>
              <a:pPr algn="ctr" eaLnBrk="0" hangingPunct="0"/>
              <a:endParaRPr kumimoji="1" lang="en-US" sz="2000" b="1" dirty="0">
                <a:latin typeface="Arial" charset="0"/>
                <a:cs typeface="Times New Roman" pitchFamily="18" charset="0"/>
              </a:endParaRPr>
            </a:p>
            <a:p>
              <a:pPr algn="ctr" eaLnBrk="0" hangingPunct="0"/>
              <a:r>
                <a:rPr kumimoji="1" lang="en-US" b="1" dirty="0">
                  <a:solidFill>
                    <a:srgbClr val="660066"/>
                  </a:solidFill>
                  <a:latin typeface="Microsoft Sans Serif" pitchFamily="34" charset="0"/>
                  <a:cs typeface="Times New Roman" pitchFamily="18" charset="0"/>
                </a:rPr>
                <a:t>Result Area</a:t>
              </a:r>
            </a:p>
            <a:p>
              <a:pPr algn="ctr" eaLnBrk="0" hangingPunct="0"/>
              <a:endParaRPr kumimoji="1" lang="en-US" dirty="0">
                <a:solidFill>
                  <a:schemeClr val="folHlink"/>
                </a:solidFill>
                <a:latin typeface="Microsoft Sans Serif" pitchFamily="34" charset="0"/>
              </a:endParaRPr>
            </a:p>
          </p:txBody>
        </p:sp>
        <p:sp>
          <p:nvSpPr>
            <p:cNvPr id="10245" name="Rectangle 5"/>
            <p:cNvSpPr>
              <a:spLocks noChangeArrowheads="1"/>
            </p:cNvSpPr>
            <p:nvPr/>
          </p:nvSpPr>
          <p:spPr bwMode="auto">
            <a:xfrm>
              <a:off x="0" y="0"/>
              <a:ext cx="2078" cy="379"/>
            </a:xfrm>
            <a:prstGeom prst="rect">
              <a:avLst/>
            </a:prstGeom>
            <a:noFill/>
            <a:ln w="7">
              <a:solidFill>
                <a:srgbClr val="A0A0A0"/>
              </a:solidFill>
              <a:miter lim="800000"/>
              <a:headEnd/>
              <a:tailEnd/>
            </a:ln>
            <a:effectLst/>
          </p:spPr>
          <p:txBody>
            <a:bodyPr/>
            <a:lstStyle/>
            <a:p>
              <a:endParaRPr lang="en-US"/>
            </a:p>
          </p:txBody>
        </p:sp>
      </p:grpSp>
      <p:grpSp>
        <p:nvGrpSpPr>
          <p:cNvPr id="3" name="Group 6"/>
          <p:cNvGrpSpPr>
            <a:grpSpLocks/>
          </p:cNvGrpSpPr>
          <p:nvPr/>
        </p:nvGrpSpPr>
        <p:grpSpPr bwMode="auto">
          <a:xfrm>
            <a:off x="4038600" y="385763"/>
            <a:ext cx="4567238" cy="700087"/>
            <a:chOff x="2078" y="0"/>
            <a:chExt cx="2759" cy="379"/>
          </a:xfrm>
        </p:grpSpPr>
        <p:sp>
          <p:nvSpPr>
            <p:cNvPr id="10247" name="Rectangle 7"/>
            <p:cNvSpPr>
              <a:spLocks noChangeArrowheads="1"/>
            </p:cNvSpPr>
            <p:nvPr/>
          </p:nvSpPr>
          <p:spPr bwMode="auto">
            <a:xfrm>
              <a:off x="2090" y="12"/>
              <a:ext cx="2735" cy="355"/>
            </a:xfrm>
            <a:prstGeom prst="rect">
              <a:avLst/>
            </a:prstGeom>
            <a:noFill/>
            <a:ln w="9525">
              <a:noFill/>
              <a:miter lim="800000"/>
              <a:headEnd/>
              <a:tailEnd/>
            </a:ln>
            <a:effectLst/>
          </p:spPr>
          <p:txBody>
            <a:bodyPr anchor="ctr"/>
            <a:lstStyle/>
            <a:p>
              <a:pPr algn="ctr" eaLnBrk="0" hangingPunct="0"/>
              <a:endParaRPr kumimoji="1" lang="en-US" sz="2000" b="1" dirty="0">
                <a:cs typeface="Times New Roman" pitchFamily="18" charset="0"/>
              </a:endParaRPr>
            </a:p>
            <a:p>
              <a:pPr algn="ctr" eaLnBrk="0" hangingPunct="0"/>
              <a:r>
                <a:rPr kumimoji="1" lang="en-US" b="1" dirty="0">
                  <a:solidFill>
                    <a:srgbClr val="660066"/>
                  </a:solidFill>
                  <a:latin typeface="Microsoft Sans Serif" pitchFamily="34" charset="0"/>
                  <a:cs typeface="Times New Roman" pitchFamily="18" charset="0"/>
                </a:rPr>
                <a:t>Defined As:</a:t>
              </a:r>
            </a:p>
            <a:p>
              <a:pPr algn="ctr" eaLnBrk="0" hangingPunct="0"/>
              <a:endParaRPr kumimoji="1" lang="en-US" dirty="0">
                <a:solidFill>
                  <a:srgbClr val="660066"/>
                </a:solidFill>
                <a:latin typeface="Microsoft Sans Serif" pitchFamily="34" charset="0"/>
              </a:endParaRPr>
            </a:p>
          </p:txBody>
        </p:sp>
        <p:sp>
          <p:nvSpPr>
            <p:cNvPr id="10248" name="Rectangle 8"/>
            <p:cNvSpPr>
              <a:spLocks noChangeArrowheads="1"/>
            </p:cNvSpPr>
            <p:nvPr/>
          </p:nvSpPr>
          <p:spPr bwMode="auto">
            <a:xfrm>
              <a:off x="2078" y="0"/>
              <a:ext cx="2759" cy="379"/>
            </a:xfrm>
            <a:prstGeom prst="rect">
              <a:avLst/>
            </a:prstGeom>
            <a:noFill/>
            <a:ln w="7">
              <a:solidFill>
                <a:srgbClr val="A0A0A0"/>
              </a:solidFill>
              <a:miter lim="800000"/>
              <a:headEnd/>
              <a:tailEnd/>
            </a:ln>
            <a:effectLst/>
          </p:spPr>
          <p:txBody>
            <a:bodyPr/>
            <a:lstStyle/>
            <a:p>
              <a:endParaRPr lang="en-US"/>
            </a:p>
          </p:txBody>
        </p:sp>
      </p:grpSp>
      <p:sp>
        <p:nvSpPr>
          <p:cNvPr id="10249" name="Rectangle 9"/>
          <p:cNvSpPr>
            <a:spLocks noChangeArrowheads="1"/>
          </p:cNvSpPr>
          <p:nvPr/>
        </p:nvSpPr>
        <p:spPr bwMode="auto">
          <a:xfrm>
            <a:off x="609600" y="1143000"/>
            <a:ext cx="3424238" cy="866775"/>
          </a:xfrm>
          <a:prstGeom prst="rect">
            <a:avLst/>
          </a:prstGeom>
          <a:noFill/>
          <a:ln w="9525">
            <a:noFill/>
            <a:miter lim="800000"/>
            <a:headEnd/>
            <a:tailEnd/>
          </a:ln>
          <a:effectLst/>
        </p:spPr>
        <p:txBody>
          <a:bodyPr anchor="ctr"/>
          <a:lstStyle/>
          <a:p>
            <a:pPr algn="ctr" eaLnBrk="0" hangingPunct="0"/>
            <a:endParaRPr kumimoji="1" lang="en-US" sz="800" b="1" dirty="0">
              <a:latin typeface="Arial" charset="0"/>
              <a:cs typeface="Times New Roman" pitchFamily="18" charset="0"/>
            </a:endParaRPr>
          </a:p>
          <a:p>
            <a:pPr algn="ctr" eaLnBrk="0" hangingPunct="0"/>
            <a:endParaRPr kumimoji="1" lang="en-US" sz="1400" b="1" dirty="0">
              <a:latin typeface="Arial" charset="0"/>
              <a:cs typeface="Times New Roman" pitchFamily="18" charset="0"/>
            </a:endParaRPr>
          </a:p>
          <a:p>
            <a:pPr algn="ctr" eaLnBrk="0" hangingPunct="0"/>
            <a:r>
              <a:rPr kumimoji="1" lang="en-US" sz="2000" b="1" dirty="0">
                <a:solidFill>
                  <a:srgbClr val="00B050"/>
                </a:solidFill>
                <a:latin typeface="Microsoft Sans Serif" pitchFamily="34" charset="0"/>
                <a:cs typeface="Times New Roman" pitchFamily="18" charset="0"/>
              </a:rPr>
              <a:t>All Children and Youth </a:t>
            </a:r>
          </a:p>
          <a:p>
            <a:pPr algn="ctr" eaLnBrk="0" hangingPunct="0"/>
            <a:r>
              <a:rPr kumimoji="1" lang="en-US" sz="2000" b="1" dirty="0">
                <a:solidFill>
                  <a:srgbClr val="00B050"/>
                </a:solidFill>
                <a:latin typeface="Microsoft Sans Serif" pitchFamily="34" charset="0"/>
                <a:cs typeface="Times New Roman" pitchFamily="18" charset="0"/>
              </a:rPr>
              <a:t>Are Successful in School</a:t>
            </a:r>
            <a:endParaRPr kumimoji="1" lang="en-US" sz="2000" dirty="0">
              <a:solidFill>
                <a:srgbClr val="00B050"/>
              </a:solidFill>
              <a:latin typeface="Arial" charset="0"/>
              <a:cs typeface="Times New Roman" pitchFamily="18" charset="0"/>
            </a:endParaRPr>
          </a:p>
          <a:p>
            <a:pPr algn="ctr" eaLnBrk="0" hangingPunct="0"/>
            <a:endParaRPr kumimoji="1" lang="en-US" sz="2000" dirty="0">
              <a:latin typeface="Arial" charset="0"/>
            </a:endParaRPr>
          </a:p>
        </p:txBody>
      </p:sp>
      <p:sp>
        <p:nvSpPr>
          <p:cNvPr id="10250" name="Rectangle 10"/>
          <p:cNvSpPr>
            <a:spLocks noChangeArrowheads="1"/>
          </p:cNvSpPr>
          <p:nvPr/>
        </p:nvSpPr>
        <p:spPr bwMode="auto">
          <a:xfrm>
            <a:off x="533400" y="381000"/>
            <a:ext cx="8077200" cy="6019800"/>
          </a:xfrm>
          <a:prstGeom prst="rect">
            <a:avLst/>
          </a:prstGeom>
          <a:noFill/>
          <a:ln w="9525">
            <a:solidFill>
              <a:srgbClr val="A0A0A0"/>
            </a:solidFill>
            <a:miter lim="800000"/>
            <a:headEnd/>
            <a:tailEnd/>
          </a:ln>
          <a:effectLst/>
        </p:spPr>
        <p:txBody>
          <a:bodyPr/>
          <a:lstStyle/>
          <a:p>
            <a:endParaRPr lang="en-US"/>
          </a:p>
        </p:txBody>
      </p:sp>
      <p:sp>
        <p:nvSpPr>
          <p:cNvPr id="10251" name="Line 11"/>
          <p:cNvSpPr>
            <a:spLocks noChangeShapeType="1"/>
          </p:cNvSpPr>
          <p:nvPr/>
        </p:nvSpPr>
        <p:spPr bwMode="auto">
          <a:xfrm>
            <a:off x="4038600" y="1066800"/>
            <a:ext cx="0" cy="5334000"/>
          </a:xfrm>
          <a:prstGeom prst="line">
            <a:avLst/>
          </a:prstGeom>
          <a:noFill/>
          <a:ln w="12700" cap="sq">
            <a:solidFill>
              <a:srgbClr val="ADADAD"/>
            </a:solidFill>
            <a:round/>
            <a:headEnd type="none" w="sm" len="sm"/>
            <a:tailEnd type="none" w="sm" len="sm"/>
          </a:ln>
          <a:effectLst/>
        </p:spPr>
        <p:txBody>
          <a:bodyPr/>
          <a:lstStyle/>
          <a:p>
            <a:endParaRPr lang="en-US"/>
          </a:p>
        </p:txBody>
      </p:sp>
      <p:sp>
        <p:nvSpPr>
          <p:cNvPr id="10252" name="Rectangle 12"/>
          <p:cNvSpPr>
            <a:spLocks noChangeArrowheads="1"/>
          </p:cNvSpPr>
          <p:nvPr/>
        </p:nvSpPr>
        <p:spPr bwMode="auto">
          <a:xfrm>
            <a:off x="609600" y="2286000"/>
            <a:ext cx="3424238" cy="866775"/>
          </a:xfrm>
          <a:prstGeom prst="rect">
            <a:avLst/>
          </a:prstGeom>
          <a:noFill/>
          <a:ln w="9525">
            <a:noFill/>
            <a:miter lim="800000"/>
            <a:headEnd/>
            <a:tailEnd/>
          </a:ln>
          <a:effectLst/>
        </p:spPr>
        <p:txBody>
          <a:bodyPr anchor="ctr"/>
          <a:lstStyle/>
          <a:p>
            <a:pPr algn="ctr" eaLnBrk="0" hangingPunct="0"/>
            <a:endParaRPr kumimoji="1" lang="en-US" sz="800" b="1">
              <a:latin typeface="Arial" charset="0"/>
              <a:cs typeface="Times New Roman" pitchFamily="18" charset="0"/>
            </a:endParaRPr>
          </a:p>
          <a:p>
            <a:pPr algn="ctr" eaLnBrk="0" hangingPunct="0"/>
            <a:endParaRPr kumimoji="1" lang="en-US" sz="1400" b="1">
              <a:latin typeface="Arial" charset="0"/>
              <a:cs typeface="Times New Roman" pitchFamily="18" charset="0"/>
            </a:endParaRPr>
          </a:p>
          <a:p>
            <a:pPr algn="ctr" eaLnBrk="0" hangingPunct="0"/>
            <a:r>
              <a:rPr kumimoji="1" lang="en-US" sz="2000" b="1">
                <a:latin typeface="Microsoft Sans Serif" pitchFamily="34" charset="0"/>
                <a:cs typeface="Times New Roman" pitchFamily="18" charset="0"/>
              </a:rPr>
              <a:t>All Children and Youth </a:t>
            </a:r>
          </a:p>
          <a:p>
            <a:pPr algn="ctr" eaLnBrk="0" hangingPunct="0"/>
            <a:r>
              <a:rPr kumimoji="1" lang="en-US" sz="2000" b="1">
                <a:latin typeface="Microsoft Sans Serif" pitchFamily="34" charset="0"/>
                <a:cs typeface="Times New Roman" pitchFamily="18" charset="0"/>
              </a:rPr>
              <a:t>Are Healthy and Socially Competent</a:t>
            </a:r>
            <a:endParaRPr kumimoji="1" lang="en-US" sz="2000">
              <a:solidFill>
                <a:schemeClr val="bg2"/>
              </a:solidFill>
              <a:latin typeface="Arial" charset="0"/>
              <a:cs typeface="Times New Roman" pitchFamily="18" charset="0"/>
            </a:endParaRPr>
          </a:p>
          <a:p>
            <a:pPr algn="ctr" eaLnBrk="0" hangingPunct="0"/>
            <a:endParaRPr kumimoji="1" lang="en-US" sz="2000">
              <a:latin typeface="Arial" charset="0"/>
            </a:endParaRPr>
          </a:p>
        </p:txBody>
      </p:sp>
      <p:sp>
        <p:nvSpPr>
          <p:cNvPr id="10253" name="Rectangle 13"/>
          <p:cNvSpPr>
            <a:spLocks noChangeArrowheads="1"/>
          </p:cNvSpPr>
          <p:nvPr/>
        </p:nvSpPr>
        <p:spPr bwMode="auto">
          <a:xfrm>
            <a:off x="533400" y="3657600"/>
            <a:ext cx="3424238" cy="866775"/>
          </a:xfrm>
          <a:prstGeom prst="rect">
            <a:avLst/>
          </a:prstGeom>
          <a:noFill/>
          <a:ln w="9525">
            <a:noFill/>
            <a:miter lim="800000"/>
            <a:headEnd/>
            <a:tailEnd/>
          </a:ln>
          <a:effectLst/>
        </p:spPr>
        <p:txBody>
          <a:bodyPr anchor="ctr"/>
          <a:lstStyle/>
          <a:p>
            <a:pPr algn="ctr" eaLnBrk="0" hangingPunct="0"/>
            <a:endParaRPr kumimoji="1" lang="en-US" sz="800" b="1">
              <a:latin typeface="Arial" charset="0"/>
              <a:cs typeface="Times New Roman" pitchFamily="18" charset="0"/>
            </a:endParaRPr>
          </a:p>
          <a:p>
            <a:pPr algn="ctr" eaLnBrk="0" hangingPunct="0"/>
            <a:endParaRPr kumimoji="1" lang="en-US" sz="1400" b="1">
              <a:latin typeface="Arial" charset="0"/>
              <a:cs typeface="Times New Roman" pitchFamily="18" charset="0"/>
            </a:endParaRPr>
          </a:p>
          <a:p>
            <a:pPr algn="ctr" eaLnBrk="0" hangingPunct="0"/>
            <a:r>
              <a:rPr kumimoji="1" lang="en-US" sz="2000" b="1">
                <a:latin typeface="Microsoft Sans Serif" pitchFamily="34" charset="0"/>
                <a:cs typeface="Times New Roman" pitchFamily="18" charset="0"/>
              </a:rPr>
              <a:t>All Children and Youth </a:t>
            </a:r>
          </a:p>
          <a:p>
            <a:pPr algn="ctr" eaLnBrk="0" hangingPunct="0"/>
            <a:r>
              <a:rPr kumimoji="1" lang="en-US" sz="2000" b="1">
                <a:latin typeface="Microsoft Sans Serif" pitchFamily="34" charset="0"/>
                <a:cs typeface="Times New Roman" pitchFamily="18" charset="0"/>
              </a:rPr>
              <a:t>Are Prepared for Productive Adulthood</a:t>
            </a:r>
            <a:endParaRPr kumimoji="1" lang="en-US" sz="2000">
              <a:solidFill>
                <a:schemeClr val="bg2"/>
              </a:solidFill>
              <a:latin typeface="Arial" charset="0"/>
              <a:cs typeface="Times New Roman" pitchFamily="18" charset="0"/>
            </a:endParaRPr>
          </a:p>
          <a:p>
            <a:pPr algn="ctr" eaLnBrk="0" hangingPunct="0"/>
            <a:endParaRPr kumimoji="1" lang="en-US" sz="2000">
              <a:latin typeface="Arial" charset="0"/>
            </a:endParaRPr>
          </a:p>
        </p:txBody>
      </p:sp>
      <p:sp>
        <p:nvSpPr>
          <p:cNvPr id="10254" name="Rectangle 14"/>
          <p:cNvSpPr>
            <a:spLocks noChangeArrowheads="1"/>
          </p:cNvSpPr>
          <p:nvPr/>
        </p:nvSpPr>
        <p:spPr bwMode="auto">
          <a:xfrm>
            <a:off x="609600" y="5181600"/>
            <a:ext cx="3424238" cy="866775"/>
          </a:xfrm>
          <a:prstGeom prst="rect">
            <a:avLst/>
          </a:prstGeom>
          <a:noFill/>
          <a:ln w="9525">
            <a:noFill/>
            <a:miter lim="800000"/>
            <a:headEnd/>
            <a:tailEnd/>
          </a:ln>
          <a:effectLst/>
        </p:spPr>
        <p:txBody>
          <a:bodyPr anchor="ctr"/>
          <a:lstStyle/>
          <a:p>
            <a:pPr algn="ctr" eaLnBrk="0" hangingPunct="0"/>
            <a:endParaRPr kumimoji="1" lang="en-US" sz="800" b="1" dirty="0">
              <a:solidFill>
                <a:srgbClr val="0070C0"/>
              </a:solidFill>
              <a:latin typeface="Arial" charset="0"/>
              <a:cs typeface="Times New Roman" pitchFamily="18" charset="0"/>
            </a:endParaRPr>
          </a:p>
          <a:p>
            <a:pPr algn="ctr" eaLnBrk="0" hangingPunct="0"/>
            <a:endParaRPr kumimoji="1" lang="en-US" sz="1400" b="1" dirty="0">
              <a:latin typeface="Arial" charset="0"/>
              <a:cs typeface="Times New Roman" pitchFamily="18" charset="0"/>
            </a:endParaRPr>
          </a:p>
          <a:p>
            <a:pPr algn="ctr" eaLnBrk="0" hangingPunct="0"/>
            <a:r>
              <a:rPr kumimoji="1" lang="en-US" sz="2000" b="1" dirty="0">
                <a:latin typeface="Microsoft Sans Serif" pitchFamily="34" charset="0"/>
                <a:cs typeface="Times New Roman" pitchFamily="18" charset="0"/>
              </a:rPr>
              <a:t>All Children and Youth </a:t>
            </a:r>
          </a:p>
          <a:p>
            <a:pPr algn="ctr" eaLnBrk="0" hangingPunct="0"/>
            <a:r>
              <a:rPr kumimoji="1" lang="en-US" sz="2000" b="1" dirty="0">
                <a:latin typeface="Microsoft Sans Serif" pitchFamily="34" charset="0"/>
                <a:cs typeface="Times New Roman" pitchFamily="18" charset="0"/>
              </a:rPr>
              <a:t>Will Have the Benefit of Safe Families, Schools, and Communities</a:t>
            </a:r>
            <a:endParaRPr kumimoji="1" lang="en-US" sz="2000" dirty="0">
              <a:latin typeface="Arial" charset="0"/>
              <a:cs typeface="Times New Roman" pitchFamily="18" charset="0"/>
            </a:endParaRPr>
          </a:p>
          <a:p>
            <a:pPr algn="ctr" eaLnBrk="0" hangingPunct="0"/>
            <a:endParaRPr kumimoji="1" lang="en-US" sz="2000" dirty="0">
              <a:solidFill>
                <a:srgbClr val="0070C0"/>
              </a:solidFill>
              <a:latin typeface="Arial" charset="0"/>
            </a:endParaRPr>
          </a:p>
        </p:txBody>
      </p:sp>
      <p:sp>
        <p:nvSpPr>
          <p:cNvPr id="10255" name="Text Box 15"/>
          <p:cNvSpPr txBox="1">
            <a:spLocks noChangeArrowheads="1"/>
          </p:cNvSpPr>
          <p:nvPr/>
        </p:nvSpPr>
        <p:spPr bwMode="auto">
          <a:xfrm>
            <a:off x="4114800" y="2133600"/>
            <a:ext cx="4419600" cy="1190625"/>
          </a:xfrm>
          <a:prstGeom prst="rect">
            <a:avLst/>
          </a:prstGeom>
          <a:noFill/>
          <a:ln w="12700" cap="sq">
            <a:noFill/>
            <a:miter lim="800000"/>
            <a:headEnd type="none" w="sm" len="sm"/>
            <a:tailEnd type="none" w="sm" len="sm"/>
          </a:ln>
          <a:effectLst/>
        </p:spPr>
        <p:txBody>
          <a:bodyPr>
            <a:spAutoFit/>
          </a:bodyPr>
          <a:lstStyle/>
          <a:p>
            <a:pPr algn="ctr" eaLnBrk="0" hangingPunct="0"/>
            <a:r>
              <a:rPr kumimoji="1" lang="en-US" sz="1800">
                <a:latin typeface="Microsoft Sans Serif" pitchFamily="34" charset="0"/>
                <a:cs typeface="Times New Roman" pitchFamily="18" charset="0"/>
              </a:rPr>
              <a:t>Physical and mental health, Positive personal and social development, </a:t>
            </a:r>
          </a:p>
          <a:p>
            <a:pPr algn="ctr" eaLnBrk="0" hangingPunct="0"/>
            <a:r>
              <a:rPr kumimoji="1" lang="en-US" sz="1800">
                <a:latin typeface="Microsoft Sans Serif" pitchFamily="34" charset="0"/>
                <a:cs typeface="Times New Roman" pitchFamily="18" charset="0"/>
              </a:rPr>
              <a:t>Avoidance of risky behaviors, &amp; Pro-social relationships</a:t>
            </a:r>
          </a:p>
        </p:txBody>
      </p:sp>
      <p:sp>
        <p:nvSpPr>
          <p:cNvPr id="10256" name="Text Box 16"/>
          <p:cNvSpPr txBox="1">
            <a:spLocks noChangeArrowheads="1"/>
          </p:cNvSpPr>
          <p:nvPr/>
        </p:nvSpPr>
        <p:spPr bwMode="auto">
          <a:xfrm>
            <a:off x="4038600" y="3505200"/>
            <a:ext cx="4495800" cy="1190625"/>
          </a:xfrm>
          <a:prstGeom prst="rect">
            <a:avLst/>
          </a:prstGeom>
          <a:noFill/>
          <a:ln w="12700" cap="sq">
            <a:noFill/>
            <a:miter lim="800000"/>
            <a:headEnd type="none" w="sm" len="sm"/>
            <a:tailEnd type="none" w="sm" len="sm"/>
          </a:ln>
          <a:effectLst/>
        </p:spPr>
        <p:txBody>
          <a:bodyPr>
            <a:spAutoFit/>
          </a:bodyPr>
          <a:lstStyle/>
          <a:p>
            <a:pPr algn="ctr" eaLnBrk="0" hangingPunct="0"/>
            <a:r>
              <a:rPr kumimoji="1" lang="en-US" sz="1800">
                <a:latin typeface="Microsoft Sans Serif" pitchFamily="34" charset="0"/>
                <a:cs typeface="Times New Roman" pitchFamily="18" charset="0"/>
              </a:rPr>
              <a:t>Vocational and career awareness, Employability skills, Self sufficiency and Life skills, Civic engagement, Community involvement, and Leadership</a:t>
            </a:r>
            <a:endParaRPr lang="en-US" sz="1800"/>
          </a:p>
        </p:txBody>
      </p:sp>
      <p:sp>
        <p:nvSpPr>
          <p:cNvPr id="10257" name="Text Box 17"/>
          <p:cNvSpPr txBox="1">
            <a:spLocks noChangeArrowheads="1"/>
          </p:cNvSpPr>
          <p:nvPr/>
        </p:nvSpPr>
        <p:spPr bwMode="auto">
          <a:xfrm>
            <a:off x="4419600" y="1295400"/>
            <a:ext cx="3962400" cy="641350"/>
          </a:xfrm>
          <a:prstGeom prst="rect">
            <a:avLst/>
          </a:prstGeom>
          <a:noFill/>
          <a:ln w="12700" cap="sq">
            <a:noFill/>
            <a:miter lim="800000"/>
            <a:headEnd type="none" w="sm" len="sm"/>
            <a:tailEnd type="none" w="sm" len="sm"/>
          </a:ln>
          <a:effectLst/>
        </p:spPr>
        <p:txBody>
          <a:bodyPr>
            <a:spAutoFit/>
          </a:bodyPr>
          <a:lstStyle/>
          <a:p>
            <a:pPr algn="ctr" eaLnBrk="0" hangingPunct="0"/>
            <a:r>
              <a:rPr kumimoji="1" lang="en-US" sz="1800">
                <a:latin typeface="Microsoft Sans Serif" pitchFamily="34" charset="0"/>
                <a:cs typeface="Times New Roman" pitchFamily="18" charset="0"/>
              </a:rPr>
              <a:t>Academic achievement and engagement in school</a:t>
            </a:r>
          </a:p>
        </p:txBody>
      </p:sp>
      <p:sp>
        <p:nvSpPr>
          <p:cNvPr id="10258" name="Text Box 18"/>
          <p:cNvSpPr txBox="1">
            <a:spLocks noChangeArrowheads="1"/>
          </p:cNvSpPr>
          <p:nvPr/>
        </p:nvSpPr>
        <p:spPr bwMode="auto">
          <a:xfrm>
            <a:off x="4114800" y="4953000"/>
            <a:ext cx="4495800" cy="1465263"/>
          </a:xfrm>
          <a:prstGeom prst="rect">
            <a:avLst/>
          </a:prstGeom>
          <a:noFill/>
          <a:ln w="12700" cap="sq">
            <a:noFill/>
            <a:miter lim="800000"/>
            <a:headEnd type="none" w="sm" len="sm"/>
            <a:tailEnd type="none" w="sm" len="sm"/>
          </a:ln>
          <a:effectLst/>
        </p:spPr>
        <p:txBody>
          <a:bodyPr>
            <a:spAutoFit/>
          </a:bodyPr>
          <a:lstStyle/>
          <a:p>
            <a:pPr algn="ctr" eaLnBrk="0" hangingPunct="0"/>
            <a:r>
              <a:rPr kumimoji="1" lang="en-US" sz="1800">
                <a:latin typeface="Microsoft Sans Serif" pitchFamily="34" charset="0"/>
                <a:cs typeface="Times New Roman" pitchFamily="18" charset="0"/>
              </a:rPr>
              <a:t>Basic needs, Economic security, Positive relationships, Safe and nurturing environments, Continuum of quality programs &amp; opportunities, Positive connections with adults</a:t>
            </a:r>
          </a:p>
        </p:txBody>
      </p:sp>
      <p:sp>
        <p:nvSpPr>
          <p:cNvPr id="10242" name="Text Box 2"/>
          <p:cNvSpPr txBox="1">
            <a:spLocks noChangeArrowheads="1"/>
          </p:cNvSpPr>
          <p:nvPr/>
        </p:nvSpPr>
        <p:spPr bwMode="auto">
          <a:xfrm>
            <a:off x="533400" y="76200"/>
            <a:ext cx="8001000" cy="523220"/>
          </a:xfrm>
          <a:prstGeom prst="rect">
            <a:avLst/>
          </a:prstGeom>
          <a:noFill/>
          <a:ln w="9525">
            <a:noFill/>
            <a:miter lim="800000"/>
            <a:headEnd/>
            <a:tailEnd/>
          </a:ln>
          <a:effectLst/>
        </p:spPr>
        <p:txBody>
          <a:bodyPr>
            <a:spAutoFit/>
          </a:bodyPr>
          <a:lstStyle/>
          <a:p>
            <a:pPr algn="ctr">
              <a:spcBef>
                <a:spcPct val="50000"/>
              </a:spcBef>
            </a:pPr>
            <a:r>
              <a:rPr kumimoji="1" lang="en-US" sz="2800" b="1" dirty="0">
                <a:solidFill>
                  <a:srgbClr val="FF0000"/>
                </a:solidFill>
                <a:latin typeface="LongIsland" pitchFamily="2" charset="0"/>
              </a:rPr>
              <a:t>Iowa Collaboration for Youth Development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8EA0D-0315-4CD9-B750-F7CCE9493C46}"/>
              </a:ext>
            </a:extLst>
          </p:cNvPr>
          <p:cNvSpPr>
            <a:spLocks noGrp="1"/>
          </p:cNvSpPr>
          <p:nvPr>
            <p:ph type="title"/>
          </p:nvPr>
        </p:nvSpPr>
        <p:spPr/>
        <p:txBody>
          <a:bodyPr/>
          <a:lstStyle/>
          <a:p>
            <a:r>
              <a:rPr lang="en-US" dirty="0"/>
              <a:t>Grade 4 – Reading</a:t>
            </a:r>
          </a:p>
        </p:txBody>
      </p:sp>
      <p:pic>
        <p:nvPicPr>
          <p:cNvPr id="4" name="Content Placeholder 3">
            <a:extLst>
              <a:ext uri="{FF2B5EF4-FFF2-40B4-BE49-F238E27FC236}">
                <a16:creationId xmlns:a16="http://schemas.microsoft.com/office/drawing/2014/main" xmlns="" id="{139E0766-0C89-4AE9-817D-E0DC6B7231BF}"/>
              </a:ext>
            </a:extLst>
          </p:cNvPr>
          <p:cNvPicPr>
            <a:picLocks noGrp="1" noChangeAspect="1"/>
          </p:cNvPicPr>
          <p:nvPr>
            <p:ph idx="1"/>
          </p:nvPr>
        </p:nvPicPr>
        <p:blipFill rotWithShape="1">
          <a:blip r:embed="rId3"/>
          <a:srcRect t="16360" r="17944" b="8936"/>
          <a:stretch/>
        </p:blipFill>
        <p:spPr>
          <a:xfrm>
            <a:off x="589250" y="1605402"/>
            <a:ext cx="7965500" cy="4287060"/>
          </a:xfrm>
          <a:prstGeom prst="rect">
            <a:avLst/>
          </a:prstGeom>
        </p:spPr>
      </p:pic>
      <p:sp>
        <p:nvSpPr>
          <p:cNvPr id="5" name="TextBox 4">
            <a:extLst>
              <a:ext uri="{FF2B5EF4-FFF2-40B4-BE49-F238E27FC236}">
                <a16:creationId xmlns:a16="http://schemas.microsoft.com/office/drawing/2014/main" xmlns="" id="{61E5235C-4D4F-4206-9EFE-AC1E844D3A1C}"/>
              </a:ext>
            </a:extLst>
          </p:cNvPr>
          <p:cNvSpPr txBox="1"/>
          <p:nvPr/>
        </p:nvSpPr>
        <p:spPr>
          <a:xfrm>
            <a:off x="5257800" y="2438400"/>
            <a:ext cx="2743200" cy="400110"/>
          </a:xfrm>
          <a:prstGeom prst="rect">
            <a:avLst/>
          </a:prstGeom>
          <a:noFill/>
        </p:spPr>
        <p:txBody>
          <a:bodyPr wrap="square" rtlCol="0">
            <a:spAutoFit/>
          </a:bodyPr>
          <a:lstStyle/>
          <a:p>
            <a:r>
              <a:rPr lang="en-US" sz="2000" b="1" dirty="0">
                <a:solidFill>
                  <a:schemeClr val="accent1">
                    <a:lumMod val="60000"/>
                    <a:lumOff val="40000"/>
                  </a:schemeClr>
                </a:solidFill>
              </a:rPr>
              <a:t>Connecticut</a:t>
            </a:r>
          </a:p>
        </p:txBody>
      </p:sp>
      <p:cxnSp>
        <p:nvCxnSpPr>
          <p:cNvPr id="7" name="Straight Arrow Connector 6">
            <a:extLst>
              <a:ext uri="{FF2B5EF4-FFF2-40B4-BE49-F238E27FC236}">
                <a16:creationId xmlns:a16="http://schemas.microsoft.com/office/drawing/2014/main" xmlns="" id="{C6314793-F1C6-4748-AA54-277234BA8306}"/>
              </a:ext>
            </a:extLst>
          </p:cNvPr>
          <p:cNvCxnSpPr/>
          <p:nvPr/>
        </p:nvCxnSpPr>
        <p:spPr>
          <a:xfrm>
            <a:off x="6019800" y="2895600"/>
            <a:ext cx="0" cy="72253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EA42456E-2309-4876-819A-E3933B56F07F}"/>
              </a:ext>
            </a:extLst>
          </p:cNvPr>
          <p:cNvSpPr txBox="1"/>
          <p:nvPr/>
        </p:nvSpPr>
        <p:spPr>
          <a:xfrm>
            <a:off x="5105400" y="5523130"/>
            <a:ext cx="3417643" cy="369332"/>
          </a:xfrm>
          <a:prstGeom prst="rect">
            <a:avLst/>
          </a:prstGeom>
          <a:noFill/>
        </p:spPr>
        <p:txBody>
          <a:bodyPr wrap="square" rtlCol="0">
            <a:spAutoFit/>
          </a:bodyPr>
          <a:lstStyle/>
          <a:p>
            <a:r>
              <a:rPr lang="en-US" b="1" dirty="0">
                <a:solidFill>
                  <a:srgbClr val="FF0000"/>
                </a:solidFill>
              </a:rPr>
              <a:t>National Public Schools</a:t>
            </a:r>
          </a:p>
        </p:txBody>
      </p:sp>
      <p:cxnSp>
        <p:nvCxnSpPr>
          <p:cNvPr id="10" name="Straight Arrow Connector 9">
            <a:extLst>
              <a:ext uri="{FF2B5EF4-FFF2-40B4-BE49-F238E27FC236}">
                <a16:creationId xmlns:a16="http://schemas.microsoft.com/office/drawing/2014/main" xmlns="" id="{081DD0EC-992D-4ECC-9806-11806EBA6299}"/>
              </a:ext>
            </a:extLst>
          </p:cNvPr>
          <p:cNvCxnSpPr/>
          <p:nvPr/>
        </p:nvCxnSpPr>
        <p:spPr>
          <a:xfrm flipV="1">
            <a:off x="6629400" y="4191000"/>
            <a:ext cx="0" cy="106159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xmlns="" id="{4E32A315-AC63-4ABD-99DE-9247D7378331}"/>
              </a:ext>
            </a:extLst>
          </p:cNvPr>
          <p:cNvSpPr txBox="1"/>
          <p:nvPr/>
        </p:nvSpPr>
        <p:spPr>
          <a:xfrm>
            <a:off x="762000" y="5328798"/>
            <a:ext cx="4038568" cy="538602"/>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CCB9A137-AD16-4F39-B721-61905886DD5A}"/>
              </a:ext>
            </a:extLst>
          </p:cNvPr>
          <p:cNvSpPr txBox="1"/>
          <p:nvPr/>
        </p:nvSpPr>
        <p:spPr>
          <a:xfrm>
            <a:off x="4038600" y="6171463"/>
            <a:ext cx="4668550" cy="584775"/>
          </a:xfrm>
          <a:prstGeom prst="rect">
            <a:avLst/>
          </a:prstGeom>
          <a:noFill/>
        </p:spPr>
        <p:txBody>
          <a:bodyPr wrap="square" rtlCol="0">
            <a:spAutoFit/>
          </a:bodyPr>
          <a:lstStyle/>
          <a:p>
            <a:r>
              <a:rPr lang="en-US" sz="1600" dirty="0"/>
              <a:t>Connecticut State Department of Education </a:t>
            </a:r>
          </a:p>
          <a:p>
            <a:r>
              <a:rPr lang="en-US" sz="1600" dirty="0" err="1"/>
              <a:t>EdSight</a:t>
            </a:r>
            <a:r>
              <a:rPr lang="en-US" sz="1600" dirty="0"/>
              <a:t> Performance Reports</a:t>
            </a:r>
          </a:p>
        </p:txBody>
      </p:sp>
    </p:spTree>
    <p:extLst>
      <p:ext uri="{BB962C8B-B14F-4D97-AF65-F5344CB8AC3E}">
        <p14:creationId xmlns:p14="http://schemas.microsoft.com/office/powerpoint/2010/main" val="76319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1026"/>
          <p:cNvGraphicFramePr>
            <a:graphicFrameLocks noChangeAspect="1"/>
          </p:cNvGraphicFramePr>
          <p:nvPr>
            <p:extLst>
              <p:ext uri="{D42A27DB-BD31-4B8C-83A1-F6EECF244321}">
                <p14:modId xmlns:p14="http://schemas.microsoft.com/office/powerpoint/2010/main" val="2930138191"/>
              </p:ext>
            </p:extLst>
          </p:nvPr>
        </p:nvGraphicFramePr>
        <p:xfrm>
          <a:off x="842963" y="1660525"/>
          <a:ext cx="7423150" cy="4306888"/>
        </p:xfrm>
        <a:graphic>
          <a:graphicData uri="http://schemas.openxmlformats.org/presentationml/2006/ole">
            <mc:AlternateContent xmlns:mc="http://schemas.openxmlformats.org/markup-compatibility/2006">
              <mc:Choice xmlns:v="urn:schemas-microsoft-com:vml" Requires="v">
                <p:oleObj spid="_x0000_s2167" name="Document" r:id="rId4" imgW="7626423" imgH="4437813" progId="Word.Document.8">
                  <p:embed/>
                </p:oleObj>
              </mc:Choice>
              <mc:Fallback>
                <p:oleObj name="Document" r:id="rId4" imgW="7626423" imgH="4437813" progId="Word.Document.8">
                  <p:embed/>
                  <p:pic>
                    <p:nvPicPr>
                      <p:cNvPr id="0" name="Picture 2"/>
                      <p:cNvPicPr>
                        <a:picLocks noChangeAspect="1" noChangeArrowheads="1"/>
                      </p:cNvPicPr>
                      <p:nvPr/>
                    </p:nvPicPr>
                    <p:blipFill>
                      <a:blip r:embed="rId5"/>
                      <a:srcRect/>
                      <a:stretch>
                        <a:fillRect/>
                      </a:stretch>
                    </p:blipFill>
                    <p:spPr bwMode="auto">
                      <a:xfrm>
                        <a:off x="842963" y="1660525"/>
                        <a:ext cx="7423150" cy="430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sp>
        <p:nvSpPr>
          <p:cNvPr id="41987" name="Rectangle 1027"/>
          <p:cNvSpPr>
            <a:spLocks noGrp="1" noChangeArrowheads="1"/>
          </p:cNvSpPr>
          <p:nvPr>
            <p:ph type="title"/>
          </p:nvPr>
        </p:nvSpPr>
        <p:spPr>
          <a:xfrm>
            <a:off x="817563" y="76200"/>
            <a:ext cx="7793037" cy="1143000"/>
          </a:xfrm>
        </p:spPr>
        <p:txBody>
          <a:bodyPr>
            <a:normAutofit/>
          </a:bodyPr>
          <a:lstStyle/>
          <a:p>
            <a:r>
              <a:rPr lang="en-US" sz="2800" dirty="0">
                <a:effectLst/>
                <a:latin typeface="+mn-lt"/>
              </a:rPr>
              <a:t>Selected Lead Results &amp; Indicators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a:xfrm>
            <a:off x="1150938" y="533400"/>
            <a:ext cx="7793037" cy="617538"/>
          </a:xfrm>
        </p:spPr>
        <p:txBody>
          <a:bodyPr>
            <a:normAutofit/>
          </a:bodyPr>
          <a:lstStyle/>
          <a:p>
            <a:r>
              <a:rPr lang="en-US" sz="3200"/>
              <a:t>Supporting Results and Indicators</a:t>
            </a:r>
          </a:p>
        </p:txBody>
      </p:sp>
      <p:sp>
        <p:nvSpPr>
          <p:cNvPr id="62467" name="Rectangle 1027"/>
          <p:cNvSpPr>
            <a:spLocks noGrp="1" noChangeArrowheads="1"/>
          </p:cNvSpPr>
          <p:nvPr>
            <p:ph idx="1"/>
          </p:nvPr>
        </p:nvSpPr>
        <p:spPr>
          <a:xfrm>
            <a:off x="533400" y="1524000"/>
            <a:ext cx="8153400" cy="4419600"/>
          </a:xfrm>
        </p:spPr>
        <p:txBody>
          <a:bodyPr>
            <a:normAutofit fontScale="92500" lnSpcReduction="20000"/>
          </a:bodyPr>
          <a:lstStyle/>
          <a:p>
            <a:pPr algn="ctr">
              <a:lnSpc>
                <a:spcPct val="90000"/>
              </a:lnSpc>
              <a:buFont typeface="Wingdings" pitchFamily="2" charset="2"/>
              <a:buNone/>
            </a:pPr>
            <a:r>
              <a:rPr lang="en-US" sz="2800" dirty="0"/>
              <a:t>Youth Results and Indicators</a:t>
            </a:r>
          </a:p>
          <a:p>
            <a:pPr>
              <a:lnSpc>
                <a:spcPct val="90000"/>
              </a:lnSpc>
            </a:pPr>
            <a:r>
              <a:rPr lang="en-US" sz="2400" i="1" dirty="0">
                <a:solidFill>
                  <a:srgbClr val="FF0000"/>
                </a:solidFill>
                <a:effectLst/>
              </a:rPr>
              <a:t>All youth are healthy and socially competent.</a:t>
            </a:r>
          </a:p>
          <a:p>
            <a:pPr lvl="1">
              <a:lnSpc>
                <a:spcPct val="90000"/>
              </a:lnSpc>
            </a:pPr>
            <a:r>
              <a:rPr lang="en-US" sz="2000" dirty="0"/>
              <a:t>Juvenile delinquency complaints</a:t>
            </a:r>
          </a:p>
          <a:p>
            <a:pPr lvl="1">
              <a:lnSpc>
                <a:spcPct val="90000"/>
              </a:lnSpc>
            </a:pPr>
            <a:r>
              <a:rPr lang="en-US" sz="2000" dirty="0"/>
              <a:t>ATOD use</a:t>
            </a:r>
          </a:p>
          <a:p>
            <a:pPr lvl="1">
              <a:lnSpc>
                <a:spcPct val="90000"/>
              </a:lnSpc>
            </a:pPr>
            <a:r>
              <a:rPr lang="en-US" sz="2000" dirty="0"/>
              <a:t>Suicide ideation</a:t>
            </a:r>
          </a:p>
          <a:p>
            <a:pPr lvl="1">
              <a:lnSpc>
                <a:spcPct val="90000"/>
              </a:lnSpc>
            </a:pPr>
            <a:r>
              <a:rPr lang="en-US" sz="2000" dirty="0"/>
              <a:t>Violent/Aggressive behavior</a:t>
            </a:r>
          </a:p>
          <a:p>
            <a:pPr>
              <a:lnSpc>
                <a:spcPct val="90000"/>
              </a:lnSpc>
            </a:pPr>
            <a:r>
              <a:rPr lang="en-US" sz="2400" i="1" dirty="0">
                <a:solidFill>
                  <a:srgbClr val="FF0000"/>
                </a:solidFill>
                <a:effectLst/>
              </a:rPr>
              <a:t>All youth are prepared for productive adulthood.</a:t>
            </a:r>
          </a:p>
          <a:p>
            <a:pPr lvl="1">
              <a:lnSpc>
                <a:spcPct val="90000"/>
              </a:lnSpc>
            </a:pPr>
            <a:r>
              <a:rPr lang="en-US" sz="2000" dirty="0"/>
              <a:t>High school graduation</a:t>
            </a:r>
          </a:p>
          <a:p>
            <a:pPr lvl="1">
              <a:lnSpc>
                <a:spcPct val="90000"/>
              </a:lnSpc>
            </a:pPr>
            <a:r>
              <a:rPr lang="en-US" sz="2000" dirty="0"/>
              <a:t>16-19 year </a:t>
            </a:r>
            <a:r>
              <a:rPr lang="en-US" sz="2000" dirty="0" err="1"/>
              <a:t>olds</a:t>
            </a:r>
            <a:r>
              <a:rPr lang="en-US" sz="2000" dirty="0"/>
              <a:t> not in school and not working</a:t>
            </a:r>
          </a:p>
          <a:p>
            <a:pPr lvl="1">
              <a:lnSpc>
                <a:spcPct val="90000"/>
              </a:lnSpc>
            </a:pPr>
            <a:r>
              <a:rPr lang="en-US" sz="2000" dirty="0"/>
              <a:t>Youth helping others</a:t>
            </a:r>
          </a:p>
          <a:p>
            <a:pPr lvl="1">
              <a:lnSpc>
                <a:spcPct val="90000"/>
              </a:lnSpc>
            </a:pPr>
            <a:r>
              <a:rPr lang="en-US" sz="2000" dirty="0"/>
              <a:t>Youth working</a:t>
            </a:r>
          </a:p>
          <a:p>
            <a:pPr lvl="1">
              <a:lnSpc>
                <a:spcPct val="90000"/>
              </a:lnSpc>
            </a:pPr>
            <a:r>
              <a:rPr lang="en-US" sz="2000" dirty="0"/>
              <a:t>Teen age birth 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1150938" y="617538"/>
            <a:ext cx="7793037" cy="525462"/>
          </a:xfrm>
        </p:spPr>
        <p:txBody>
          <a:bodyPr>
            <a:normAutofit fontScale="90000"/>
          </a:bodyPr>
          <a:lstStyle/>
          <a:p>
            <a:r>
              <a:rPr lang="en-US" sz="3200"/>
              <a:t>Supporting Results and Indicators</a:t>
            </a:r>
          </a:p>
        </p:txBody>
      </p:sp>
      <p:sp>
        <p:nvSpPr>
          <p:cNvPr id="63492" name="Rectangle 1028"/>
          <p:cNvSpPr>
            <a:spLocks noGrp="1" noChangeArrowheads="1"/>
          </p:cNvSpPr>
          <p:nvPr>
            <p:ph idx="1"/>
          </p:nvPr>
        </p:nvSpPr>
        <p:spPr>
          <a:xfrm>
            <a:off x="609600" y="1524000"/>
            <a:ext cx="8153400" cy="4419600"/>
          </a:xfrm>
          <a:noFill/>
          <a:ln/>
        </p:spPr>
        <p:txBody>
          <a:bodyPr>
            <a:normAutofit fontScale="77500" lnSpcReduction="20000"/>
          </a:bodyPr>
          <a:lstStyle/>
          <a:p>
            <a:pPr>
              <a:lnSpc>
                <a:spcPct val="90000"/>
              </a:lnSpc>
            </a:pPr>
            <a:r>
              <a:rPr lang="en-US" sz="2000" i="1" dirty="0">
                <a:solidFill>
                  <a:srgbClr val="FF0000"/>
                </a:solidFill>
                <a:effectLst/>
              </a:rPr>
              <a:t>All youth are in safe and supportive </a:t>
            </a:r>
            <a:r>
              <a:rPr lang="en-US" sz="2000" i="1" dirty="0">
                <a:solidFill>
                  <a:srgbClr val="5500FE"/>
                </a:solidFill>
              </a:rPr>
              <a:t>schools</a:t>
            </a:r>
            <a:r>
              <a:rPr lang="en-US" sz="2000" i="1" dirty="0">
                <a:solidFill>
                  <a:srgbClr val="00CC00"/>
                </a:solidFill>
              </a:rPr>
              <a:t>.</a:t>
            </a:r>
          </a:p>
          <a:p>
            <a:pPr lvl="1">
              <a:lnSpc>
                <a:spcPct val="90000"/>
              </a:lnSpc>
            </a:pPr>
            <a:r>
              <a:rPr lang="en-US" sz="1800" dirty="0"/>
              <a:t>Suspensions and expulsions</a:t>
            </a:r>
          </a:p>
          <a:p>
            <a:pPr lvl="1">
              <a:lnSpc>
                <a:spcPct val="90000"/>
              </a:lnSpc>
            </a:pPr>
            <a:r>
              <a:rPr lang="en-US" sz="1800" dirty="0"/>
              <a:t>Supportive staff and peers</a:t>
            </a:r>
          </a:p>
          <a:p>
            <a:pPr lvl="1">
              <a:lnSpc>
                <a:spcPct val="90000"/>
              </a:lnSpc>
            </a:pPr>
            <a:r>
              <a:rPr lang="en-US" sz="1800" dirty="0"/>
              <a:t>Peer norms</a:t>
            </a:r>
          </a:p>
          <a:p>
            <a:pPr lvl="1">
              <a:lnSpc>
                <a:spcPct val="90000"/>
              </a:lnSpc>
            </a:pPr>
            <a:r>
              <a:rPr lang="en-US" sz="1800" dirty="0"/>
              <a:t>Perception of school safety</a:t>
            </a:r>
          </a:p>
          <a:p>
            <a:pPr>
              <a:lnSpc>
                <a:spcPct val="90000"/>
              </a:lnSpc>
            </a:pPr>
            <a:r>
              <a:rPr lang="en-US" sz="2000" i="1" dirty="0">
                <a:solidFill>
                  <a:srgbClr val="FF0000"/>
                </a:solidFill>
                <a:effectLst/>
              </a:rPr>
              <a:t>All youth are in safe and supportive </a:t>
            </a:r>
            <a:r>
              <a:rPr lang="en-US" sz="2000" i="1" dirty="0">
                <a:solidFill>
                  <a:srgbClr val="5500FE"/>
                </a:solidFill>
              </a:rPr>
              <a:t>families</a:t>
            </a:r>
            <a:r>
              <a:rPr lang="en-US" sz="2000" i="1" dirty="0">
                <a:solidFill>
                  <a:srgbClr val="00CC00"/>
                </a:solidFill>
              </a:rPr>
              <a:t>.</a:t>
            </a:r>
          </a:p>
          <a:p>
            <a:pPr lvl="1">
              <a:lnSpc>
                <a:spcPct val="90000"/>
              </a:lnSpc>
            </a:pPr>
            <a:r>
              <a:rPr lang="en-US" sz="1800" dirty="0"/>
              <a:t>Child neglect/abuse</a:t>
            </a:r>
          </a:p>
          <a:p>
            <a:pPr lvl="1">
              <a:lnSpc>
                <a:spcPct val="90000"/>
              </a:lnSpc>
            </a:pPr>
            <a:r>
              <a:rPr lang="en-US" sz="1800" dirty="0"/>
              <a:t>Families in the welfare system</a:t>
            </a:r>
          </a:p>
          <a:p>
            <a:pPr lvl="1">
              <a:lnSpc>
                <a:spcPct val="90000"/>
              </a:lnSpc>
            </a:pPr>
            <a:r>
              <a:rPr lang="en-US" sz="1800" dirty="0"/>
              <a:t>Family involvement/support</a:t>
            </a:r>
          </a:p>
          <a:p>
            <a:pPr lvl="1">
              <a:lnSpc>
                <a:spcPct val="90000"/>
              </a:lnSpc>
            </a:pPr>
            <a:r>
              <a:rPr lang="en-US" sz="1800" dirty="0"/>
              <a:t>Parental boundaries	</a:t>
            </a:r>
          </a:p>
          <a:p>
            <a:pPr>
              <a:lnSpc>
                <a:spcPct val="90000"/>
              </a:lnSpc>
            </a:pPr>
            <a:r>
              <a:rPr lang="en-US" sz="2000" i="1" dirty="0">
                <a:solidFill>
                  <a:srgbClr val="FF0000"/>
                </a:solidFill>
                <a:effectLst/>
              </a:rPr>
              <a:t>All youth are in safe and supportive</a:t>
            </a:r>
            <a:r>
              <a:rPr lang="en-US" sz="2000" i="1" dirty="0">
                <a:solidFill>
                  <a:srgbClr val="00CC00"/>
                </a:solidFill>
              </a:rPr>
              <a:t> </a:t>
            </a:r>
            <a:r>
              <a:rPr lang="en-US" sz="2000" i="1" dirty="0">
                <a:solidFill>
                  <a:srgbClr val="5500FE"/>
                </a:solidFill>
              </a:rPr>
              <a:t>communities</a:t>
            </a:r>
            <a:r>
              <a:rPr lang="en-US" sz="2000" i="1" dirty="0">
                <a:solidFill>
                  <a:srgbClr val="00CC00"/>
                </a:solidFill>
              </a:rPr>
              <a:t>.</a:t>
            </a:r>
          </a:p>
          <a:p>
            <a:pPr lvl="1">
              <a:lnSpc>
                <a:spcPct val="90000"/>
              </a:lnSpc>
            </a:pPr>
            <a:r>
              <a:rPr lang="en-US" sz="1800" i="1" dirty="0"/>
              <a:t>Adult arrest rate</a:t>
            </a:r>
          </a:p>
          <a:p>
            <a:pPr lvl="1">
              <a:lnSpc>
                <a:spcPct val="90000"/>
              </a:lnSpc>
            </a:pPr>
            <a:r>
              <a:rPr lang="en-US" sz="1800" i="1" dirty="0"/>
              <a:t>Families in poverty</a:t>
            </a:r>
          </a:p>
          <a:p>
            <a:pPr lvl="1">
              <a:lnSpc>
                <a:spcPct val="90000"/>
              </a:lnSpc>
            </a:pPr>
            <a:r>
              <a:rPr lang="en-US" sz="1800" i="1" dirty="0"/>
              <a:t>Employment rate</a:t>
            </a:r>
          </a:p>
          <a:p>
            <a:pPr lvl="1">
              <a:lnSpc>
                <a:spcPct val="90000"/>
              </a:lnSpc>
            </a:pPr>
            <a:r>
              <a:rPr lang="en-US" sz="1800" i="1" dirty="0"/>
              <a:t>Youth perception of neighborhood safety</a:t>
            </a:r>
          </a:p>
          <a:p>
            <a:pPr lvl="1">
              <a:lnSpc>
                <a:spcPct val="90000"/>
              </a:lnSpc>
            </a:pPr>
            <a:r>
              <a:rPr lang="en-US" sz="1800" i="1" dirty="0"/>
              <a:t>Youth perception of neighborhood support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67BCA-382D-4911-8145-30A72B3E1787}"/>
              </a:ext>
            </a:extLst>
          </p:cNvPr>
          <p:cNvSpPr>
            <a:spLocks noGrp="1"/>
          </p:cNvSpPr>
          <p:nvPr>
            <p:ph type="title"/>
          </p:nvPr>
        </p:nvSpPr>
        <p:spPr/>
        <p:txBody>
          <a:bodyPr/>
          <a:lstStyle/>
          <a:p>
            <a:r>
              <a:rPr lang="en-US" dirty="0"/>
              <a:t>7 Steps</a:t>
            </a:r>
          </a:p>
        </p:txBody>
      </p:sp>
      <p:sp>
        <p:nvSpPr>
          <p:cNvPr id="3" name="Content Placeholder 2">
            <a:extLst>
              <a:ext uri="{FF2B5EF4-FFF2-40B4-BE49-F238E27FC236}">
                <a16:creationId xmlns:a16="http://schemas.microsoft.com/office/drawing/2014/main" xmlns="" id="{C88C3C70-5416-42A0-9985-0B780EA4D0D3}"/>
              </a:ext>
            </a:extLst>
          </p:cNvPr>
          <p:cNvSpPr>
            <a:spLocks noGrp="1"/>
          </p:cNvSpPr>
          <p:nvPr>
            <p:ph idx="1"/>
          </p:nvPr>
        </p:nvSpPr>
        <p:spPr>
          <a:xfrm>
            <a:off x="685346" y="1732450"/>
            <a:ext cx="7765322" cy="4515950"/>
          </a:xfrm>
        </p:spPr>
        <p:txBody>
          <a:bodyPr>
            <a:normAutofit/>
          </a:bodyPr>
          <a:lstStyle/>
          <a:p>
            <a:pPr marL="401638" indent="-365125">
              <a:buNone/>
            </a:pPr>
            <a:r>
              <a:rPr lang="en-US" sz="2100" dirty="0">
                <a:solidFill>
                  <a:schemeClr val="tx2">
                    <a:lumMod val="50000"/>
                    <a:lumOff val="50000"/>
                  </a:schemeClr>
                </a:solidFill>
                <a:effectLst/>
              </a:rPr>
              <a:t>1. Create</a:t>
            </a:r>
            <a:r>
              <a:rPr lang="en-US" dirty="0">
                <a:solidFill>
                  <a:schemeClr val="tx2">
                    <a:lumMod val="50000"/>
                    <a:lumOff val="50000"/>
                  </a:schemeClr>
                </a:solidFill>
                <a:effectLst/>
              </a:rPr>
              <a:t> Readiness and commitment – develop a unified vision and message</a:t>
            </a:r>
          </a:p>
          <a:p>
            <a:pPr marL="401638" indent="-365125">
              <a:buNone/>
            </a:pPr>
            <a:r>
              <a:rPr lang="en-US" dirty="0">
                <a:solidFill>
                  <a:schemeClr val="tx2">
                    <a:lumMod val="50000"/>
                    <a:lumOff val="50000"/>
                  </a:schemeClr>
                </a:solidFill>
                <a:effectLst/>
              </a:rPr>
              <a:t>2. Appoint a Lead for system development – who is able and willing to devote the time and who has the appropriate skill set</a:t>
            </a:r>
          </a:p>
          <a:p>
            <a:pPr marL="401638" indent="-365125">
              <a:buNone/>
            </a:pPr>
            <a:r>
              <a:rPr lang="en-US" dirty="0">
                <a:solidFill>
                  <a:schemeClr val="tx2">
                    <a:lumMod val="50000"/>
                    <a:lumOff val="50000"/>
                  </a:schemeClr>
                </a:solidFill>
                <a:effectLst/>
              </a:rPr>
              <a:t>3. Establish Teams</a:t>
            </a:r>
          </a:p>
          <a:p>
            <a:pPr marL="401638" indent="-365125">
              <a:buNone/>
            </a:pPr>
            <a:r>
              <a:rPr lang="en-US" dirty="0">
                <a:solidFill>
                  <a:schemeClr val="tx2">
                    <a:lumMod val="50000"/>
                    <a:lumOff val="50000"/>
                  </a:schemeClr>
                </a:solidFill>
                <a:effectLst/>
              </a:rPr>
              <a:t>4. Conduct Analysis to Determine Gaps/Priorities and Resource Development</a:t>
            </a:r>
          </a:p>
          <a:p>
            <a:pPr marL="401638" indent="-365125">
              <a:buNone/>
            </a:pPr>
            <a:r>
              <a:rPr lang="en-US" dirty="0">
                <a:effectLst/>
              </a:rPr>
              <a:t>5. Form and Facilitate Workgroups</a:t>
            </a:r>
          </a:p>
          <a:p>
            <a:pPr marL="401638" indent="-365125">
              <a:buNone/>
            </a:pPr>
            <a:endParaRPr lang="en-US" dirty="0">
              <a:effectLst/>
            </a:endParaRPr>
          </a:p>
        </p:txBody>
      </p:sp>
    </p:spTree>
    <p:extLst>
      <p:ext uri="{BB962C8B-B14F-4D97-AF65-F5344CB8AC3E}">
        <p14:creationId xmlns:p14="http://schemas.microsoft.com/office/powerpoint/2010/main" val="109914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A80A50-CF3A-447D-8AE0-5DED262CC29C}"/>
              </a:ext>
            </a:extLst>
          </p:cNvPr>
          <p:cNvSpPr>
            <a:spLocks noGrp="1"/>
          </p:cNvSpPr>
          <p:nvPr>
            <p:ph type="title"/>
          </p:nvPr>
        </p:nvSpPr>
        <p:spPr>
          <a:xfrm>
            <a:off x="689339" y="271197"/>
            <a:ext cx="7765322" cy="970450"/>
          </a:xfrm>
        </p:spPr>
        <p:txBody>
          <a:bodyPr/>
          <a:lstStyle/>
          <a:p>
            <a:r>
              <a:rPr lang="en-US" dirty="0">
                <a:latin typeface="+mn-lt"/>
              </a:rPr>
              <a:t>Work Groups</a:t>
            </a:r>
          </a:p>
        </p:txBody>
      </p:sp>
      <p:grpSp>
        <p:nvGrpSpPr>
          <p:cNvPr id="8" name="Group 7">
            <a:extLst>
              <a:ext uri="{FF2B5EF4-FFF2-40B4-BE49-F238E27FC236}">
                <a16:creationId xmlns:a16="http://schemas.microsoft.com/office/drawing/2014/main" xmlns="" id="{00580113-DC66-4A30-A49A-94D648070133}"/>
              </a:ext>
            </a:extLst>
          </p:cNvPr>
          <p:cNvGrpSpPr/>
          <p:nvPr/>
        </p:nvGrpSpPr>
        <p:grpSpPr>
          <a:xfrm>
            <a:off x="1501977" y="4800600"/>
            <a:ext cx="6392796" cy="1691862"/>
            <a:chOff x="1219200" y="2743200"/>
            <a:chExt cx="6248400" cy="1330915"/>
          </a:xfrm>
        </p:grpSpPr>
        <p:sp>
          <p:nvSpPr>
            <p:cNvPr id="4" name="Rectangle 3">
              <a:extLst>
                <a:ext uri="{FF2B5EF4-FFF2-40B4-BE49-F238E27FC236}">
                  <a16:creationId xmlns:a16="http://schemas.microsoft.com/office/drawing/2014/main" xmlns="" id="{CD8125DD-3677-423D-B633-D8EFE3EEBC2F}"/>
                </a:ext>
              </a:extLst>
            </p:cNvPr>
            <p:cNvSpPr/>
            <p:nvPr/>
          </p:nvSpPr>
          <p:spPr>
            <a:xfrm>
              <a:off x="1219200" y="2743200"/>
              <a:ext cx="1066800" cy="1066800"/>
            </a:xfrm>
            <a:prstGeom prst="rect">
              <a:avLst/>
            </a:prstGeom>
            <a:scene3d>
              <a:camera prst="isometricOffAxis1Top"/>
              <a:lightRig rig="threePt" dir="t"/>
            </a:scene3d>
            <a:sp3d z="50800" extrusionH="679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Pentagon 4">
              <a:extLst>
                <a:ext uri="{FF2B5EF4-FFF2-40B4-BE49-F238E27FC236}">
                  <a16:creationId xmlns:a16="http://schemas.microsoft.com/office/drawing/2014/main" xmlns="" id="{7CB092E2-7294-48ED-8093-23B5769B750C}"/>
                </a:ext>
              </a:extLst>
            </p:cNvPr>
            <p:cNvSpPr/>
            <p:nvPr/>
          </p:nvSpPr>
          <p:spPr>
            <a:xfrm>
              <a:off x="2438400" y="3276601"/>
              <a:ext cx="5029200" cy="593557"/>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C4878F34-C480-4F3E-8FE5-E3108E7D23DE}"/>
                </a:ext>
              </a:extLst>
            </p:cNvPr>
            <p:cNvSpPr txBox="1"/>
            <p:nvPr/>
          </p:nvSpPr>
          <p:spPr>
            <a:xfrm>
              <a:off x="1676400" y="3304674"/>
              <a:ext cx="1143000" cy="769441"/>
            </a:xfrm>
            <a:prstGeom prst="rect">
              <a:avLst/>
            </a:prstGeom>
            <a:noFill/>
          </p:spPr>
          <p:txBody>
            <a:bodyPr wrap="square" rtlCol="0">
              <a:spAutoFit/>
              <a:scene3d>
                <a:camera prst="perspectiveHeroicExtremeRightFacing">
                  <a:rot lat="487347" lon="19532356" rev="0"/>
                </a:camera>
                <a:lightRig rig="threePt" dir="t"/>
              </a:scene3d>
            </a:bodyPr>
            <a:lstStyle/>
            <a:p>
              <a:r>
                <a:rPr lang="en-US" sz="4400" dirty="0">
                  <a:solidFill>
                    <a:schemeClr val="bg1"/>
                  </a:solidFill>
                  <a:latin typeface="Arial Black" panose="020B0A04020102020204" pitchFamily="34" charset="0"/>
                </a:rPr>
                <a:t>5</a:t>
              </a:r>
            </a:p>
          </p:txBody>
        </p:sp>
        <p:sp>
          <p:nvSpPr>
            <p:cNvPr id="7" name="TextBox 6">
              <a:extLst>
                <a:ext uri="{FF2B5EF4-FFF2-40B4-BE49-F238E27FC236}">
                  <a16:creationId xmlns:a16="http://schemas.microsoft.com/office/drawing/2014/main" xmlns="" id="{530FD7A4-E267-4952-A475-F25E92BE18C0}"/>
                </a:ext>
              </a:extLst>
            </p:cNvPr>
            <p:cNvSpPr txBox="1"/>
            <p:nvPr/>
          </p:nvSpPr>
          <p:spPr>
            <a:xfrm>
              <a:off x="3467100" y="3346938"/>
              <a:ext cx="3352800" cy="523220"/>
            </a:xfrm>
            <a:prstGeom prst="rect">
              <a:avLst/>
            </a:prstGeom>
            <a:noFill/>
          </p:spPr>
          <p:txBody>
            <a:bodyPr wrap="square" rtlCol="0">
              <a:spAutoFit/>
            </a:bodyPr>
            <a:lstStyle/>
            <a:p>
              <a:r>
                <a:rPr lang="en-US" sz="2800" dirty="0">
                  <a:solidFill>
                    <a:schemeClr val="bg1"/>
                  </a:solidFill>
                </a:rPr>
                <a:t>Data Team</a:t>
              </a:r>
            </a:p>
          </p:txBody>
        </p:sp>
      </p:grpSp>
      <p:grpSp>
        <p:nvGrpSpPr>
          <p:cNvPr id="9" name="Group 8">
            <a:extLst>
              <a:ext uri="{FF2B5EF4-FFF2-40B4-BE49-F238E27FC236}">
                <a16:creationId xmlns:a16="http://schemas.microsoft.com/office/drawing/2014/main" xmlns="" id="{D3BEC352-0F62-4D3A-9AC3-1FA0AC69DDBC}"/>
              </a:ext>
            </a:extLst>
          </p:cNvPr>
          <p:cNvGrpSpPr/>
          <p:nvPr/>
        </p:nvGrpSpPr>
        <p:grpSpPr>
          <a:xfrm>
            <a:off x="1481907" y="3973775"/>
            <a:ext cx="6248400" cy="1330915"/>
            <a:chOff x="1219200" y="2743200"/>
            <a:chExt cx="6248400" cy="1330915"/>
          </a:xfrm>
          <a:solidFill>
            <a:srgbClr val="0070C0"/>
          </a:solidFill>
        </p:grpSpPr>
        <p:sp>
          <p:nvSpPr>
            <p:cNvPr id="10" name="Rectangle 9">
              <a:extLst>
                <a:ext uri="{FF2B5EF4-FFF2-40B4-BE49-F238E27FC236}">
                  <a16:creationId xmlns:a16="http://schemas.microsoft.com/office/drawing/2014/main" xmlns="" id="{285E2850-B029-4D73-8910-538EA30D24C0}"/>
                </a:ext>
              </a:extLst>
            </p:cNvPr>
            <p:cNvSpPr/>
            <p:nvPr/>
          </p:nvSpPr>
          <p:spPr>
            <a:xfrm>
              <a:off x="1219200" y="2743200"/>
              <a:ext cx="1066800" cy="1066800"/>
            </a:xfrm>
            <a:prstGeom prst="rect">
              <a:avLst/>
            </a:prstGeom>
            <a:grpFill/>
            <a:scene3d>
              <a:camera prst="isometricOffAxis1Top"/>
              <a:lightRig rig="threePt" dir="t"/>
            </a:scene3d>
            <a:sp3d z="50800" extrusionH="679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xmlns="" id="{A1BF7EAB-3D19-40C6-AFF3-C85B2847F296}"/>
                </a:ext>
              </a:extLst>
            </p:cNvPr>
            <p:cNvSpPr/>
            <p:nvPr/>
          </p:nvSpPr>
          <p:spPr>
            <a:xfrm>
              <a:off x="2438400" y="3276600"/>
              <a:ext cx="5029200" cy="64008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CD8B53DD-8AF7-48F7-ACCD-499EEEBA55FE}"/>
                </a:ext>
              </a:extLst>
            </p:cNvPr>
            <p:cNvSpPr txBox="1"/>
            <p:nvPr/>
          </p:nvSpPr>
          <p:spPr>
            <a:xfrm>
              <a:off x="1676400" y="3304674"/>
              <a:ext cx="1143000" cy="769441"/>
            </a:xfrm>
            <a:prstGeom prst="rect">
              <a:avLst/>
            </a:prstGeom>
            <a:noFill/>
          </p:spPr>
          <p:txBody>
            <a:bodyPr wrap="square" rtlCol="0">
              <a:spAutoFit/>
              <a:scene3d>
                <a:camera prst="perspectiveHeroicExtremeRightFacing">
                  <a:rot lat="487347" lon="19532356" rev="0"/>
                </a:camera>
                <a:lightRig rig="threePt" dir="t"/>
              </a:scene3d>
            </a:bodyPr>
            <a:lstStyle/>
            <a:p>
              <a:r>
                <a:rPr lang="en-US" sz="4400" dirty="0">
                  <a:solidFill>
                    <a:schemeClr val="bg1"/>
                  </a:solidFill>
                  <a:latin typeface="Arial Black" panose="020B0A04020102020204" pitchFamily="34" charset="0"/>
                </a:rPr>
                <a:t>4</a:t>
              </a:r>
            </a:p>
          </p:txBody>
        </p:sp>
        <p:sp>
          <p:nvSpPr>
            <p:cNvPr id="13" name="TextBox 12">
              <a:extLst>
                <a:ext uri="{FF2B5EF4-FFF2-40B4-BE49-F238E27FC236}">
                  <a16:creationId xmlns:a16="http://schemas.microsoft.com/office/drawing/2014/main" xmlns="" id="{0BA95EC1-8EE2-4F45-A380-682D1FC286C6}"/>
                </a:ext>
              </a:extLst>
            </p:cNvPr>
            <p:cNvSpPr txBox="1"/>
            <p:nvPr/>
          </p:nvSpPr>
          <p:spPr>
            <a:xfrm>
              <a:off x="3467100" y="3346938"/>
              <a:ext cx="3352800" cy="523220"/>
            </a:xfrm>
            <a:prstGeom prst="rect">
              <a:avLst/>
            </a:prstGeom>
            <a:grpFill/>
          </p:spPr>
          <p:txBody>
            <a:bodyPr wrap="square" rtlCol="0">
              <a:spAutoFit/>
            </a:bodyPr>
            <a:lstStyle/>
            <a:p>
              <a:r>
                <a:rPr lang="en-US" sz="2800" dirty="0">
                  <a:solidFill>
                    <a:schemeClr val="bg1"/>
                  </a:solidFill>
                </a:rPr>
                <a:t>Content Team</a:t>
              </a:r>
            </a:p>
          </p:txBody>
        </p:sp>
      </p:grpSp>
      <p:grpSp>
        <p:nvGrpSpPr>
          <p:cNvPr id="14" name="Group 13">
            <a:extLst>
              <a:ext uri="{FF2B5EF4-FFF2-40B4-BE49-F238E27FC236}">
                <a16:creationId xmlns:a16="http://schemas.microsoft.com/office/drawing/2014/main" xmlns="" id="{293CE7DD-F05E-4322-8D38-396DDBA890C3}"/>
              </a:ext>
            </a:extLst>
          </p:cNvPr>
          <p:cNvGrpSpPr/>
          <p:nvPr/>
        </p:nvGrpSpPr>
        <p:grpSpPr>
          <a:xfrm>
            <a:off x="1447800" y="3048000"/>
            <a:ext cx="6248400" cy="1330915"/>
            <a:chOff x="1219200" y="2743200"/>
            <a:chExt cx="6248400" cy="1330915"/>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p:grpSpPr>
        <p:sp>
          <p:nvSpPr>
            <p:cNvPr id="15" name="Rectangle 14">
              <a:extLst>
                <a:ext uri="{FF2B5EF4-FFF2-40B4-BE49-F238E27FC236}">
                  <a16:creationId xmlns:a16="http://schemas.microsoft.com/office/drawing/2014/main" xmlns="" id="{A3E68144-1677-4527-9091-030DD436737E}"/>
                </a:ext>
              </a:extLst>
            </p:cNvPr>
            <p:cNvSpPr/>
            <p:nvPr/>
          </p:nvSpPr>
          <p:spPr>
            <a:xfrm>
              <a:off x="1219200" y="2743200"/>
              <a:ext cx="1066800" cy="1066800"/>
            </a:xfrm>
            <a:prstGeom prst="rect">
              <a:avLst/>
            </a:prstGeom>
            <a:grpFill/>
            <a:scene3d>
              <a:camera prst="isometricOffAxis1Top"/>
              <a:lightRig rig="threePt" dir="t"/>
            </a:scene3d>
            <a:sp3d z="50800" extrusionH="679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xmlns="" id="{EB845572-7F2A-420D-AAD2-82C4F11AA14F}"/>
                </a:ext>
              </a:extLst>
            </p:cNvPr>
            <p:cNvSpPr/>
            <p:nvPr/>
          </p:nvSpPr>
          <p:spPr>
            <a:xfrm>
              <a:off x="2438400" y="3276600"/>
              <a:ext cx="5029200" cy="64008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5FDF306B-3219-4329-A760-345694D6C7C9}"/>
                </a:ext>
              </a:extLst>
            </p:cNvPr>
            <p:cNvSpPr txBox="1"/>
            <p:nvPr/>
          </p:nvSpPr>
          <p:spPr>
            <a:xfrm>
              <a:off x="1676400" y="3304674"/>
              <a:ext cx="1143000" cy="769441"/>
            </a:xfrm>
            <a:prstGeom prst="rect">
              <a:avLst/>
            </a:prstGeom>
            <a:noFill/>
          </p:spPr>
          <p:txBody>
            <a:bodyPr wrap="square" rtlCol="0">
              <a:spAutoFit/>
              <a:scene3d>
                <a:camera prst="perspectiveHeroicExtremeRightFacing">
                  <a:rot lat="487347" lon="19532356" rev="0"/>
                </a:camera>
                <a:lightRig rig="threePt" dir="t"/>
              </a:scene3d>
            </a:bodyPr>
            <a:lstStyle/>
            <a:p>
              <a:r>
                <a:rPr lang="en-US" sz="4400" dirty="0">
                  <a:solidFill>
                    <a:schemeClr val="bg1"/>
                  </a:solidFill>
                  <a:latin typeface="Arial Black" panose="020B0A04020102020204" pitchFamily="34" charset="0"/>
                </a:rPr>
                <a:t>3</a:t>
              </a:r>
            </a:p>
          </p:txBody>
        </p:sp>
        <p:sp>
          <p:nvSpPr>
            <p:cNvPr id="18" name="TextBox 17">
              <a:extLst>
                <a:ext uri="{FF2B5EF4-FFF2-40B4-BE49-F238E27FC236}">
                  <a16:creationId xmlns:a16="http://schemas.microsoft.com/office/drawing/2014/main" xmlns="" id="{1715E730-6EBA-427C-A60F-76C334F4418B}"/>
                </a:ext>
              </a:extLst>
            </p:cNvPr>
            <p:cNvSpPr txBox="1"/>
            <p:nvPr/>
          </p:nvSpPr>
          <p:spPr>
            <a:xfrm>
              <a:off x="2971800" y="3346938"/>
              <a:ext cx="4038600" cy="524032"/>
            </a:xfrm>
            <a:prstGeom prst="rect">
              <a:avLst/>
            </a:prstGeom>
            <a:grpFill/>
          </p:spPr>
          <p:txBody>
            <a:bodyPr wrap="square" rtlCol="0">
              <a:spAutoFit/>
            </a:bodyPr>
            <a:lstStyle/>
            <a:p>
              <a:r>
                <a:rPr lang="en-US" sz="2800" dirty="0">
                  <a:solidFill>
                    <a:schemeClr val="bg1"/>
                  </a:solidFill>
                </a:rPr>
                <a:t>Infrastructure Team</a:t>
              </a:r>
            </a:p>
          </p:txBody>
        </p:sp>
      </p:grpSp>
      <p:grpSp>
        <p:nvGrpSpPr>
          <p:cNvPr id="19" name="Group 18">
            <a:extLst>
              <a:ext uri="{FF2B5EF4-FFF2-40B4-BE49-F238E27FC236}">
                <a16:creationId xmlns:a16="http://schemas.microsoft.com/office/drawing/2014/main" xmlns="" id="{14A49B10-7272-408D-9BFB-B3FD196FCE28}"/>
              </a:ext>
            </a:extLst>
          </p:cNvPr>
          <p:cNvGrpSpPr/>
          <p:nvPr/>
        </p:nvGrpSpPr>
        <p:grpSpPr>
          <a:xfrm>
            <a:off x="1393623" y="2021885"/>
            <a:ext cx="6356754" cy="1330915"/>
            <a:chOff x="1219200" y="2743200"/>
            <a:chExt cx="6248400" cy="1330915"/>
          </a:xfrm>
          <a:solidFill>
            <a:srgbClr val="7030A0"/>
          </a:solidFill>
        </p:grpSpPr>
        <p:sp>
          <p:nvSpPr>
            <p:cNvPr id="20" name="Rectangle 19">
              <a:extLst>
                <a:ext uri="{FF2B5EF4-FFF2-40B4-BE49-F238E27FC236}">
                  <a16:creationId xmlns:a16="http://schemas.microsoft.com/office/drawing/2014/main" xmlns="" id="{ADFC8677-9C61-4087-A4C8-7154426E3CFC}"/>
                </a:ext>
              </a:extLst>
            </p:cNvPr>
            <p:cNvSpPr/>
            <p:nvPr/>
          </p:nvSpPr>
          <p:spPr>
            <a:xfrm>
              <a:off x="1219200" y="2743200"/>
              <a:ext cx="1066800" cy="1066800"/>
            </a:xfrm>
            <a:prstGeom prst="rect">
              <a:avLst/>
            </a:prstGeom>
            <a:grpFill/>
            <a:scene3d>
              <a:camera prst="isometricOffAxis1Top"/>
              <a:lightRig rig="threePt" dir="t"/>
            </a:scene3d>
            <a:sp3d z="50800" extrusionH="679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Pentagon 20">
              <a:extLst>
                <a:ext uri="{FF2B5EF4-FFF2-40B4-BE49-F238E27FC236}">
                  <a16:creationId xmlns:a16="http://schemas.microsoft.com/office/drawing/2014/main" xmlns="" id="{E3129D4B-385D-46F7-B21E-889CD59ADE9C}"/>
                </a:ext>
              </a:extLst>
            </p:cNvPr>
            <p:cNvSpPr/>
            <p:nvPr/>
          </p:nvSpPr>
          <p:spPr>
            <a:xfrm>
              <a:off x="2438400" y="3276600"/>
              <a:ext cx="5029200" cy="640080"/>
            </a:xfrm>
            <a:prstGeom prst="homePlat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8161D199-24DF-41EC-B484-2FDEB4B31E47}"/>
                </a:ext>
              </a:extLst>
            </p:cNvPr>
            <p:cNvSpPr txBox="1"/>
            <p:nvPr/>
          </p:nvSpPr>
          <p:spPr>
            <a:xfrm>
              <a:off x="1676400" y="3304674"/>
              <a:ext cx="1143000" cy="769441"/>
            </a:xfrm>
            <a:prstGeom prst="rect">
              <a:avLst/>
            </a:prstGeom>
            <a:noFill/>
          </p:spPr>
          <p:txBody>
            <a:bodyPr wrap="square" rtlCol="0">
              <a:spAutoFit/>
              <a:scene3d>
                <a:camera prst="perspectiveHeroicExtremeRightFacing">
                  <a:rot lat="487347" lon="19532356" rev="0"/>
                </a:camera>
                <a:lightRig rig="threePt" dir="t"/>
              </a:scene3d>
            </a:bodyPr>
            <a:lstStyle/>
            <a:p>
              <a:r>
                <a:rPr lang="en-US" sz="4400" dirty="0">
                  <a:solidFill>
                    <a:schemeClr val="bg1"/>
                  </a:solidFill>
                  <a:latin typeface="Arial Black" panose="020B0A04020102020204" pitchFamily="34" charset="0"/>
                </a:rPr>
                <a:t>2</a:t>
              </a:r>
            </a:p>
          </p:txBody>
        </p:sp>
        <p:sp>
          <p:nvSpPr>
            <p:cNvPr id="23" name="TextBox 22">
              <a:extLst>
                <a:ext uri="{FF2B5EF4-FFF2-40B4-BE49-F238E27FC236}">
                  <a16:creationId xmlns:a16="http://schemas.microsoft.com/office/drawing/2014/main" xmlns="" id="{A6E78A29-81CA-4FCB-986E-D076CF54B22E}"/>
                </a:ext>
              </a:extLst>
            </p:cNvPr>
            <p:cNvSpPr txBox="1"/>
            <p:nvPr/>
          </p:nvSpPr>
          <p:spPr>
            <a:xfrm>
              <a:off x="3467100" y="3346938"/>
              <a:ext cx="3352800" cy="523220"/>
            </a:xfrm>
            <a:prstGeom prst="rect">
              <a:avLst/>
            </a:prstGeom>
            <a:noFill/>
          </p:spPr>
          <p:txBody>
            <a:bodyPr wrap="square" rtlCol="0">
              <a:spAutoFit/>
            </a:bodyPr>
            <a:lstStyle/>
            <a:p>
              <a:r>
                <a:rPr lang="en-US" sz="2800" dirty="0">
                  <a:solidFill>
                    <a:schemeClr val="bg1"/>
                  </a:solidFill>
                </a:rPr>
                <a:t>Policies Team</a:t>
              </a:r>
            </a:p>
          </p:txBody>
        </p:sp>
      </p:grpSp>
      <p:grpSp>
        <p:nvGrpSpPr>
          <p:cNvPr id="24" name="Group 23">
            <a:extLst>
              <a:ext uri="{FF2B5EF4-FFF2-40B4-BE49-F238E27FC236}">
                <a16:creationId xmlns:a16="http://schemas.microsoft.com/office/drawing/2014/main" xmlns="" id="{47F10D8A-B0E3-4849-A65C-EE5118F35A09}"/>
              </a:ext>
            </a:extLst>
          </p:cNvPr>
          <p:cNvGrpSpPr/>
          <p:nvPr/>
        </p:nvGrpSpPr>
        <p:grpSpPr>
          <a:xfrm>
            <a:off x="1371600" y="1044526"/>
            <a:ext cx="6248400" cy="1330915"/>
            <a:chOff x="1219200" y="2743200"/>
            <a:chExt cx="6248400" cy="1330915"/>
          </a:xfrm>
        </p:grpSpPr>
        <p:sp>
          <p:nvSpPr>
            <p:cNvPr id="25" name="Rectangle 24">
              <a:extLst>
                <a:ext uri="{FF2B5EF4-FFF2-40B4-BE49-F238E27FC236}">
                  <a16:creationId xmlns:a16="http://schemas.microsoft.com/office/drawing/2014/main" xmlns="" id="{917CDF55-B181-4937-B9A1-9F405EA9B17C}"/>
                </a:ext>
              </a:extLst>
            </p:cNvPr>
            <p:cNvSpPr/>
            <p:nvPr/>
          </p:nvSpPr>
          <p:spPr>
            <a:xfrm>
              <a:off x="1219200" y="2743200"/>
              <a:ext cx="1066800" cy="1066800"/>
            </a:xfrm>
            <a:prstGeom prst="rect">
              <a:avLst/>
            </a:prstGeom>
            <a:solidFill>
              <a:srgbClr val="FF0000"/>
            </a:solidFill>
            <a:scene3d>
              <a:camera prst="isometricOffAxis1Top"/>
              <a:lightRig rig="threePt" dir="t"/>
            </a:scene3d>
            <a:sp3d z="50800" extrusionH="679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Pentagon 25">
              <a:extLst>
                <a:ext uri="{FF2B5EF4-FFF2-40B4-BE49-F238E27FC236}">
                  <a16:creationId xmlns:a16="http://schemas.microsoft.com/office/drawing/2014/main" xmlns="" id="{27F303C2-0C42-4C69-91FA-6DDAA489F319}"/>
                </a:ext>
              </a:extLst>
            </p:cNvPr>
            <p:cNvSpPr/>
            <p:nvPr/>
          </p:nvSpPr>
          <p:spPr>
            <a:xfrm>
              <a:off x="2438400" y="3276600"/>
              <a:ext cx="5029200" cy="640080"/>
            </a:xfrm>
            <a:prstGeom prst="homePlat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201BEDF4-B2DF-41FD-B0CC-705BC473B122}"/>
                </a:ext>
              </a:extLst>
            </p:cNvPr>
            <p:cNvSpPr txBox="1"/>
            <p:nvPr/>
          </p:nvSpPr>
          <p:spPr>
            <a:xfrm>
              <a:off x="1676400" y="3304674"/>
              <a:ext cx="1143000" cy="769441"/>
            </a:xfrm>
            <a:prstGeom prst="rect">
              <a:avLst/>
            </a:prstGeom>
            <a:noFill/>
          </p:spPr>
          <p:txBody>
            <a:bodyPr wrap="square" rtlCol="0">
              <a:spAutoFit/>
              <a:scene3d>
                <a:camera prst="perspectiveHeroicExtremeRightFacing">
                  <a:rot lat="487347" lon="19532356" rev="0"/>
                </a:camera>
                <a:lightRig rig="threePt" dir="t"/>
              </a:scene3d>
            </a:bodyPr>
            <a:lstStyle/>
            <a:p>
              <a:r>
                <a:rPr lang="en-US" sz="4400" dirty="0">
                  <a:solidFill>
                    <a:schemeClr val="bg1"/>
                  </a:solidFill>
                  <a:latin typeface="Arial Black" panose="020B0A04020102020204" pitchFamily="34" charset="0"/>
                </a:rPr>
                <a:t>1</a:t>
              </a:r>
            </a:p>
          </p:txBody>
        </p:sp>
        <p:sp>
          <p:nvSpPr>
            <p:cNvPr id="28" name="TextBox 27">
              <a:extLst>
                <a:ext uri="{FF2B5EF4-FFF2-40B4-BE49-F238E27FC236}">
                  <a16:creationId xmlns:a16="http://schemas.microsoft.com/office/drawing/2014/main" xmlns="" id="{765F4712-DE74-4835-84D7-96049C142D3D}"/>
                </a:ext>
              </a:extLst>
            </p:cNvPr>
            <p:cNvSpPr txBox="1"/>
            <p:nvPr/>
          </p:nvSpPr>
          <p:spPr>
            <a:xfrm>
              <a:off x="3467100" y="3346938"/>
              <a:ext cx="3352800" cy="523220"/>
            </a:xfrm>
            <a:prstGeom prst="rect">
              <a:avLst/>
            </a:prstGeom>
            <a:noFill/>
          </p:spPr>
          <p:txBody>
            <a:bodyPr wrap="square" rtlCol="0">
              <a:spAutoFit/>
            </a:bodyPr>
            <a:lstStyle/>
            <a:p>
              <a:r>
                <a:rPr lang="en-US" sz="2800" dirty="0">
                  <a:solidFill>
                    <a:schemeClr val="bg1"/>
                  </a:solidFill>
                </a:rPr>
                <a:t>Capacity Building</a:t>
              </a:r>
            </a:p>
          </p:txBody>
        </p:sp>
      </p:grpSp>
    </p:spTree>
    <p:extLst>
      <p:ext uri="{BB962C8B-B14F-4D97-AF65-F5344CB8AC3E}">
        <p14:creationId xmlns:p14="http://schemas.microsoft.com/office/powerpoint/2010/main" val="2840784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67BCA-382D-4911-8145-30A72B3E1787}"/>
              </a:ext>
            </a:extLst>
          </p:cNvPr>
          <p:cNvSpPr>
            <a:spLocks noGrp="1"/>
          </p:cNvSpPr>
          <p:nvPr>
            <p:ph type="title"/>
          </p:nvPr>
        </p:nvSpPr>
        <p:spPr/>
        <p:txBody>
          <a:bodyPr/>
          <a:lstStyle/>
          <a:p>
            <a:r>
              <a:rPr lang="en-US" dirty="0"/>
              <a:t>7 Steps</a:t>
            </a:r>
          </a:p>
        </p:txBody>
      </p:sp>
      <p:sp>
        <p:nvSpPr>
          <p:cNvPr id="3" name="Content Placeholder 2">
            <a:extLst>
              <a:ext uri="{FF2B5EF4-FFF2-40B4-BE49-F238E27FC236}">
                <a16:creationId xmlns:a16="http://schemas.microsoft.com/office/drawing/2014/main" xmlns="" id="{C88C3C70-5416-42A0-9985-0B780EA4D0D3}"/>
              </a:ext>
            </a:extLst>
          </p:cNvPr>
          <p:cNvSpPr>
            <a:spLocks noGrp="1"/>
          </p:cNvSpPr>
          <p:nvPr>
            <p:ph idx="1"/>
          </p:nvPr>
        </p:nvSpPr>
        <p:spPr>
          <a:xfrm>
            <a:off x="685346" y="1732450"/>
            <a:ext cx="7765322" cy="4515950"/>
          </a:xfrm>
        </p:spPr>
        <p:txBody>
          <a:bodyPr>
            <a:normAutofit lnSpcReduction="10000"/>
          </a:bodyPr>
          <a:lstStyle/>
          <a:p>
            <a:pPr marL="401638" indent="-365125">
              <a:buNone/>
            </a:pPr>
            <a:r>
              <a:rPr lang="en-US" sz="2100" dirty="0">
                <a:solidFill>
                  <a:schemeClr val="tx2">
                    <a:lumMod val="50000"/>
                    <a:lumOff val="50000"/>
                  </a:schemeClr>
                </a:solidFill>
                <a:effectLst/>
              </a:rPr>
              <a:t>1. Create</a:t>
            </a:r>
            <a:r>
              <a:rPr lang="en-US" dirty="0">
                <a:solidFill>
                  <a:schemeClr val="tx2">
                    <a:lumMod val="50000"/>
                    <a:lumOff val="50000"/>
                  </a:schemeClr>
                </a:solidFill>
                <a:effectLst/>
              </a:rPr>
              <a:t> Readiness and commitment – develop a unified vision and message</a:t>
            </a:r>
          </a:p>
          <a:p>
            <a:pPr marL="401638" indent="-365125">
              <a:buNone/>
            </a:pPr>
            <a:r>
              <a:rPr lang="en-US" dirty="0">
                <a:solidFill>
                  <a:schemeClr val="tx2">
                    <a:lumMod val="50000"/>
                    <a:lumOff val="50000"/>
                  </a:schemeClr>
                </a:solidFill>
                <a:effectLst/>
              </a:rPr>
              <a:t>2. Appoint a Lead for system development – who is able and willing to devote the time and who has the appropriate skill set</a:t>
            </a:r>
          </a:p>
          <a:p>
            <a:pPr marL="401638" indent="-365125">
              <a:buNone/>
            </a:pPr>
            <a:r>
              <a:rPr lang="en-US" dirty="0">
                <a:solidFill>
                  <a:schemeClr val="tx2">
                    <a:lumMod val="50000"/>
                    <a:lumOff val="50000"/>
                  </a:schemeClr>
                </a:solidFill>
                <a:effectLst/>
              </a:rPr>
              <a:t>3. Establish Teams</a:t>
            </a:r>
          </a:p>
          <a:p>
            <a:pPr marL="401638" indent="-365125">
              <a:buNone/>
            </a:pPr>
            <a:r>
              <a:rPr lang="en-US" dirty="0">
                <a:solidFill>
                  <a:schemeClr val="tx2">
                    <a:lumMod val="50000"/>
                    <a:lumOff val="50000"/>
                  </a:schemeClr>
                </a:solidFill>
                <a:effectLst/>
              </a:rPr>
              <a:t>4. Conduct Analysis to Determine Gaps/Priorities and Resource Development</a:t>
            </a:r>
          </a:p>
          <a:p>
            <a:pPr marL="401638" indent="-365125">
              <a:buNone/>
            </a:pPr>
            <a:r>
              <a:rPr lang="en-US" dirty="0">
                <a:solidFill>
                  <a:schemeClr val="tx2">
                    <a:lumMod val="50000"/>
                    <a:lumOff val="50000"/>
                  </a:schemeClr>
                </a:solidFill>
                <a:effectLst/>
              </a:rPr>
              <a:t>5. Form and Facilitate Workgroups</a:t>
            </a:r>
          </a:p>
          <a:p>
            <a:pPr marL="401638" indent="-365125">
              <a:buNone/>
            </a:pPr>
            <a:r>
              <a:rPr lang="en-US" dirty="0">
                <a:effectLst/>
              </a:rPr>
              <a:t>6. Provide Professional Development and Stakeholder Development</a:t>
            </a:r>
          </a:p>
          <a:p>
            <a:pPr marL="401638" indent="-365125">
              <a:buNone/>
            </a:pPr>
            <a:r>
              <a:rPr lang="en-US" dirty="0">
                <a:effectLst/>
              </a:rPr>
              <a:t>7. Formative Evaluation to Monitor/Measure Progress</a:t>
            </a:r>
          </a:p>
        </p:txBody>
      </p:sp>
    </p:spTree>
    <p:extLst>
      <p:ext uri="{BB962C8B-B14F-4D97-AF65-F5344CB8AC3E}">
        <p14:creationId xmlns:p14="http://schemas.microsoft.com/office/powerpoint/2010/main" val="258663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463256-83F4-4C9D-99AE-A5F3ED983FC4}"/>
              </a:ext>
            </a:extLst>
          </p:cNvPr>
          <p:cNvSpPr>
            <a:spLocks noGrp="1"/>
          </p:cNvSpPr>
          <p:nvPr>
            <p:ph type="title"/>
          </p:nvPr>
        </p:nvSpPr>
        <p:spPr>
          <a:xfrm>
            <a:off x="685346" y="609600"/>
            <a:ext cx="7765322" cy="1371600"/>
          </a:xfrm>
        </p:spPr>
        <p:txBody>
          <a:bodyPr>
            <a:normAutofit/>
          </a:bodyPr>
          <a:lstStyle/>
          <a:p>
            <a:r>
              <a:rPr lang="en-US" dirty="0"/>
              <a:t>Continuous Improvement</a:t>
            </a:r>
            <a:br>
              <a:rPr lang="en-US" dirty="0"/>
            </a:br>
            <a:r>
              <a:rPr lang="en-US" dirty="0"/>
              <a:t>in a 3 Component System</a:t>
            </a:r>
          </a:p>
        </p:txBody>
      </p:sp>
      <p:sp>
        <p:nvSpPr>
          <p:cNvPr id="4" name="Oval 3">
            <a:extLst>
              <a:ext uri="{FF2B5EF4-FFF2-40B4-BE49-F238E27FC236}">
                <a16:creationId xmlns:a16="http://schemas.microsoft.com/office/drawing/2014/main" xmlns="" id="{FCB8CFFC-22A2-434E-BD67-BA02CAF621F4}"/>
              </a:ext>
            </a:extLst>
          </p:cNvPr>
          <p:cNvSpPr>
            <a:spLocks noChangeArrowheads="1"/>
          </p:cNvSpPr>
          <p:nvPr/>
        </p:nvSpPr>
        <p:spPr bwMode="auto">
          <a:xfrm>
            <a:off x="1143000" y="2895600"/>
            <a:ext cx="1684338" cy="1371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solidFill>
                <a:schemeClr val="accent1"/>
              </a:solidFill>
            </a:endParaRPr>
          </a:p>
        </p:txBody>
      </p:sp>
      <p:sp>
        <p:nvSpPr>
          <p:cNvPr id="5" name="Oval 4">
            <a:extLst>
              <a:ext uri="{FF2B5EF4-FFF2-40B4-BE49-F238E27FC236}">
                <a16:creationId xmlns:a16="http://schemas.microsoft.com/office/drawing/2014/main" xmlns="" id="{16853CA2-26AB-4F6C-A595-9414755147CD}"/>
              </a:ext>
            </a:extLst>
          </p:cNvPr>
          <p:cNvSpPr>
            <a:spLocks noChangeArrowheads="1"/>
          </p:cNvSpPr>
          <p:nvPr/>
        </p:nvSpPr>
        <p:spPr bwMode="auto">
          <a:xfrm>
            <a:off x="1985169" y="3733800"/>
            <a:ext cx="1684338" cy="1371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solidFill>
                <a:schemeClr val="accent1"/>
              </a:solidFill>
            </a:endParaRPr>
          </a:p>
        </p:txBody>
      </p:sp>
      <p:sp>
        <p:nvSpPr>
          <p:cNvPr id="6" name="Oval 5">
            <a:extLst>
              <a:ext uri="{FF2B5EF4-FFF2-40B4-BE49-F238E27FC236}">
                <a16:creationId xmlns:a16="http://schemas.microsoft.com/office/drawing/2014/main" xmlns="" id="{F6706B45-009A-436F-A6CC-20EDBD543AFC}"/>
              </a:ext>
            </a:extLst>
          </p:cNvPr>
          <p:cNvSpPr>
            <a:spLocks noChangeArrowheads="1"/>
          </p:cNvSpPr>
          <p:nvPr/>
        </p:nvSpPr>
        <p:spPr bwMode="auto">
          <a:xfrm>
            <a:off x="2396315" y="2895600"/>
            <a:ext cx="1684338" cy="1371600"/>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400">
              <a:solidFill>
                <a:schemeClr val="accent1"/>
              </a:solidFill>
            </a:endParaRPr>
          </a:p>
        </p:txBody>
      </p:sp>
      <p:sp>
        <p:nvSpPr>
          <p:cNvPr id="7" name="TextBox 6">
            <a:extLst>
              <a:ext uri="{FF2B5EF4-FFF2-40B4-BE49-F238E27FC236}">
                <a16:creationId xmlns:a16="http://schemas.microsoft.com/office/drawing/2014/main" xmlns="" id="{059C41DE-F98F-4B5D-9064-05D29956FD64}"/>
              </a:ext>
            </a:extLst>
          </p:cNvPr>
          <p:cNvSpPr txBox="1"/>
          <p:nvPr/>
        </p:nvSpPr>
        <p:spPr>
          <a:xfrm>
            <a:off x="4648200" y="2667000"/>
            <a:ext cx="3352800" cy="3046988"/>
          </a:xfrm>
          <a:prstGeom prst="rect">
            <a:avLst/>
          </a:prstGeom>
          <a:noFill/>
        </p:spPr>
        <p:txBody>
          <a:bodyPr wrap="square" rtlCol="0">
            <a:spAutoFit/>
          </a:bodyPr>
          <a:lstStyle/>
          <a:p>
            <a:r>
              <a:rPr lang="en-US" sz="2400" dirty="0"/>
              <a:t>Direct Facilitation of Learning</a:t>
            </a:r>
          </a:p>
          <a:p>
            <a:endParaRPr lang="en-US" sz="2400" dirty="0"/>
          </a:p>
          <a:p>
            <a:r>
              <a:rPr lang="en-US" sz="2400" dirty="0"/>
              <a:t>Resource Management and Leadership</a:t>
            </a:r>
          </a:p>
          <a:p>
            <a:endParaRPr lang="en-US" sz="2400" dirty="0"/>
          </a:p>
          <a:p>
            <a:r>
              <a:rPr lang="en-US" sz="2400" dirty="0"/>
              <a:t>Learning Supports</a:t>
            </a:r>
          </a:p>
        </p:txBody>
      </p:sp>
    </p:spTree>
    <p:extLst>
      <p:ext uri="{BB962C8B-B14F-4D97-AF65-F5344CB8AC3E}">
        <p14:creationId xmlns:p14="http://schemas.microsoft.com/office/powerpoint/2010/main" val="329767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chemeClr val="tx1"/>
                </a:solidFill>
                <a:latin typeface="+mn-lt"/>
              </a:rPr>
              <a:t>What we were able to achieve….</a:t>
            </a:r>
            <a:endParaRPr lang="en-US" sz="3100" dirty="0">
              <a:solidFill>
                <a:schemeClr val="tx1"/>
              </a:solidFill>
              <a:latin typeface="+mn-lt"/>
            </a:endParaRPr>
          </a:p>
        </p:txBody>
      </p:sp>
      <p:sp>
        <p:nvSpPr>
          <p:cNvPr id="3" name="Content Placeholder 2"/>
          <p:cNvSpPr>
            <a:spLocks noGrp="1"/>
          </p:cNvSpPr>
          <p:nvPr>
            <p:ph idx="1"/>
          </p:nvPr>
        </p:nvSpPr>
        <p:spPr>
          <a:xfrm>
            <a:off x="457200" y="1905000"/>
            <a:ext cx="8229600" cy="4221163"/>
          </a:xfrm>
        </p:spPr>
        <p:txBody>
          <a:bodyPr>
            <a:normAutofit/>
          </a:bodyPr>
          <a:lstStyle/>
          <a:p>
            <a:r>
              <a:rPr lang="en-US" sz="2400" dirty="0"/>
              <a:t>Use existing data and research to develop a multi-year plan with initial implementation/roll-out and plan for sustainability</a:t>
            </a:r>
          </a:p>
          <a:p>
            <a:r>
              <a:rPr lang="en-US" sz="2400" dirty="0"/>
              <a:t>Develop lasting partnerships with all youth and family serving state agencies</a:t>
            </a:r>
          </a:p>
          <a:p>
            <a:r>
              <a:rPr lang="en-US" sz="2400" dirty="0"/>
              <a:t>Use the regional educational system to build capacity and support for change in local districts</a:t>
            </a:r>
          </a:p>
          <a:p>
            <a:r>
              <a:rPr lang="en-US" sz="2400" dirty="0"/>
              <a:t>Evaluate the allocation of resources to promote systems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B3A4B-F1D0-4AB6-846C-D1E3192DF48E}"/>
              </a:ext>
            </a:extLst>
          </p:cNvPr>
          <p:cNvSpPr>
            <a:spLocks noGrp="1"/>
          </p:cNvSpPr>
          <p:nvPr>
            <p:ph type="title"/>
          </p:nvPr>
        </p:nvSpPr>
        <p:spPr/>
        <p:txBody>
          <a:bodyPr/>
          <a:lstStyle/>
          <a:p>
            <a:r>
              <a:rPr lang="en-US" dirty="0">
                <a:solidFill>
                  <a:srgbClr val="0070C0"/>
                </a:solidFill>
                <a:effectLst/>
              </a:rPr>
              <a:t>Where do I begin?</a:t>
            </a:r>
          </a:p>
        </p:txBody>
      </p:sp>
      <p:sp>
        <p:nvSpPr>
          <p:cNvPr id="3" name="Content Placeholder 2">
            <a:extLst>
              <a:ext uri="{FF2B5EF4-FFF2-40B4-BE49-F238E27FC236}">
                <a16:creationId xmlns:a16="http://schemas.microsoft.com/office/drawing/2014/main" xmlns="" id="{BEDBD6B9-B7FB-43FE-9C7C-308777D3D996}"/>
              </a:ext>
            </a:extLst>
          </p:cNvPr>
          <p:cNvSpPr>
            <a:spLocks noGrp="1"/>
          </p:cNvSpPr>
          <p:nvPr>
            <p:ph idx="1"/>
          </p:nvPr>
        </p:nvSpPr>
        <p:spPr/>
        <p:txBody>
          <a:bodyPr/>
          <a:lstStyle/>
          <a:p>
            <a:r>
              <a:rPr lang="en-US" dirty="0"/>
              <a:t>What do I still need to know about initiating this work in my district?</a:t>
            </a:r>
          </a:p>
          <a:p>
            <a:endParaRPr lang="en-US" dirty="0"/>
          </a:p>
          <a:p>
            <a:r>
              <a:rPr lang="en-US" dirty="0"/>
              <a:t>What barriers exist for me to facilitate the next step?</a:t>
            </a:r>
          </a:p>
          <a:p>
            <a:endParaRPr lang="en-US" dirty="0"/>
          </a:p>
        </p:txBody>
      </p:sp>
    </p:spTree>
    <p:extLst>
      <p:ext uri="{BB962C8B-B14F-4D97-AF65-F5344CB8AC3E}">
        <p14:creationId xmlns:p14="http://schemas.microsoft.com/office/powerpoint/2010/main" val="317081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B3A4B-F1D0-4AB6-846C-D1E3192DF48E}"/>
              </a:ext>
            </a:extLst>
          </p:cNvPr>
          <p:cNvSpPr>
            <a:spLocks noGrp="1"/>
          </p:cNvSpPr>
          <p:nvPr>
            <p:ph type="title"/>
          </p:nvPr>
        </p:nvSpPr>
        <p:spPr/>
        <p:txBody>
          <a:bodyPr/>
          <a:lstStyle/>
          <a:p>
            <a:r>
              <a:rPr lang="en-US" dirty="0">
                <a:solidFill>
                  <a:srgbClr val="0070C0"/>
                </a:solidFill>
                <a:effectLst/>
              </a:rPr>
              <a:t>Where do I begin?</a:t>
            </a:r>
          </a:p>
        </p:txBody>
      </p:sp>
      <p:sp>
        <p:nvSpPr>
          <p:cNvPr id="3" name="Content Placeholder 2">
            <a:extLst>
              <a:ext uri="{FF2B5EF4-FFF2-40B4-BE49-F238E27FC236}">
                <a16:creationId xmlns:a16="http://schemas.microsoft.com/office/drawing/2014/main" xmlns="" id="{BEDBD6B9-B7FB-43FE-9C7C-308777D3D996}"/>
              </a:ext>
            </a:extLst>
          </p:cNvPr>
          <p:cNvSpPr>
            <a:spLocks noGrp="1"/>
          </p:cNvSpPr>
          <p:nvPr>
            <p:ph idx="1"/>
          </p:nvPr>
        </p:nvSpPr>
        <p:spPr/>
        <p:txBody>
          <a:bodyPr/>
          <a:lstStyle/>
          <a:p>
            <a:r>
              <a:rPr lang="en-US" dirty="0">
                <a:solidFill>
                  <a:schemeClr val="bg2">
                    <a:lumMod val="75000"/>
                  </a:schemeClr>
                </a:solidFill>
              </a:rPr>
              <a:t>What do I still need to know about initiating this work in my district?</a:t>
            </a:r>
          </a:p>
          <a:p>
            <a:endParaRPr lang="en-US" dirty="0">
              <a:solidFill>
                <a:schemeClr val="bg2">
                  <a:lumMod val="75000"/>
                </a:schemeClr>
              </a:solidFill>
            </a:endParaRPr>
          </a:p>
          <a:p>
            <a:r>
              <a:rPr lang="en-US" dirty="0">
                <a:solidFill>
                  <a:schemeClr val="bg2">
                    <a:lumMod val="75000"/>
                  </a:schemeClr>
                </a:solidFill>
              </a:rPr>
              <a:t>What barriers exist for me to facilitate the next step?</a:t>
            </a:r>
          </a:p>
          <a:p>
            <a:endParaRPr lang="en-US" dirty="0"/>
          </a:p>
          <a:p>
            <a:r>
              <a:rPr lang="en-US" dirty="0"/>
              <a:t>What are 3 things that I can do to start the ball rolling?</a:t>
            </a:r>
          </a:p>
          <a:p>
            <a:endParaRPr lang="en-US" dirty="0"/>
          </a:p>
          <a:p>
            <a:r>
              <a:rPr lang="en-US" dirty="0"/>
              <a:t>What will my message be to those not present?</a:t>
            </a:r>
          </a:p>
        </p:txBody>
      </p:sp>
    </p:spTree>
    <p:extLst>
      <p:ext uri="{BB962C8B-B14F-4D97-AF65-F5344CB8AC3E}">
        <p14:creationId xmlns:p14="http://schemas.microsoft.com/office/powerpoint/2010/main" val="58664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A384B-8030-47F3-BACA-00A6DCB5CE32}"/>
              </a:ext>
            </a:extLst>
          </p:cNvPr>
          <p:cNvSpPr>
            <a:spLocks noGrp="1"/>
          </p:cNvSpPr>
          <p:nvPr>
            <p:ph type="title"/>
          </p:nvPr>
        </p:nvSpPr>
        <p:spPr>
          <a:xfrm>
            <a:off x="689339" y="315433"/>
            <a:ext cx="7765322" cy="970450"/>
          </a:xfrm>
        </p:spPr>
        <p:txBody>
          <a:bodyPr/>
          <a:lstStyle/>
          <a:p>
            <a:r>
              <a:rPr lang="en-US" dirty="0"/>
              <a:t>Grade 8 – Reading</a:t>
            </a:r>
          </a:p>
        </p:txBody>
      </p:sp>
      <p:pic>
        <p:nvPicPr>
          <p:cNvPr id="4" name="Content Placeholder 3">
            <a:extLst>
              <a:ext uri="{FF2B5EF4-FFF2-40B4-BE49-F238E27FC236}">
                <a16:creationId xmlns:a16="http://schemas.microsoft.com/office/drawing/2014/main" xmlns="" id="{AF80389A-BAD1-444E-A50E-341EC30C5B5B}"/>
              </a:ext>
            </a:extLst>
          </p:cNvPr>
          <p:cNvPicPr>
            <a:picLocks noGrp="1" noChangeAspect="1"/>
          </p:cNvPicPr>
          <p:nvPr>
            <p:ph idx="1"/>
          </p:nvPr>
        </p:nvPicPr>
        <p:blipFill rotWithShape="1">
          <a:blip r:embed="rId3"/>
          <a:srcRect t="18788" r="35123" b="9221"/>
          <a:stretch/>
        </p:blipFill>
        <p:spPr>
          <a:xfrm>
            <a:off x="914400" y="1295400"/>
            <a:ext cx="7055379" cy="4689833"/>
          </a:xfrm>
          <a:prstGeom prst="rect">
            <a:avLst/>
          </a:prstGeom>
        </p:spPr>
      </p:pic>
      <p:sp>
        <p:nvSpPr>
          <p:cNvPr id="5" name="TextBox 4">
            <a:extLst>
              <a:ext uri="{FF2B5EF4-FFF2-40B4-BE49-F238E27FC236}">
                <a16:creationId xmlns:a16="http://schemas.microsoft.com/office/drawing/2014/main" xmlns="" id="{531DD13C-55B7-494A-A312-6A5F1D6D71EB}"/>
              </a:ext>
            </a:extLst>
          </p:cNvPr>
          <p:cNvSpPr txBox="1"/>
          <p:nvPr/>
        </p:nvSpPr>
        <p:spPr>
          <a:xfrm>
            <a:off x="4800236" y="2705658"/>
            <a:ext cx="2743200" cy="400110"/>
          </a:xfrm>
          <a:prstGeom prst="rect">
            <a:avLst/>
          </a:prstGeom>
          <a:noFill/>
        </p:spPr>
        <p:txBody>
          <a:bodyPr wrap="square" rtlCol="0">
            <a:spAutoFit/>
          </a:bodyPr>
          <a:lstStyle/>
          <a:p>
            <a:r>
              <a:rPr lang="en-US" sz="2000" b="1" dirty="0">
                <a:solidFill>
                  <a:schemeClr val="accent1"/>
                </a:solidFill>
              </a:rPr>
              <a:t>Connecticut</a:t>
            </a:r>
          </a:p>
        </p:txBody>
      </p:sp>
      <p:cxnSp>
        <p:nvCxnSpPr>
          <p:cNvPr id="6" name="Straight Arrow Connector 5">
            <a:extLst>
              <a:ext uri="{FF2B5EF4-FFF2-40B4-BE49-F238E27FC236}">
                <a16:creationId xmlns:a16="http://schemas.microsoft.com/office/drawing/2014/main" xmlns="" id="{C94E2159-617E-4125-83CD-0CA86FD8B27F}"/>
              </a:ext>
            </a:extLst>
          </p:cNvPr>
          <p:cNvCxnSpPr/>
          <p:nvPr/>
        </p:nvCxnSpPr>
        <p:spPr>
          <a:xfrm>
            <a:off x="5562236" y="3162858"/>
            <a:ext cx="0" cy="72253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xmlns="" id="{653EA05C-70CC-4D05-B2FE-FC5C7ADA6E7F}"/>
              </a:ext>
            </a:extLst>
          </p:cNvPr>
          <p:cNvCxnSpPr>
            <a:cxnSpLocks/>
          </p:cNvCxnSpPr>
          <p:nvPr/>
        </p:nvCxnSpPr>
        <p:spPr>
          <a:xfrm flipV="1">
            <a:off x="6207277" y="4572001"/>
            <a:ext cx="0" cy="83819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249FCB8C-BF71-47FE-9270-F27A875BEF73}"/>
              </a:ext>
            </a:extLst>
          </p:cNvPr>
          <p:cNvSpPr txBox="1"/>
          <p:nvPr/>
        </p:nvSpPr>
        <p:spPr>
          <a:xfrm>
            <a:off x="4498455" y="5419717"/>
            <a:ext cx="3417643" cy="369332"/>
          </a:xfrm>
          <a:prstGeom prst="rect">
            <a:avLst/>
          </a:prstGeom>
          <a:noFill/>
        </p:spPr>
        <p:txBody>
          <a:bodyPr wrap="square" rtlCol="0">
            <a:spAutoFit/>
          </a:bodyPr>
          <a:lstStyle/>
          <a:p>
            <a:r>
              <a:rPr lang="en-US" b="1" dirty="0">
                <a:solidFill>
                  <a:srgbClr val="FF0000"/>
                </a:solidFill>
              </a:rPr>
              <a:t>National Public Schools</a:t>
            </a:r>
          </a:p>
        </p:txBody>
      </p:sp>
      <p:sp>
        <p:nvSpPr>
          <p:cNvPr id="10" name="TextBox 9">
            <a:extLst>
              <a:ext uri="{FF2B5EF4-FFF2-40B4-BE49-F238E27FC236}">
                <a16:creationId xmlns:a16="http://schemas.microsoft.com/office/drawing/2014/main" xmlns="" id="{C3AE7E55-EA1E-4523-8BDA-19822A09D60D}"/>
              </a:ext>
            </a:extLst>
          </p:cNvPr>
          <p:cNvSpPr txBox="1"/>
          <p:nvPr/>
        </p:nvSpPr>
        <p:spPr>
          <a:xfrm>
            <a:off x="4191000" y="6133574"/>
            <a:ext cx="4668550" cy="584775"/>
          </a:xfrm>
          <a:prstGeom prst="rect">
            <a:avLst/>
          </a:prstGeom>
          <a:noFill/>
        </p:spPr>
        <p:txBody>
          <a:bodyPr wrap="square" rtlCol="0">
            <a:spAutoFit/>
          </a:bodyPr>
          <a:lstStyle/>
          <a:p>
            <a:r>
              <a:rPr lang="en-US" sz="1600" dirty="0"/>
              <a:t>Connecticut State Department of Education </a:t>
            </a:r>
          </a:p>
          <a:p>
            <a:r>
              <a:rPr lang="en-US" sz="1600" dirty="0" err="1"/>
              <a:t>EdSight</a:t>
            </a:r>
            <a:r>
              <a:rPr lang="en-US" sz="1600" dirty="0"/>
              <a:t> Performance Reports</a:t>
            </a:r>
          </a:p>
        </p:txBody>
      </p:sp>
    </p:spTree>
    <p:extLst>
      <p:ext uri="{BB962C8B-B14F-4D97-AF65-F5344CB8AC3E}">
        <p14:creationId xmlns:p14="http://schemas.microsoft.com/office/powerpoint/2010/main" val="401421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457200" y="1371600"/>
            <a:ext cx="8001000" cy="443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64288" tIns="32144" rIns="64288" bIns="32144">
            <a:spAutoFit/>
          </a:bodyPr>
          <a:lstStyle>
            <a:lvl1pPr defTabSz="642938">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defTabSz="6429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defTabSz="6429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defTabSz="642938">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defTabSz="642938">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defTabSz="642938"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dirty="0">
              <a:latin typeface="Gill Sans" charset="0"/>
              <a:sym typeface="Gill Sans" charset="0"/>
            </a:endParaRPr>
          </a:p>
          <a:p>
            <a:pPr algn="ctr" eaLnBrk="1" hangingPunct="1">
              <a:lnSpc>
                <a:spcPct val="140000"/>
              </a:lnSpc>
              <a:spcBef>
                <a:spcPct val="0"/>
              </a:spcBef>
              <a:buClrTx/>
              <a:buSzTx/>
              <a:buFontTx/>
              <a:buNone/>
            </a:pPr>
            <a:r>
              <a:rPr lang="en-US" altLang="en-US" sz="2400" b="1" i="1" dirty="0">
                <a:sym typeface="Gill Sans" charset="0"/>
              </a:rPr>
              <a:t>“What the best and wisest parent wants </a:t>
            </a:r>
          </a:p>
          <a:p>
            <a:pPr algn="ctr" eaLnBrk="1" hangingPunct="1">
              <a:lnSpc>
                <a:spcPct val="140000"/>
              </a:lnSpc>
              <a:spcBef>
                <a:spcPct val="0"/>
              </a:spcBef>
              <a:buClrTx/>
              <a:buSzTx/>
              <a:buFontTx/>
              <a:buNone/>
            </a:pPr>
            <a:r>
              <a:rPr lang="en-US" altLang="en-US" sz="2400" b="1" i="1" dirty="0">
                <a:sym typeface="Gill Sans" charset="0"/>
              </a:rPr>
              <a:t>for his [or her] own child, that must the community want for all of its children. </a:t>
            </a:r>
          </a:p>
          <a:p>
            <a:pPr algn="ctr" eaLnBrk="1" hangingPunct="1">
              <a:lnSpc>
                <a:spcPct val="140000"/>
              </a:lnSpc>
              <a:spcBef>
                <a:spcPct val="0"/>
              </a:spcBef>
              <a:buClrTx/>
              <a:buSzTx/>
              <a:buFontTx/>
              <a:buNone/>
            </a:pPr>
            <a:r>
              <a:rPr lang="en-US" altLang="en-US" sz="2400" b="1" i="1" dirty="0">
                <a:sym typeface="Gill Sans" charset="0"/>
              </a:rPr>
              <a:t>Any other ideal for our schools </a:t>
            </a:r>
          </a:p>
          <a:p>
            <a:pPr algn="ctr" eaLnBrk="1" hangingPunct="1">
              <a:lnSpc>
                <a:spcPct val="140000"/>
              </a:lnSpc>
              <a:spcBef>
                <a:spcPct val="0"/>
              </a:spcBef>
              <a:buClrTx/>
              <a:buSzTx/>
              <a:buFontTx/>
              <a:buNone/>
            </a:pPr>
            <a:r>
              <a:rPr lang="en-US" altLang="en-US" sz="2400" b="1" i="1" dirty="0">
                <a:sym typeface="Gill Sans" charset="0"/>
              </a:rPr>
              <a:t>is narrow and unlovely; </a:t>
            </a:r>
          </a:p>
          <a:p>
            <a:pPr algn="ctr" eaLnBrk="1" hangingPunct="1">
              <a:lnSpc>
                <a:spcPct val="140000"/>
              </a:lnSpc>
              <a:spcBef>
                <a:spcPct val="0"/>
              </a:spcBef>
              <a:buClrTx/>
              <a:buSzTx/>
              <a:buFontTx/>
              <a:buNone/>
            </a:pPr>
            <a:r>
              <a:rPr lang="en-US" altLang="en-US" sz="2400" b="1" i="1" dirty="0">
                <a:sym typeface="Gill Sans" charset="0"/>
              </a:rPr>
              <a:t>acted upon, it destroys our democracy.”</a:t>
            </a:r>
          </a:p>
          <a:p>
            <a:pPr algn="r" eaLnBrk="1" hangingPunct="1">
              <a:lnSpc>
                <a:spcPct val="140000"/>
              </a:lnSpc>
              <a:spcBef>
                <a:spcPct val="0"/>
              </a:spcBef>
              <a:buClrTx/>
              <a:buSzTx/>
              <a:buFontTx/>
              <a:buNone/>
            </a:pPr>
            <a:r>
              <a:rPr lang="en-US" altLang="en-US" sz="2400" dirty="0">
                <a:latin typeface="Gill Sans" charset="0"/>
                <a:sym typeface="Gill Sans" charset="0"/>
              </a:rPr>
              <a:t>John Dewey</a:t>
            </a:r>
          </a:p>
          <a:p>
            <a:pPr eaLnBrk="1" hangingPunct="1">
              <a:spcBef>
                <a:spcPct val="0"/>
              </a:spcBef>
              <a:buClrTx/>
              <a:buSzTx/>
              <a:buFontTx/>
              <a:buNone/>
            </a:pPr>
            <a:endParaRPr lang="en-US" altLang="en-US" sz="2500" b="1" dirty="0">
              <a:solidFill>
                <a:schemeClr val="tx2"/>
              </a:solidFill>
              <a:latin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title"/>
          </p:nvPr>
        </p:nvSpPr>
        <p:spPr>
          <a:xfrm>
            <a:off x="457200" y="224155"/>
            <a:ext cx="8229600" cy="1139825"/>
          </a:xfrm>
          <a:noFill/>
        </p:spPr>
        <p:txBody>
          <a:bodyPr/>
          <a:lstStyle/>
          <a:p>
            <a:pPr eaLnBrk="1" hangingPunct="1"/>
            <a:r>
              <a:rPr lang="en-US" altLang="en-US" sz="2400" b="1" dirty="0">
                <a:effectLst/>
                <a:latin typeface="+mn-lt"/>
              </a:rPr>
              <a:t>Resources: UCLA Web site</a:t>
            </a:r>
            <a:r>
              <a:rPr lang="en-US" altLang="en-US" dirty="0">
                <a:effectLst/>
                <a:latin typeface="+mn-lt"/>
              </a:rPr>
              <a:t> </a:t>
            </a:r>
          </a:p>
        </p:txBody>
      </p:sp>
      <p:sp>
        <p:nvSpPr>
          <p:cNvPr id="47108" name="Rectangle 5"/>
          <p:cNvSpPr>
            <a:spLocks noGrp="1" noChangeArrowheads="1"/>
          </p:cNvSpPr>
          <p:nvPr>
            <p:ph idx="1"/>
          </p:nvPr>
        </p:nvSpPr>
        <p:spPr>
          <a:xfrm>
            <a:off x="533400" y="1371600"/>
            <a:ext cx="8229600" cy="4530725"/>
          </a:xfrm>
          <a:noFill/>
        </p:spPr>
        <p:txBody>
          <a:bodyPr>
            <a:noAutofit/>
          </a:bodyPr>
          <a:lstStyle/>
          <a:p>
            <a:pPr marL="36900" indent="0" eaLnBrk="1" hangingPunct="1">
              <a:lnSpc>
                <a:spcPct val="80000"/>
              </a:lnSpc>
              <a:buClr>
                <a:schemeClr val="tx1"/>
              </a:buClr>
              <a:buNone/>
            </a:pPr>
            <a:r>
              <a:rPr lang="en-US" altLang="en-US" sz="2400" dirty="0">
                <a:effectLst/>
              </a:rPr>
              <a:t>The Center at UCLA has extensive resources which are free and readily accessible online. These include: </a:t>
            </a:r>
          </a:p>
          <a:p>
            <a:pPr lvl="1" eaLnBrk="1" hangingPunct="1">
              <a:lnSpc>
                <a:spcPct val="80000"/>
              </a:lnSpc>
              <a:buClr>
                <a:schemeClr val="tx1"/>
              </a:buClr>
              <a:buFont typeface="Wingdings" panose="05000000000000000000" pitchFamily="2" charset="2"/>
              <a:buChar char="§"/>
            </a:pPr>
            <a:r>
              <a:rPr lang="en-US" altLang="en-US" sz="2400" dirty="0">
                <a:effectLst/>
              </a:rPr>
              <a:t>Resources to help meet daily needs related to student learning, behavior, and emotional concerns </a:t>
            </a:r>
          </a:p>
          <a:p>
            <a:pPr lvl="1" eaLnBrk="1" hangingPunct="1">
              <a:lnSpc>
                <a:spcPct val="80000"/>
              </a:lnSpc>
              <a:buClr>
                <a:schemeClr val="tx1"/>
              </a:buClr>
              <a:buFont typeface="Wingdings" panose="05000000000000000000" pitchFamily="2" charset="2"/>
              <a:buChar char="§"/>
            </a:pPr>
            <a:r>
              <a:rPr lang="en-US" altLang="en-US" sz="2400" dirty="0">
                <a:effectLst/>
              </a:rPr>
              <a:t>Policy and practice analyses to help rethink current student and learning supports</a:t>
            </a:r>
          </a:p>
          <a:p>
            <a:pPr lvl="1" eaLnBrk="1" hangingPunct="1">
              <a:lnSpc>
                <a:spcPct val="80000"/>
              </a:lnSpc>
              <a:buClr>
                <a:schemeClr val="tx1"/>
              </a:buClr>
              <a:buFont typeface="Wingdings" panose="05000000000000000000" pitchFamily="2" charset="2"/>
              <a:buChar char="§"/>
            </a:pPr>
            <a:r>
              <a:rPr lang="en-US" altLang="en-US" sz="2400" dirty="0">
                <a:effectLst/>
              </a:rPr>
              <a:t>A toolkit to help design and implement a unified, comprehensive, &amp; equitable learning supports system, and more . . . </a:t>
            </a:r>
          </a:p>
          <a:p>
            <a:pPr eaLnBrk="1" hangingPunct="1">
              <a:lnSpc>
                <a:spcPct val="80000"/>
              </a:lnSpc>
            </a:pPr>
            <a:endParaRPr lang="en-US" altLang="en-US" sz="2400" dirty="0">
              <a:effectLst/>
            </a:endParaRPr>
          </a:p>
          <a:p>
            <a:pPr eaLnBrk="1" hangingPunct="1">
              <a:lnSpc>
                <a:spcPct val="80000"/>
              </a:lnSpc>
            </a:pPr>
            <a:r>
              <a:rPr lang="en-US" altLang="en-US" sz="2400" dirty="0">
                <a:solidFill>
                  <a:schemeClr val="accent1"/>
                </a:solidFill>
                <a:effectLst/>
              </a:rPr>
              <a:t>http://smhp.psych.ucla.edu/</a:t>
            </a:r>
          </a:p>
          <a:p>
            <a:pPr eaLnBrk="1" hangingPunct="1">
              <a:lnSpc>
                <a:spcPct val="80000"/>
              </a:lnSpc>
            </a:pPr>
            <a:endParaRPr lang="en-US" altLang="en-US" sz="2400" dirty="0">
              <a:solidFill>
                <a:schemeClr val="accent1"/>
              </a:solidFill>
              <a:effectLst/>
            </a:endParaRPr>
          </a:p>
          <a:p>
            <a:pPr eaLnBrk="1" hangingPunct="1">
              <a:lnSpc>
                <a:spcPct val="80000"/>
              </a:lnSpc>
            </a:pPr>
            <a:endParaRPr lang="en-US" altLang="en-US" sz="2400" dirty="0">
              <a:effectLst/>
            </a:endParaRPr>
          </a:p>
          <a:p>
            <a:pPr eaLnBrk="1" hangingPunct="1">
              <a:lnSpc>
                <a:spcPct val="80000"/>
              </a:lnSpc>
            </a:pPr>
            <a:endParaRPr lang="en-US" altLang="en-US" sz="2400"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a:xfrm>
            <a:off x="457200" y="152400"/>
            <a:ext cx="8229600" cy="1139825"/>
          </a:xfrm>
          <a:noFill/>
        </p:spPr>
        <p:txBody>
          <a:bodyPr/>
          <a:lstStyle/>
          <a:p>
            <a:pPr eaLnBrk="1" hangingPunct="1"/>
            <a:r>
              <a:rPr lang="en-US" altLang="en-US" sz="2400" b="1" dirty="0">
                <a:solidFill>
                  <a:schemeClr val="tx1"/>
                </a:solidFill>
                <a:effectLst/>
                <a:latin typeface="+mn-lt"/>
              </a:rPr>
              <a:t> Online Technical Assistance &amp; Coaching</a:t>
            </a:r>
          </a:p>
        </p:txBody>
      </p:sp>
      <p:sp>
        <p:nvSpPr>
          <p:cNvPr id="36868" name="Rectangle 5"/>
          <p:cNvSpPr>
            <a:spLocks noGrp="1" noChangeArrowheads="1"/>
          </p:cNvSpPr>
          <p:nvPr>
            <p:ph idx="1"/>
          </p:nvPr>
        </p:nvSpPr>
        <p:spPr>
          <a:xfrm>
            <a:off x="381000" y="1143000"/>
            <a:ext cx="8229600" cy="4225925"/>
          </a:xfrm>
        </p:spPr>
        <p:txBody>
          <a:bodyPr>
            <a:noAutofit/>
          </a:bodyPr>
          <a:lstStyle/>
          <a:p>
            <a:pPr eaLnBrk="1" hangingPunct="1">
              <a:defRPr/>
            </a:pPr>
            <a:endParaRPr lang="en-US" altLang="en-US" b="1" dirty="0">
              <a:effectLst/>
            </a:endParaRPr>
          </a:p>
          <a:p>
            <a:pPr eaLnBrk="1" hangingPunct="1">
              <a:buClr>
                <a:schemeClr val="tx1"/>
              </a:buClr>
              <a:buFont typeface="Wingdings" panose="05000000000000000000" pitchFamily="2" charset="2"/>
              <a:buChar char="§"/>
              <a:defRPr/>
            </a:pPr>
            <a:r>
              <a:rPr lang="en-US" altLang="en-US" b="1" dirty="0">
                <a:effectLst/>
              </a:rPr>
              <a:t>The Center at UCLA provides free technical assistance for all relevant inquiries and provides free distance coaching for those moving forward with transforming student and learning supports.*</a:t>
            </a:r>
          </a:p>
          <a:p>
            <a:pPr eaLnBrk="1" hangingPunct="1">
              <a:buClr>
                <a:schemeClr val="tx1"/>
              </a:buClr>
              <a:buFont typeface="Wingdings" panose="05000000000000000000" pitchFamily="2" charset="2"/>
              <a:buChar char="§"/>
              <a:defRPr/>
            </a:pPr>
            <a:endParaRPr lang="en-US" altLang="en-US" b="1" dirty="0">
              <a:effectLst/>
            </a:endParaRPr>
          </a:p>
          <a:p>
            <a:pPr algn="ctr" eaLnBrk="1" hangingPunct="1">
              <a:defRPr/>
            </a:pPr>
            <a:r>
              <a:rPr lang="en-US" altLang="en-US" b="1" dirty="0">
                <a:effectLst/>
              </a:rPr>
              <a:t>Contact: </a:t>
            </a:r>
            <a:r>
              <a:rPr lang="en-US" altLang="en-US" b="1" dirty="0">
                <a:effectLst/>
                <a:hlinkClick r:id="rId3">
                  <a:extLst>
                    <a:ext uri="{A12FA001-AC4F-418D-AE19-62706E023703}">
                      <ahyp:hlinkClr xmlns:ahyp="http://schemas.microsoft.com/office/drawing/2018/hyperlinkcolor" xmlns="" val="tx"/>
                    </a:ext>
                  </a:extLst>
                </a:hlinkClick>
              </a:rPr>
              <a:t>Ltaylor@ucla.edu</a:t>
            </a:r>
            <a:endParaRPr lang="en-US" altLang="en-US" b="1" dirty="0">
              <a:effectLst/>
            </a:endParaRPr>
          </a:p>
          <a:p>
            <a:pPr eaLnBrk="1" hangingPunct="1">
              <a:buFont typeface="Wingdings" panose="05000000000000000000" pitchFamily="2" charset="2"/>
              <a:buNone/>
              <a:defRPr/>
            </a:pPr>
            <a:endParaRPr lang="en-US" altLang="en-US" b="1" dirty="0">
              <a:effectLst/>
            </a:endParaRPr>
          </a:p>
          <a:p>
            <a:pPr eaLnBrk="1" hangingPunct="1">
              <a:buFont typeface="Wingdings" panose="05000000000000000000" pitchFamily="2" charset="2"/>
              <a:buNone/>
              <a:defRPr/>
            </a:pPr>
            <a:r>
              <a:rPr lang="en-US" altLang="en-US" b="1" dirty="0">
                <a:effectLst/>
              </a:rPr>
              <a:t>*For system change resources, see</a:t>
            </a:r>
          </a:p>
          <a:p>
            <a:pPr marL="0" indent="0">
              <a:lnSpc>
                <a:spcPts val="2000"/>
              </a:lnSpc>
              <a:buFont typeface="Wingdings" panose="05000000000000000000" pitchFamily="2" charset="2"/>
              <a:buNone/>
              <a:defRPr/>
            </a:pPr>
            <a:r>
              <a:rPr lang="en-US" b="1" i="1" dirty="0">
                <a:effectLst/>
              </a:rPr>
              <a:t>System Change Toolkit for Transforming Student Supports into a 	Unified &amp; Comprehensive System for Addressing Barriers to Learning and Teaching</a:t>
            </a:r>
            <a:endParaRPr lang="en-US" i="1" dirty="0">
              <a:effectLst/>
            </a:endParaRPr>
          </a:p>
          <a:p>
            <a:pPr eaLnBrk="1" hangingPunct="1">
              <a:buFont typeface="Wingdings" panose="05000000000000000000" pitchFamily="2" charset="2"/>
              <a:buNone/>
              <a:defRPr/>
            </a:pPr>
            <a:r>
              <a:rPr lang="en-US" altLang="en-US" dirty="0">
                <a:effectLst/>
              </a:rPr>
              <a:t>	http://smhp.psych.ucla.edu/summit2002/resourceaids.htm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funnies about school">
            <a:extLst>
              <a:ext uri="{FF2B5EF4-FFF2-40B4-BE49-F238E27FC236}">
                <a16:creationId xmlns:a16="http://schemas.microsoft.com/office/drawing/2014/main" xmlns="" id="{B20E7763-1971-4B21-8610-E1B9F32B88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543059"/>
            <a:ext cx="4419600" cy="3952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55FB8660-453B-4CCD-B13F-9795305188A1}"/>
              </a:ext>
            </a:extLst>
          </p:cNvPr>
          <p:cNvSpPr/>
          <p:nvPr/>
        </p:nvSpPr>
        <p:spPr>
          <a:xfrm>
            <a:off x="5257800" y="457200"/>
            <a:ext cx="3657600" cy="1815882"/>
          </a:xfrm>
          <a:prstGeom prst="rect">
            <a:avLst/>
          </a:prstGeom>
        </p:spPr>
        <p:txBody>
          <a:bodyPr wrap="square">
            <a:spAutoFit/>
          </a:bodyPr>
          <a:lstStyle/>
          <a:p>
            <a:r>
              <a:rPr lang="en-US" sz="2800" dirty="0">
                <a:ea typeface="Ebrima" panose="02000000000000000000" pitchFamily="2" charset="0"/>
                <a:cs typeface="Ebrima" panose="02000000000000000000" pitchFamily="2" charset="0"/>
              </a:rPr>
              <a:t>Children starting school this year will retire in the year 2078.</a:t>
            </a:r>
          </a:p>
        </p:txBody>
      </p:sp>
      <p:sp>
        <p:nvSpPr>
          <p:cNvPr id="2" name="TextBox 1">
            <a:extLst>
              <a:ext uri="{FF2B5EF4-FFF2-40B4-BE49-F238E27FC236}">
                <a16:creationId xmlns:a16="http://schemas.microsoft.com/office/drawing/2014/main" xmlns="" id="{73C8FDD4-09E8-47D2-86DC-71C1913BCF76}"/>
              </a:ext>
            </a:extLst>
          </p:cNvPr>
          <p:cNvSpPr txBox="1"/>
          <p:nvPr/>
        </p:nvSpPr>
        <p:spPr>
          <a:xfrm>
            <a:off x="762000" y="5182415"/>
            <a:ext cx="7924800" cy="1384995"/>
          </a:xfrm>
          <a:prstGeom prst="rect">
            <a:avLst/>
          </a:prstGeom>
          <a:noFill/>
        </p:spPr>
        <p:txBody>
          <a:bodyPr wrap="square" rtlCol="0">
            <a:spAutoFit/>
          </a:bodyPr>
          <a:lstStyle/>
          <a:p>
            <a:r>
              <a:rPr lang="en-US" sz="2800" dirty="0">
                <a:ea typeface="Ebrima" panose="02000000000000000000" pitchFamily="2" charset="0"/>
                <a:cs typeface="Ebrima" panose="02000000000000000000" pitchFamily="2" charset="0"/>
              </a:rPr>
              <a:t>What will your staff do this year to ensure all students have a successful career/life in these changing times?</a:t>
            </a:r>
          </a:p>
        </p:txBody>
      </p:sp>
      <p:sp>
        <p:nvSpPr>
          <p:cNvPr id="5" name="Rectangle 4">
            <a:extLst>
              <a:ext uri="{FF2B5EF4-FFF2-40B4-BE49-F238E27FC236}">
                <a16:creationId xmlns:a16="http://schemas.microsoft.com/office/drawing/2014/main" xmlns="" id="{43BB918D-A153-4D90-9434-DAA04AF08131}"/>
              </a:ext>
            </a:extLst>
          </p:cNvPr>
          <p:cNvSpPr/>
          <p:nvPr/>
        </p:nvSpPr>
        <p:spPr>
          <a:xfrm>
            <a:off x="5257800" y="2728585"/>
            <a:ext cx="3657600" cy="1815882"/>
          </a:xfrm>
          <a:prstGeom prst="rect">
            <a:avLst/>
          </a:prstGeom>
        </p:spPr>
        <p:txBody>
          <a:bodyPr wrap="square">
            <a:spAutoFit/>
          </a:bodyPr>
          <a:lstStyle/>
          <a:p>
            <a:r>
              <a:rPr lang="en-US" sz="2800" dirty="0">
                <a:ea typeface="Ebrima" panose="02000000000000000000" pitchFamily="2" charset="0"/>
                <a:cs typeface="Ebrima" panose="02000000000000000000" pitchFamily="2" charset="0"/>
              </a:rPr>
              <a:t>Think about how careers have changed in the last 60 years…..</a:t>
            </a:r>
          </a:p>
        </p:txBody>
      </p:sp>
    </p:spTree>
    <p:extLst>
      <p:ext uri="{BB962C8B-B14F-4D97-AF65-F5344CB8AC3E}">
        <p14:creationId xmlns:p14="http://schemas.microsoft.com/office/powerpoint/2010/main" val="61420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
</p:tagLst>
</file>

<file path=ppt/tags/tag10.xml><?xml version="1.0" encoding="utf-8"?>
<p:tagLst xmlns:a="http://schemas.openxmlformats.org/drawingml/2006/main" xmlns:r="http://schemas.openxmlformats.org/officeDocument/2006/relationships" xmlns:p="http://schemas.openxmlformats.org/presentationml/2006/main">
  <p:tag name="TIMING" val="|6.8|6|30.4"/>
</p:tagLst>
</file>

<file path=ppt/tags/tag11.xml><?xml version="1.0" encoding="utf-8"?>
<p:tagLst xmlns:a="http://schemas.openxmlformats.org/drawingml/2006/main" xmlns:r="http://schemas.openxmlformats.org/officeDocument/2006/relationships" xmlns:p="http://schemas.openxmlformats.org/presentationml/2006/main">
  <p:tag name="TIMING" val="|1.5|35.9|57.8|59.3"/>
</p:tagLst>
</file>

<file path=ppt/tags/tag12.xml><?xml version="1.0" encoding="utf-8"?>
<p:tagLst xmlns:a="http://schemas.openxmlformats.org/drawingml/2006/main" xmlns:r="http://schemas.openxmlformats.org/officeDocument/2006/relationships" xmlns:p="http://schemas.openxmlformats.org/presentationml/2006/main">
  <p:tag name="TIMING" val="|1.5|35.9|57.8|59.3"/>
</p:tagLst>
</file>

<file path=ppt/tags/tag13.xml><?xml version="1.0" encoding="utf-8"?>
<p:tagLst xmlns:a="http://schemas.openxmlformats.org/drawingml/2006/main" xmlns:r="http://schemas.openxmlformats.org/officeDocument/2006/relationships" xmlns:p="http://schemas.openxmlformats.org/presentationml/2006/main">
  <p:tag name="TIMING" val="|1.5|35.9|57.8|59.3"/>
</p:tagLst>
</file>

<file path=ppt/tags/tag14.xml><?xml version="1.0" encoding="utf-8"?>
<p:tagLst xmlns:a="http://schemas.openxmlformats.org/drawingml/2006/main" xmlns:r="http://schemas.openxmlformats.org/officeDocument/2006/relationships" xmlns:p="http://schemas.openxmlformats.org/presentationml/2006/main">
  <p:tag name="TIMING" val="|1.5|35.9|57.8|59.3"/>
</p:tagLst>
</file>

<file path=ppt/tags/tag15.xml><?xml version="1.0" encoding="utf-8"?>
<p:tagLst xmlns:a="http://schemas.openxmlformats.org/drawingml/2006/main" xmlns:r="http://schemas.openxmlformats.org/officeDocument/2006/relationships" xmlns:p="http://schemas.openxmlformats.org/presentationml/2006/main">
  <p:tag name="TIMING" val="|1.5|35.9|57.8|59.3"/>
</p:tagLst>
</file>

<file path=ppt/tags/tag16.xml><?xml version="1.0" encoding="utf-8"?>
<p:tagLst xmlns:a="http://schemas.openxmlformats.org/drawingml/2006/main" xmlns:r="http://schemas.openxmlformats.org/officeDocument/2006/relationships" xmlns:p="http://schemas.openxmlformats.org/presentationml/2006/main">
  <p:tag name="TIMING" val="|1.5|35.9|57.8|59.3"/>
</p:tagLst>
</file>

<file path=ppt/tags/tag17.xml><?xml version="1.0" encoding="utf-8"?>
<p:tagLst xmlns:a="http://schemas.openxmlformats.org/drawingml/2006/main" xmlns:r="http://schemas.openxmlformats.org/officeDocument/2006/relationships" xmlns:p="http://schemas.openxmlformats.org/presentationml/2006/main">
  <p:tag name="TIMING" val="|1.3"/>
</p:tagLst>
</file>

<file path=ppt/tags/tag18.xml><?xml version="1.0" encoding="utf-8"?>
<p:tagLst xmlns:a="http://schemas.openxmlformats.org/drawingml/2006/main" xmlns:r="http://schemas.openxmlformats.org/officeDocument/2006/relationships" xmlns:p="http://schemas.openxmlformats.org/presentationml/2006/main">
  <p:tag name="TIMING" val="|1.3"/>
</p:tagLst>
</file>

<file path=ppt/tags/tag19.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2.5|3.9|2.5|2.3|2.3|2.3|3.7|7.3"/>
</p:tagLst>
</file>

<file path=ppt/tags/tag20.xml><?xml version="1.0" encoding="utf-8"?>
<p:tagLst xmlns:a="http://schemas.openxmlformats.org/drawingml/2006/main" xmlns:r="http://schemas.openxmlformats.org/officeDocument/2006/relationships" xmlns:p="http://schemas.openxmlformats.org/presentationml/2006/main">
  <p:tag name="TIMING" val="|2.5|2.2|1.6"/>
</p:tagLst>
</file>

<file path=ppt/tags/tag21.xml><?xml version="1.0" encoding="utf-8"?>
<p:tagLst xmlns:a="http://schemas.openxmlformats.org/drawingml/2006/main" xmlns:r="http://schemas.openxmlformats.org/officeDocument/2006/relationships" xmlns:p="http://schemas.openxmlformats.org/presentationml/2006/main">
  <p:tag name="TIMING" val="|1.9|2.1|1|1.3|9|1.1|2.1|0.7|0.8|0.8|0.9"/>
</p:tagLst>
</file>

<file path=ppt/tags/tag22.xml><?xml version="1.0" encoding="utf-8"?>
<p:tagLst xmlns:a="http://schemas.openxmlformats.org/drawingml/2006/main" xmlns:r="http://schemas.openxmlformats.org/officeDocument/2006/relationships" xmlns:p="http://schemas.openxmlformats.org/presentationml/2006/main">
  <p:tag name="TIMING" val="|14.8|27.7|20.7"/>
</p:tagLst>
</file>

<file path=ppt/tags/tag23.xml><?xml version="1.0" encoding="utf-8"?>
<p:tagLst xmlns:a="http://schemas.openxmlformats.org/drawingml/2006/main" xmlns:r="http://schemas.openxmlformats.org/officeDocument/2006/relationships" xmlns:p="http://schemas.openxmlformats.org/presentationml/2006/main">
  <p:tag name="TIMING" val="|22.1|17.9|23.4"/>
</p:tagLst>
</file>

<file path=ppt/tags/tag24.xml><?xml version="1.0" encoding="utf-8"?>
<p:tagLst xmlns:a="http://schemas.openxmlformats.org/drawingml/2006/main" xmlns:r="http://schemas.openxmlformats.org/officeDocument/2006/relationships" xmlns:p="http://schemas.openxmlformats.org/presentationml/2006/main">
  <p:tag name="TIMING" val="|19"/>
</p:tagLst>
</file>

<file path=ppt/tags/tag25.xml><?xml version="1.0" encoding="utf-8"?>
<p:tagLst xmlns:a="http://schemas.openxmlformats.org/drawingml/2006/main" xmlns:r="http://schemas.openxmlformats.org/officeDocument/2006/relationships" xmlns:p="http://schemas.openxmlformats.org/presentationml/2006/main">
  <p:tag name="TIMING" val="|15.2"/>
</p:tagLst>
</file>

<file path=ppt/tags/tag26.xml><?xml version="1.0" encoding="utf-8"?>
<p:tagLst xmlns:a="http://schemas.openxmlformats.org/drawingml/2006/main" xmlns:r="http://schemas.openxmlformats.org/officeDocument/2006/relationships" xmlns:p="http://schemas.openxmlformats.org/presentationml/2006/main">
  <p:tag name="TIMING" val="|10.1|14.7"/>
</p:tagLst>
</file>

<file path=ppt/tags/tag3.xml><?xml version="1.0" encoding="utf-8"?>
<p:tagLst xmlns:a="http://schemas.openxmlformats.org/drawingml/2006/main" xmlns:r="http://schemas.openxmlformats.org/officeDocument/2006/relationships" xmlns:p="http://schemas.openxmlformats.org/presentationml/2006/main">
  <p:tag name="TIMING" val="|6.8|6|30.4"/>
</p:tagLst>
</file>

<file path=ppt/tags/tag4.xml><?xml version="1.0" encoding="utf-8"?>
<p:tagLst xmlns:a="http://schemas.openxmlformats.org/drawingml/2006/main" xmlns:r="http://schemas.openxmlformats.org/officeDocument/2006/relationships" xmlns:p="http://schemas.openxmlformats.org/presentationml/2006/main">
  <p:tag name="TIMING" val="|4.4|16.3|1.6|2.3|15.3"/>
</p:tagLst>
</file>

<file path=ppt/tags/tag5.xml><?xml version="1.0" encoding="utf-8"?>
<p:tagLst xmlns:a="http://schemas.openxmlformats.org/drawingml/2006/main" xmlns:r="http://schemas.openxmlformats.org/officeDocument/2006/relationships" xmlns:p="http://schemas.openxmlformats.org/presentationml/2006/main">
  <p:tag name="TIMING" val="|28.1|6.3|8.9"/>
</p:tagLst>
</file>

<file path=ppt/tags/tag6.xml><?xml version="1.0" encoding="utf-8"?>
<p:tagLst xmlns:a="http://schemas.openxmlformats.org/drawingml/2006/main" xmlns:r="http://schemas.openxmlformats.org/officeDocument/2006/relationships" xmlns:p="http://schemas.openxmlformats.org/presentationml/2006/main">
  <p:tag name="TIMING" val="|15.7|7.1|8.6|3.3"/>
</p:tagLst>
</file>

<file path=ppt/tags/tag7.xml><?xml version="1.0" encoding="utf-8"?>
<p:tagLst xmlns:a="http://schemas.openxmlformats.org/drawingml/2006/main" xmlns:r="http://schemas.openxmlformats.org/officeDocument/2006/relationships" xmlns:p="http://schemas.openxmlformats.org/presentationml/2006/main">
  <p:tag name="TIMING" val="|15.9|3|5.8|5.6"/>
</p:tagLst>
</file>

<file path=ppt/tags/tag8.xml><?xml version="1.0" encoding="utf-8"?>
<p:tagLst xmlns:a="http://schemas.openxmlformats.org/drawingml/2006/main" xmlns:r="http://schemas.openxmlformats.org/officeDocument/2006/relationships" xmlns:p="http://schemas.openxmlformats.org/presentationml/2006/main">
  <p:tag name="TIMING" val="|11|17.7|1.4"/>
</p:tagLst>
</file>

<file path=ppt/tags/tag9.xml><?xml version="1.0" encoding="utf-8"?>
<p:tagLst xmlns:a="http://schemas.openxmlformats.org/drawingml/2006/main" xmlns:r="http://schemas.openxmlformats.org/officeDocument/2006/relationships" xmlns:p="http://schemas.openxmlformats.org/presentationml/2006/main">
  <p:tag name="TIMING" val="|11|17.7|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19892</TotalTime>
  <Words>13155</Words>
  <Application>Microsoft Office PowerPoint</Application>
  <PresentationFormat>On-screen Show (4:3)</PresentationFormat>
  <Paragraphs>1455</Paragraphs>
  <Slides>93</Slides>
  <Notes>91</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10" baseType="lpstr">
      <vt:lpstr>ＭＳ Ｐゴシック</vt:lpstr>
      <vt:lpstr>Arial</vt:lpstr>
      <vt:lpstr>Arial Black</vt:lpstr>
      <vt:lpstr>Calibri</vt:lpstr>
      <vt:lpstr>Consolas</vt:lpstr>
      <vt:lpstr>Ebrima</vt:lpstr>
      <vt:lpstr>Gill Sans</vt:lpstr>
      <vt:lpstr>LongIsland</vt:lpstr>
      <vt:lpstr>Microsoft Sans Serif</vt:lpstr>
      <vt:lpstr>Monotype Corsiva</vt:lpstr>
      <vt:lpstr>Times New Roman</vt:lpstr>
      <vt:lpstr>Trebuchet MS</vt:lpstr>
      <vt:lpstr>Verdana</vt:lpstr>
      <vt:lpstr>Wingdings</vt:lpstr>
      <vt:lpstr>Wingdings 2</vt:lpstr>
      <vt:lpstr>Slate</vt:lpstr>
      <vt:lpstr>Document</vt:lpstr>
      <vt:lpstr>PowerPoint Presentation</vt:lpstr>
      <vt:lpstr>2018 Presentation by Jane Todey to CT Assoc. of Schools </vt:lpstr>
      <vt:lpstr>Learning Supports ARE:</vt:lpstr>
      <vt:lpstr>PowerPoint Presentation</vt:lpstr>
      <vt:lpstr>System of Learning Supports</vt:lpstr>
      <vt:lpstr>PowerPoint Presentation</vt:lpstr>
      <vt:lpstr>Data clearly demonstrate the need for change</vt:lpstr>
      <vt:lpstr>Grade 4 – Reading</vt:lpstr>
      <vt:lpstr>Grade 8 – Reading</vt:lpstr>
      <vt:lpstr>Grade 4 – Mathematics</vt:lpstr>
      <vt:lpstr>Grade 8 – Mathematics</vt:lpstr>
      <vt:lpstr>Iowa: 4th Grade Reading Proficiency</vt:lpstr>
      <vt:lpstr>Iowa: 8th Grade Reading Proficiency</vt:lpstr>
      <vt:lpstr>Iowa: 11th Grade Reading</vt:lpstr>
      <vt:lpstr>Iowa: 4th Grade Math</vt:lpstr>
      <vt:lpstr>Iowa: 8th Grade Math</vt:lpstr>
      <vt:lpstr>Iowa: 11th Grade Math</vt:lpstr>
      <vt:lpstr>Turn to a colleague and share your reactions to these data.</vt:lpstr>
      <vt:lpstr>11th Grade Math</vt:lpstr>
      <vt:lpstr>PowerPoint Presentation</vt:lpstr>
      <vt:lpstr>PowerPoint Presentation</vt:lpstr>
      <vt:lpstr>Individual deficits:</vt:lpstr>
      <vt:lpstr>Etiology Model</vt:lpstr>
      <vt:lpstr>Influences on an Individual</vt:lpstr>
      <vt:lpstr>PowerPoint Presentation</vt:lpstr>
      <vt:lpstr>PowerPoint Presentation</vt:lpstr>
      <vt:lpstr>Risk and Protective Factors</vt:lpstr>
      <vt:lpstr>PowerPoint Presentation</vt:lpstr>
      <vt:lpstr>We all have heard the stories about kids who do well despite extreme challenges….   “There is no magical resilience gene. When we think that kids just need willpower to overcome adversity, we miss opportunities to provide the relationships and build the skills that can actually strengthen resilience.         -- Jack Shonkoff, Principal </vt:lpstr>
      <vt:lpstr>Adverse Childhood Experiences (ACEs)</vt:lpstr>
      <vt:lpstr>PowerPoint Presentation</vt:lpstr>
      <vt:lpstr>Why ACEs Matter</vt:lpstr>
      <vt:lpstr>What has been the long-standing approach to student problems in districts and schools? </vt:lpstr>
      <vt:lpstr>Programs and services often look like this </vt:lpstr>
      <vt:lpstr>Why does it look this way?</vt:lpstr>
      <vt:lpstr>Make a list</vt:lpstr>
      <vt:lpstr>Now ask yourself…</vt:lpstr>
      <vt:lpstr>PowerPoint Presentation</vt:lpstr>
      <vt:lpstr>PowerPoint Presentation</vt:lpstr>
      <vt:lpstr>PowerPoint Presentation</vt:lpstr>
      <vt:lpstr>PowerPoint Presentation</vt:lpstr>
      <vt:lpstr>MTSS -- the federal approach</vt:lpstr>
      <vt:lpstr>Discussion:</vt:lpstr>
      <vt:lpstr>PowerPoint Presentation</vt:lpstr>
      <vt:lpstr>Treating the tip of the iceberg</vt:lpstr>
      <vt:lpstr>A Unified, Comprehensive, and Equitable Intervention Framework for Student and Learning Supports Consists of:</vt:lpstr>
      <vt:lpstr>PowerPoint Presentation</vt:lpstr>
      <vt:lpstr>As we walk through the next 6 slides on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do you do with this information?</vt:lpstr>
      <vt:lpstr>7 Steps</vt:lpstr>
      <vt:lpstr>PowerPoint Presentation</vt:lpstr>
      <vt:lpstr>Step 1: Readiness and commitment - Guiding Principles for Policy Development</vt:lpstr>
      <vt:lpstr>7 Steps</vt:lpstr>
      <vt:lpstr>PowerPoint Presentation</vt:lpstr>
      <vt:lpstr>PowerPoint Presentation</vt:lpstr>
      <vt:lpstr>PowerPoint Presentation</vt:lpstr>
      <vt:lpstr>PowerPoint Presentation</vt:lpstr>
      <vt:lpstr>PowerPoint Presentation</vt:lpstr>
      <vt:lpstr>Think about your teams…</vt:lpstr>
      <vt:lpstr>7 Steps</vt:lpstr>
      <vt:lpstr>Iowa: 11th Grade Math</vt:lpstr>
      <vt:lpstr>The Overriding Question</vt:lpstr>
      <vt:lpstr>Research: Connectedness to school to improve academic performance</vt:lpstr>
      <vt:lpstr>Data: Connected to School:  Iowa</vt:lpstr>
      <vt:lpstr>Research example: Supportive Relationships and Probability for School Success</vt:lpstr>
      <vt:lpstr>School Staff/Student Support</vt:lpstr>
      <vt:lpstr>What we did with the information…</vt:lpstr>
      <vt:lpstr>PowerPoint Presentation</vt:lpstr>
      <vt:lpstr>Selected Lead Results &amp; Indicators</vt:lpstr>
      <vt:lpstr>Supporting Results and Indicators</vt:lpstr>
      <vt:lpstr>Supporting Results and Indicators</vt:lpstr>
      <vt:lpstr>7 Steps</vt:lpstr>
      <vt:lpstr>Work Groups</vt:lpstr>
      <vt:lpstr>7 Steps</vt:lpstr>
      <vt:lpstr>Continuous Improvement in a 3 Component System</vt:lpstr>
      <vt:lpstr>What we were able to achieve….</vt:lpstr>
      <vt:lpstr>Where do I begin?</vt:lpstr>
      <vt:lpstr>Where do I begin?</vt:lpstr>
      <vt:lpstr>PowerPoint Presentation</vt:lpstr>
      <vt:lpstr>Resources: UCLA Web site </vt:lpstr>
      <vt:lpstr> Online Technical Assistance &amp; Coaching</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dc:creator>
  <cp:lastModifiedBy>Howard</cp:lastModifiedBy>
  <cp:revision>251</cp:revision>
  <dcterms:created xsi:type="dcterms:W3CDTF">2018-04-05T15:05:14Z</dcterms:created>
  <dcterms:modified xsi:type="dcterms:W3CDTF">2018-09-24T17:47:43Z</dcterms:modified>
</cp:coreProperties>
</file>