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8" r:id="rId1"/>
  </p:sldMasterIdLst>
  <p:notesMasterIdLst>
    <p:notesMasterId r:id="rId39"/>
  </p:notesMasterIdLst>
  <p:sldIdLst>
    <p:sldId id="434" r:id="rId2"/>
    <p:sldId id="426" r:id="rId3"/>
    <p:sldId id="419" r:id="rId4"/>
    <p:sldId id="374" r:id="rId5"/>
    <p:sldId id="384" r:id="rId6"/>
    <p:sldId id="402" r:id="rId7"/>
    <p:sldId id="258" r:id="rId8"/>
    <p:sldId id="316" r:id="rId9"/>
    <p:sldId id="329" r:id="rId10"/>
    <p:sldId id="359" r:id="rId11"/>
    <p:sldId id="387" r:id="rId12"/>
    <p:sldId id="362" r:id="rId13"/>
    <p:sldId id="321" r:id="rId14"/>
    <p:sldId id="392" r:id="rId15"/>
    <p:sldId id="322" r:id="rId16"/>
    <p:sldId id="438" r:id="rId17"/>
    <p:sldId id="435" r:id="rId18"/>
    <p:sldId id="436" r:id="rId19"/>
    <p:sldId id="437" r:id="rId20"/>
    <p:sldId id="323" r:id="rId21"/>
    <p:sldId id="439" r:id="rId22"/>
    <p:sldId id="440" r:id="rId23"/>
    <p:sldId id="441" r:id="rId24"/>
    <p:sldId id="442" r:id="rId25"/>
    <p:sldId id="443" r:id="rId26"/>
    <p:sldId id="444" r:id="rId27"/>
    <p:sldId id="324" r:id="rId28"/>
    <p:sldId id="445" r:id="rId29"/>
    <p:sldId id="428" r:id="rId30"/>
    <p:sldId id="429" r:id="rId31"/>
    <p:sldId id="430" r:id="rId32"/>
    <p:sldId id="431" r:id="rId33"/>
    <p:sldId id="432" r:id="rId34"/>
    <p:sldId id="433" r:id="rId35"/>
    <p:sldId id="284" r:id="rId36"/>
    <p:sldId id="312" r:id="rId37"/>
    <p:sldId id="314" r:id="rId38"/>
  </p:sldIdLst>
  <p:sldSz cx="9144000" cy="6858000" type="screen4x3"/>
  <p:notesSz cx="6858000" cy="9296400"/>
  <p:defaultTex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58" y="13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eaLnBrk="1" hangingPunct="1">
              <a:defRPr sz="1200">
                <a:latin typeface="Arial" charset="0"/>
              </a:defRPr>
            </a:lvl1pPr>
          </a:lstStyle>
          <a:p>
            <a:pPr>
              <a:defRPr/>
            </a:pPr>
            <a:endParaRPr lang="en-US"/>
          </a:p>
        </p:txBody>
      </p:sp>
      <p:sp>
        <p:nvSpPr>
          <p:cNvPr id="10243"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eaLnBrk="1" hangingPunct="1">
              <a:defRPr sz="1200">
                <a:latin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eaLnBrk="1" hangingPunct="1">
              <a:defRPr sz="1200">
                <a:latin typeface="Arial" charset="0"/>
              </a:defRPr>
            </a:lvl1pPr>
          </a:lstStyle>
          <a:p>
            <a:pPr>
              <a:defRPr/>
            </a:pPr>
            <a:endParaRPr lang="en-US"/>
          </a:p>
        </p:txBody>
      </p:sp>
      <p:sp>
        <p:nvSpPr>
          <p:cNvPr id="10247"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eaLnBrk="1" hangingPunct="1">
              <a:defRPr sz="1200"/>
            </a:lvl1pPr>
          </a:lstStyle>
          <a:p>
            <a:pPr>
              <a:defRPr/>
            </a:pPr>
            <a:fld id="{556B87F1-819D-4294-8102-F76BAEA09519}" type="slidenum">
              <a:rPr lang="en-US" altLang="en-US"/>
              <a:pPr>
                <a:defRPr/>
              </a:pPr>
              <a:t>‹#›</a:t>
            </a:fld>
            <a:endParaRPr lang="en-US" altLang="en-US"/>
          </a:p>
        </p:txBody>
      </p:sp>
    </p:spTree>
    <p:extLst>
      <p:ext uri="{BB962C8B-B14F-4D97-AF65-F5344CB8AC3E}">
        <p14:creationId xmlns:p14="http://schemas.microsoft.com/office/powerpoint/2010/main" val="34556243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F40D4C-9B5C-4A7A-98BF-53E19D49B2C8}" type="slidenum">
              <a:rPr lang="en-US" altLang="en-US" smtClean="0"/>
              <a:pPr>
                <a:spcBef>
                  <a:spcPct val="0"/>
                </a:spcBef>
              </a:pPr>
              <a:t>2</a:t>
            </a:fld>
            <a:endParaRPr lang="en-US" altLang="en-US"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517318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D48373-5743-4072-BEA9-950C2A0E8FC2}" type="slidenum">
              <a:rPr lang="en-US" altLang="en-US" smtClean="0"/>
              <a:pPr>
                <a:spcBef>
                  <a:spcPct val="0"/>
                </a:spcBef>
              </a:pPr>
              <a:t>17</a:t>
            </a:fld>
            <a:endParaRPr lang="en-US"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218219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D48373-5743-4072-BEA9-950C2A0E8FC2}" type="slidenum">
              <a:rPr lang="en-US" altLang="en-US" smtClean="0"/>
              <a:pPr>
                <a:spcBef>
                  <a:spcPct val="0"/>
                </a:spcBef>
              </a:pPr>
              <a:t>18</a:t>
            </a:fld>
            <a:endParaRPr lang="en-US"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291589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D48373-5743-4072-BEA9-950C2A0E8FC2}" type="slidenum">
              <a:rPr lang="en-US" altLang="en-US" smtClean="0"/>
              <a:pPr>
                <a:spcBef>
                  <a:spcPct val="0"/>
                </a:spcBef>
              </a:pPr>
              <a:t>19</a:t>
            </a:fld>
            <a:endParaRPr lang="en-US"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36758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EB9DCC-4887-432B-8172-27BB9FAE9F05}" type="slidenum">
              <a:rPr lang="en-US" altLang="en-US" smtClean="0"/>
              <a:pPr>
                <a:spcBef>
                  <a:spcPct val="0"/>
                </a:spcBef>
              </a:pPr>
              <a:t>20</a:t>
            </a:fld>
            <a:endParaRPr lang="en-US"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23160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EB9DCC-4887-432B-8172-27BB9FAE9F05}" type="slidenum">
              <a:rPr lang="en-US" altLang="en-US" smtClean="0"/>
              <a:pPr>
                <a:spcBef>
                  <a:spcPct val="0"/>
                </a:spcBef>
              </a:pPr>
              <a:t>21</a:t>
            </a:fld>
            <a:endParaRPr lang="en-US"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053326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EB9DCC-4887-432B-8172-27BB9FAE9F05}" type="slidenum">
              <a:rPr lang="en-US" altLang="en-US" smtClean="0"/>
              <a:pPr>
                <a:spcBef>
                  <a:spcPct val="0"/>
                </a:spcBef>
              </a:pPr>
              <a:t>22</a:t>
            </a:fld>
            <a:endParaRPr lang="en-US"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762353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EB9DCC-4887-432B-8172-27BB9FAE9F05}" type="slidenum">
              <a:rPr lang="en-US" altLang="en-US" smtClean="0"/>
              <a:pPr>
                <a:spcBef>
                  <a:spcPct val="0"/>
                </a:spcBef>
              </a:pPr>
              <a:t>23</a:t>
            </a:fld>
            <a:endParaRPr lang="en-US"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968286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EB9DCC-4887-432B-8172-27BB9FAE9F05}" type="slidenum">
              <a:rPr lang="en-US" altLang="en-US" smtClean="0"/>
              <a:pPr>
                <a:spcBef>
                  <a:spcPct val="0"/>
                </a:spcBef>
              </a:pPr>
              <a:t>24</a:t>
            </a:fld>
            <a:endParaRPr lang="en-US"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514710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EB9DCC-4887-432B-8172-27BB9FAE9F05}" type="slidenum">
              <a:rPr lang="en-US" altLang="en-US" smtClean="0"/>
              <a:pPr>
                <a:spcBef>
                  <a:spcPct val="0"/>
                </a:spcBef>
              </a:pPr>
              <a:t>25</a:t>
            </a:fld>
            <a:endParaRPr lang="en-US"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212450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EB9DCC-4887-432B-8172-27BB9FAE9F05}" type="slidenum">
              <a:rPr lang="en-US" altLang="en-US" smtClean="0"/>
              <a:pPr>
                <a:spcBef>
                  <a:spcPct val="0"/>
                </a:spcBef>
              </a:pPr>
              <a:t>26</a:t>
            </a:fld>
            <a:endParaRPr lang="en-US"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299724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EF17880-0841-4794-8C6D-8A55624298FA}" type="slidenum">
              <a:rPr lang="en-US" altLang="en-US" smtClean="0"/>
              <a:pPr>
                <a:spcBef>
                  <a:spcPct val="0"/>
                </a:spcBef>
              </a:pPr>
              <a:t>4</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837323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B20078-F8C3-496A-A7BE-F3C563A9B641}" type="slidenum">
              <a:rPr lang="en-US" altLang="en-US" smtClean="0"/>
              <a:pPr>
                <a:spcBef>
                  <a:spcPct val="0"/>
                </a:spcBef>
              </a:pPr>
              <a:t>27</a:t>
            </a:fld>
            <a:endParaRPr lang="en-US"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591184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EB9DCC-4887-432B-8172-27BB9FAE9F05}" type="slidenum">
              <a:rPr lang="en-US" altLang="en-US" smtClean="0"/>
              <a:pPr>
                <a:spcBef>
                  <a:spcPct val="0"/>
                </a:spcBef>
              </a:pPr>
              <a:t>28</a:t>
            </a:fld>
            <a:endParaRPr lang="en-US"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150656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A938A5-6427-4B65-A599-0B465E2B80B2}" type="slidenum">
              <a:rPr lang="en-US" altLang="en-US" smtClean="0"/>
              <a:pPr>
                <a:spcBef>
                  <a:spcPct val="0"/>
                </a:spcBef>
              </a:pPr>
              <a:t>29</a:t>
            </a:fld>
            <a:endParaRPr lang="en-US" alt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584006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05C460-D5C4-4EF2-8A75-FCD3D9E73D1A}" type="slidenum">
              <a:rPr lang="en-US" altLang="en-US" smtClean="0"/>
              <a:pPr>
                <a:spcBef>
                  <a:spcPct val="0"/>
                </a:spcBef>
              </a:pPr>
              <a:t>30</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“When we present the need for a Learning Supports Leadership Team, some folks respond: </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	‘We already have teams focused on student supports.’  </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What they usually are referring to is their case-oriented teams focused on specific individuals and discrete services (e.g., often labeled as indicated in the slide). </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In contrast, we explain that a Learning Supports Leadership Team focuses on how existing resources can be used to develop a unified and comprehensive system of learning supports. (As indicated, such a team has been designated by various labels.)”</a:t>
            </a:r>
          </a:p>
          <a:p>
            <a:pPr eaLnBrk="1" hangingPunct="1"/>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440042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02D0AD-7492-48CF-BCFE-EC8F617F45A0}" type="slidenum">
              <a:rPr lang="en-US" altLang="en-US" smtClean="0"/>
              <a:pPr>
                <a:spcBef>
                  <a:spcPct val="0"/>
                </a:spcBef>
              </a:pPr>
              <a:t>31</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“As can be seen here, because they differ in their focus, case-oriented and resource-oriented teams have very different functions and tasks to accomplish.</a:t>
            </a:r>
          </a:p>
          <a:p>
            <a:pPr eaLnBrk="1" hangingPunct="1"/>
            <a:endParaRPr lang="en-US" altLang="en-US" smtClean="0">
              <a:latin typeface="Arial" panose="020B0604020202020204" pitchFamily="34" charset="0"/>
            </a:endParaRPr>
          </a:p>
          <a:p>
            <a:r>
              <a:rPr lang="en-US" altLang="en-US" smtClean="0">
                <a:latin typeface="Arial" panose="020B0604020202020204" pitchFamily="34" charset="0"/>
              </a:rPr>
              <a:t>Currently, student support and other school staff are mainly involved in functions that address individual student problems. Such staff, however, generally are not regularly involved in functions needed to pursue overall cohesion and ongoing development of a student and learning support system or in processes designed to ensure that such a system is fully integrated into school improvement policy and planning. </a:t>
            </a:r>
          </a:p>
          <a:p>
            <a:endParaRPr lang="en-US" altLang="en-US" smtClean="0">
              <a:latin typeface="Arial" panose="020B0604020202020204" pitchFamily="34" charset="0"/>
            </a:endParaRPr>
          </a:p>
          <a:p>
            <a:pPr eaLnBrk="1" hangingPunct="1"/>
            <a:r>
              <a:rPr lang="en-US" altLang="en-US" smtClean="0">
                <a:latin typeface="Arial" panose="020B0604020202020204" pitchFamily="34" charset="0"/>
              </a:rPr>
              <a:t>What we see when the functions of a Learning Supports Leadership Team are pursued at a school, major progress is made in unifying and, over time, developing a comprehensive learning supports system.</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[Rhonda suggests inserting – video of starfish / bridge story -- Otherwise, here it is:]</a:t>
            </a:r>
          </a:p>
          <a:p>
            <a:endParaRPr lang="en-US" altLang="en-US" smtClean="0">
              <a:latin typeface="Arial" panose="020B0604020202020204" pitchFamily="34" charset="0"/>
            </a:endParaRPr>
          </a:p>
          <a:p>
            <a:r>
              <a:rPr lang="en-US" altLang="en-US" smtClean="0">
                <a:latin typeface="Arial" panose="020B0604020202020204" pitchFamily="34" charset="0"/>
              </a:rPr>
              <a:t>The difference between the functions is highlighted by two metaphors that guide efforts to help students. </a:t>
            </a:r>
          </a:p>
          <a:p>
            <a:endParaRPr lang="en-US" altLang="en-US" smtClean="0">
              <a:latin typeface="Arial" panose="020B0604020202020204" pitchFamily="34" charset="0"/>
            </a:endParaRPr>
          </a:p>
          <a:p>
            <a:r>
              <a:rPr lang="en-US" altLang="en-US" smtClean="0">
                <a:latin typeface="Arial" panose="020B0604020202020204" pitchFamily="34" charset="0"/>
              </a:rPr>
              <a:t>This is the starfish metaphor. </a:t>
            </a:r>
          </a:p>
          <a:p>
            <a:endParaRPr lang="en-US" altLang="en-US" smtClean="0">
              <a:latin typeface="Arial" panose="020B0604020202020204" pitchFamily="34" charset="0"/>
            </a:endParaRPr>
          </a:p>
          <a:p>
            <a:r>
              <a:rPr lang="en-US" altLang="en-US" smtClean="0">
                <a:latin typeface="Arial" panose="020B0604020202020204" pitchFamily="34" charset="0"/>
              </a:rPr>
              <a:t>The day after a great storm had washed all sorts of sea life far up onto the beach, a youngster set out to throw back as many of the still-living starfish as he could. After watching him toss one after the other into the ocean, an old man approached him and said, ‘It’s no use your doing that, there are too many, You’re not going to make any difference.’ </a:t>
            </a:r>
          </a:p>
          <a:p>
            <a:r>
              <a:rPr lang="en-US" altLang="en-US" smtClean="0">
                <a:latin typeface="Arial" panose="020B0604020202020204" pitchFamily="34" charset="0"/>
              </a:rPr>
              <a:t>      The boy looked at him in surprise, then bent over, picked up another starfish, threw it in, and then replied: ‘It made a difference to that one!’ </a:t>
            </a:r>
          </a:p>
          <a:p>
            <a:endParaRPr lang="en-US" altLang="en-US" smtClean="0">
              <a:latin typeface="Arial" panose="020B0604020202020204" pitchFamily="34" charset="0"/>
            </a:endParaRPr>
          </a:p>
          <a:p>
            <a:r>
              <a:rPr lang="en-US" altLang="en-US" smtClean="0">
                <a:latin typeface="Arial" panose="020B0604020202020204" pitchFamily="34" charset="0"/>
              </a:rPr>
              <a:t>This metaphor, of course, reflects all the important clinical efforts undertaken by staff working on specific cases. </a:t>
            </a:r>
          </a:p>
          <a:p>
            <a:endParaRPr lang="en-US" altLang="en-US" smtClean="0">
              <a:latin typeface="Arial" panose="020B0604020202020204" pitchFamily="34" charset="0"/>
            </a:endParaRPr>
          </a:p>
          <a:p>
            <a:r>
              <a:rPr lang="en-US" altLang="en-US" smtClean="0">
                <a:latin typeface="Arial" panose="020B0604020202020204" pitchFamily="34" charset="0"/>
              </a:rPr>
              <a:t>The other metaphor is symbolized by the image of the old wooden bridge:</a:t>
            </a:r>
          </a:p>
          <a:p>
            <a:r>
              <a:rPr lang="en-US" altLang="en-US" smtClean="0">
                <a:latin typeface="Arial" panose="020B0604020202020204" pitchFamily="34" charset="0"/>
              </a:rPr>
              <a:t>  </a:t>
            </a:r>
          </a:p>
          <a:p>
            <a:r>
              <a:rPr lang="en-US" altLang="en-US" smtClean="0">
                <a:latin typeface="Arial" panose="020B0604020202020204" pitchFamily="34" charset="0"/>
              </a:rPr>
              <a:t>In a small town one weekend, a group of school staff went fishing together down at the river. Not long after they got there, a child came floating down the rapids calling for help. One of the group on the shore quickly dived in and pulled the child out. Minutes later another, then another, and then many more children were coming down the river. Soon every one was diving in and dragging children to the shore and then jumping back in to save as many as they could. In the midst of all this frenzy, one of the group was seen walking away. Her colleagues were irate. How could she leave when there were so many children to save? After long hours, to everyone’s relief, the flow of children stopped, and the group could finally catch their breath. </a:t>
            </a:r>
          </a:p>
          <a:p>
            <a:r>
              <a:rPr lang="en-US" altLang="en-US" smtClean="0">
                <a:latin typeface="Arial" panose="020B0604020202020204" pitchFamily="34" charset="0"/>
              </a:rPr>
              <a:t>    At that moment, their colleague came back. They turned on her and angrily shouted: </a:t>
            </a:r>
          </a:p>
          <a:p>
            <a:r>
              <a:rPr lang="en-US" altLang="en-US" smtClean="0">
                <a:latin typeface="Arial" panose="020B0604020202020204" pitchFamily="34" charset="0"/>
              </a:rPr>
              <a:t>	‘How could you walk off when we needed everyone here to save the children?’ </a:t>
            </a:r>
          </a:p>
          <a:p>
            <a:endParaRPr lang="en-US" altLang="en-US" smtClean="0">
              <a:latin typeface="Arial" panose="020B0604020202020204" pitchFamily="34" charset="0"/>
            </a:endParaRPr>
          </a:p>
          <a:p>
            <a:r>
              <a:rPr lang="en-US" altLang="en-US" smtClean="0">
                <a:latin typeface="Arial" panose="020B0604020202020204" pitchFamily="34" charset="0"/>
              </a:rPr>
              <a:t>     She replied, ‘It occurred to me that someone ought to go upstream and find out why so many kids were falling into the river. What I found is that the old wooden bridge had several planks missing, and when some children tried to jump over the gap, they couldn’t make it and fell through into the river. So I got someone to fix the bridge.’ </a:t>
            </a:r>
          </a:p>
          <a:p>
            <a:endParaRPr lang="en-US" altLang="en-US" smtClean="0">
              <a:latin typeface="Arial" panose="020B0604020202020204" pitchFamily="34" charset="0"/>
            </a:endParaRPr>
          </a:p>
          <a:p>
            <a:r>
              <a:rPr lang="en-US" altLang="en-US" smtClean="0">
                <a:latin typeface="Arial" panose="020B0604020202020204" pitchFamily="34" charset="0"/>
              </a:rPr>
              <a:t>##############################</a:t>
            </a:r>
          </a:p>
          <a:p>
            <a:endParaRPr lang="en-US" altLang="en-US" smtClean="0">
              <a:latin typeface="Arial" panose="020B0604020202020204" pitchFamily="34" charset="0"/>
            </a:endParaRPr>
          </a:p>
          <a:p>
            <a:r>
              <a:rPr lang="en-US" altLang="en-US" smtClean="0">
                <a:latin typeface="Arial" panose="020B0604020202020204" pitchFamily="34" charset="0"/>
              </a:rPr>
              <a:t>We all want to do as much as we can for each child who is identified as having learning, behavior, and/or emotional problems. But, let’s face it! In some schools there simply are too many and often we end up maintaining what policy makers have described as a “waiting for failure” approach. </a:t>
            </a:r>
          </a:p>
          <a:p>
            <a:endParaRPr lang="en-US" altLang="en-US" smtClean="0">
              <a:latin typeface="Arial" panose="020B0604020202020204" pitchFamily="34" charset="0"/>
            </a:endParaRPr>
          </a:p>
          <a:p>
            <a:r>
              <a:rPr lang="en-US" altLang="en-US" smtClean="0">
                <a:latin typeface="Arial" panose="020B0604020202020204" pitchFamily="34" charset="0"/>
              </a:rPr>
              <a:t>Obviously, we can’t abandon these students. But we can prevent many of them from experiencing problems in the first place by making time to unify and, over time, develop a comprehensive learning supports system. That is the message of  fixing and building better bridges.</a:t>
            </a:r>
          </a:p>
          <a:p>
            <a:endParaRPr lang="en-US" altLang="en-US" smtClean="0">
              <a:latin typeface="Arial" panose="020B0604020202020204" pitchFamily="34" charset="0"/>
            </a:endParaRPr>
          </a:p>
          <a:p>
            <a:r>
              <a:rPr lang="en-US" altLang="en-US" smtClean="0">
                <a:latin typeface="Arial" panose="020B0604020202020204" pitchFamily="34" charset="0"/>
              </a:rPr>
              <a:t>And through prevention, we can reduce the number who need clinical attention and thereby make it more likely they will receive the special assistance such students need and deserve.”</a:t>
            </a:r>
          </a:p>
          <a:p>
            <a:endParaRPr lang="en-US" altLang="en-US" smtClean="0">
              <a:latin typeface="Arial" panose="020B0604020202020204" pitchFamily="34" charset="0"/>
            </a:endParaRPr>
          </a:p>
          <a:p>
            <a:r>
              <a:rPr lang="en-US" altLang="en-US" smtClean="0">
                <a:latin typeface="Arial" panose="020B0604020202020204" pitchFamily="34" charset="0"/>
              </a:rPr>
              <a:t> </a:t>
            </a:r>
          </a:p>
        </p:txBody>
      </p:sp>
    </p:spTree>
    <p:extLst>
      <p:ext uri="{BB962C8B-B14F-4D97-AF65-F5344CB8AC3E}">
        <p14:creationId xmlns:p14="http://schemas.microsoft.com/office/powerpoint/2010/main" val="1953344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9B4AF9-05D6-46B3-A6B9-6C96619F2AFB}" type="slidenum">
              <a:rPr lang="en-US" altLang="en-US" smtClean="0"/>
              <a:pPr>
                <a:spcBef>
                  <a:spcPct val="0"/>
                </a:spcBef>
              </a:pPr>
              <a:t>32</a:t>
            </a:fld>
            <a:endParaRPr lang="en-US" alt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[Stress the above points]</a:t>
            </a:r>
          </a:p>
          <a:p>
            <a:endParaRPr lang="en-US" altLang="en-US" smtClean="0">
              <a:latin typeface="Arial" panose="020B0604020202020204" pitchFamily="34" charset="0"/>
            </a:endParaRPr>
          </a:p>
          <a:p>
            <a:r>
              <a:rPr lang="en-US" altLang="en-US" smtClean="0">
                <a:latin typeface="Arial" panose="020B0604020202020204" pitchFamily="34" charset="0"/>
              </a:rPr>
              <a:t>“ So, after a school has established its Learning Supports Leadership </a:t>
            </a:r>
            <a:r>
              <a:rPr lang="en-US" altLang="en-US" i="1" smtClean="0">
                <a:latin typeface="Arial" panose="020B0604020202020204" pitchFamily="34" charset="0"/>
              </a:rPr>
              <a:t>Team</a:t>
            </a:r>
            <a:r>
              <a:rPr lang="en-US" altLang="en-US" smtClean="0">
                <a:latin typeface="Arial" panose="020B0604020202020204" pitchFamily="34" charset="0"/>
              </a:rPr>
              <a:t>, it can connect with other schools to form</a:t>
            </a:r>
          </a:p>
          <a:p>
            <a:r>
              <a:rPr lang="en-US" altLang="en-US" smtClean="0">
                <a:latin typeface="Arial" panose="020B0604020202020204" pitchFamily="34" charset="0"/>
              </a:rPr>
              <a:t>a multi-site </a:t>
            </a:r>
            <a:r>
              <a:rPr lang="en-US" altLang="en-US" i="1" smtClean="0">
                <a:latin typeface="Arial" panose="020B0604020202020204" pitchFamily="34" charset="0"/>
              </a:rPr>
              <a:t>council</a:t>
            </a:r>
            <a:r>
              <a:rPr lang="en-US" altLang="en-US" smtClean="0">
                <a:latin typeface="Arial" panose="020B0604020202020204" pitchFamily="34" charset="0"/>
              </a:rPr>
              <a:t> (e.g., a Learning Supports Leadership </a:t>
            </a:r>
            <a:r>
              <a:rPr lang="en-US" altLang="en-US" i="1" smtClean="0">
                <a:latin typeface="Arial" panose="020B0604020202020204" pitchFamily="34" charset="0"/>
              </a:rPr>
              <a:t>Council</a:t>
            </a:r>
            <a:r>
              <a:rPr lang="en-US" altLang="en-US" smtClean="0">
                <a:latin typeface="Arial" panose="020B0604020202020204" pitchFamily="34" charset="0"/>
              </a:rPr>
              <a:t> ).”</a:t>
            </a:r>
          </a:p>
          <a:p>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833494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F8F74A-88FA-4BDF-AFEC-1EC1CAABB983}" type="slidenum">
              <a:rPr lang="en-US" altLang="en-US" smtClean="0"/>
              <a:pPr>
                <a:spcBef>
                  <a:spcPct val="0"/>
                </a:spcBef>
              </a:pPr>
              <a:t>33</a:t>
            </a:fld>
            <a:endParaRPr lang="en-US" alt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“A Learning Supports Leadership </a:t>
            </a:r>
            <a:r>
              <a:rPr lang="en-US" altLang="en-US" i="1" smtClean="0">
                <a:latin typeface="Arial" panose="020B0604020202020204" pitchFamily="34" charset="0"/>
              </a:rPr>
              <a:t>Council</a:t>
            </a:r>
            <a:r>
              <a:rPr lang="en-US" altLang="en-US" smtClean="0">
                <a:latin typeface="Arial" panose="020B0604020202020204" pitchFamily="34" charset="0"/>
              </a:rPr>
              <a:t>  consists of 1-2 reps from each school in the feeder pattern or family of schools. </a:t>
            </a:r>
          </a:p>
          <a:p>
            <a:endParaRPr lang="en-US" altLang="en-US" smtClean="0">
              <a:latin typeface="Arial" panose="020B0604020202020204" pitchFamily="34" charset="0"/>
            </a:endParaRPr>
          </a:p>
          <a:p>
            <a:r>
              <a:rPr lang="en-US" altLang="en-US" smtClean="0">
                <a:latin typeface="Arial" panose="020B0604020202020204" pitchFamily="34" charset="0"/>
              </a:rPr>
              <a:t>It provides a leadership mechanism focused on integrating the efforts of high schools and their feeder middle and elementary schools to help ensure cohesive and equitable deployment of resources and enhance the pooling of resources to reduce costs.</a:t>
            </a:r>
          </a:p>
          <a:p>
            <a:endParaRPr lang="en-US" altLang="en-US" smtClean="0">
              <a:latin typeface="Arial" panose="020B0604020202020204" pitchFamily="34" charset="0"/>
            </a:endParaRPr>
          </a:p>
          <a:p>
            <a:r>
              <a:rPr lang="en-US" altLang="en-US" smtClean="0">
                <a:latin typeface="Arial" panose="020B0604020202020204" pitchFamily="34" charset="0"/>
              </a:rPr>
              <a:t>A council generally meets about once a month to help </a:t>
            </a:r>
          </a:p>
          <a:p>
            <a:r>
              <a:rPr lang="en-US" altLang="en-US" smtClean="0">
                <a:latin typeface="Arial" panose="020B0604020202020204" pitchFamily="34" charset="0"/>
              </a:rPr>
              <a:t>	a) coordinate and integrate programs serving multiple schools, </a:t>
            </a:r>
          </a:p>
          <a:p>
            <a:r>
              <a:rPr lang="en-US" altLang="en-US" smtClean="0">
                <a:latin typeface="Arial" panose="020B0604020202020204" pitchFamily="34" charset="0"/>
              </a:rPr>
              <a:t>	b) identify and meet common needs with respect to guidelines and staff development,  </a:t>
            </a:r>
          </a:p>
          <a:p>
            <a:r>
              <a:rPr lang="en-US" altLang="en-US" smtClean="0">
                <a:latin typeface="Arial" panose="020B0604020202020204" pitchFamily="34" charset="0"/>
              </a:rPr>
              <a:t>	c) create linkages and collaborations among schools and with community agencies, and </a:t>
            </a:r>
          </a:p>
          <a:p>
            <a:r>
              <a:rPr lang="en-US" altLang="en-US" smtClean="0">
                <a:latin typeface="Arial" panose="020B0604020202020204" pitchFamily="34" charset="0"/>
              </a:rPr>
              <a:t>	d) ensure quality improvement across sites. </a:t>
            </a:r>
          </a:p>
          <a:p>
            <a:endParaRPr lang="en-US" altLang="en-US" smtClean="0">
              <a:latin typeface="Arial" panose="020B0604020202020204" pitchFamily="34" charset="0"/>
            </a:endParaRPr>
          </a:p>
          <a:p>
            <a:r>
              <a:rPr lang="en-US" altLang="en-US" smtClean="0">
                <a:latin typeface="Arial" panose="020B0604020202020204" pitchFamily="34" charset="0"/>
              </a:rPr>
              <a:t>Particular attention is paid to overlapping concerns related to intervening with students and their families and  connecting with community resources.</a:t>
            </a:r>
          </a:p>
          <a:p>
            <a:endParaRPr lang="en-US" altLang="en-US" smtClean="0">
              <a:latin typeface="Arial" panose="020B0604020202020204" pitchFamily="34" charset="0"/>
            </a:endParaRPr>
          </a:p>
          <a:p>
            <a:r>
              <a:rPr lang="en-US" altLang="en-US" smtClean="0">
                <a:latin typeface="Arial" panose="020B0604020202020204" pitchFamily="34" charset="0"/>
              </a:rPr>
              <a:t>For instance, families often have children enrolled at all three levels of schooling. Some of these families have a child in trouble at each level. When this is the case in most schools, each school tends to intervene with the family separately. This, of  course, is not cost effective and usually is not a good intervention approach. The council can work out processes that enable a coordinated strategy.</a:t>
            </a:r>
          </a:p>
          <a:p>
            <a:endParaRPr lang="en-US" altLang="en-US" smtClean="0">
              <a:latin typeface="Arial" panose="020B0604020202020204" pitchFamily="34" charset="0"/>
            </a:endParaRPr>
          </a:p>
          <a:p>
            <a:r>
              <a:rPr lang="en-US" altLang="en-US" smtClean="0">
                <a:latin typeface="Arial" panose="020B0604020202020204" pitchFamily="34" charset="0"/>
              </a:rPr>
              <a:t>With respect to connecting with community resources, multi-site teams are especially attractive to community agencies that often don’t have the time or personnel to make independent arrangements with every school. In this last regard, the council can play a special role in community outreach both to create formal working relationships and make sure that all participating schools have equitable access to such resources.”</a:t>
            </a:r>
          </a:p>
          <a:p>
            <a:endParaRPr lang="en-US" altLang="en-US" smtClean="0">
              <a:latin typeface="Arial" panose="020B0604020202020204" pitchFamily="34" charset="0"/>
            </a:endParaRPr>
          </a:p>
          <a:p>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947198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A4ABE3-AE34-4F4F-90DD-8CB8BCF9184E}" type="slidenum">
              <a:rPr lang="en-US" altLang="en-US" smtClean="0"/>
              <a:pPr>
                <a:spcBef>
                  <a:spcPct val="0"/>
                </a:spcBef>
              </a:pPr>
              <a:t>34</a:t>
            </a:fld>
            <a:endParaRPr lang="en-US" alt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“By building the infrastructure from the school outward, the point is to be certain that councils and district infrastructure are designed to support efforts at each school.</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As an outgrowth of the school teams, the Learning Supports Leadership </a:t>
            </a:r>
            <a:r>
              <a:rPr lang="en-US" altLang="en-US" i="1" smtClean="0">
                <a:latin typeface="Arial" panose="020B0604020202020204" pitchFamily="34" charset="0"/>
              </a:rPr>
              <a:t>Councils </a:t>
            </a:r>
            <a:r>
              <a:rPr lang="en-US" altLang="en-US" smtClean="0">
                <a:latin typeface="Arial" panose="020B0604020202020204" pitchFamily="34" charset="0"/>
              </a:rPr>
              <a:t>are well positioned to inform the district management and governance bodies about </a:t>
            </a:r>
          </a:p>
          <a:p>
            <a:pPr eaLnBrk="1" hangingPunct="1"/>
            <a:r>
              <a:rPr lang="en-US" altLang="en-US" smtClean="0">
                <a:latin typeface="Arial" panose="020B0604020202020204" pitchFamily="34" charset="0"/>
              </a:rPr>
              <a:t>	&gt;how schools are addressing barriers to learning and teaching, </a:t>
            </a:r>
          </a:p>
          <a:p>
            <a:pPr eaLnBrk="1" hangingPunct="1"/>
            <a:r>
              <a:rPr lang="en-US" altLang="en-US" smtClean="0">
                <a:latin typeface="Arial" panose="020B0604020202020204" pitchFamily="34" charset="0"/>
              </a:rPr>
              <a:t>	&gt;where each is in the process of system development, </a:t>
            </a:r>
          </a:p>
          <a:p>
            <a:pPr eaLnBrk="1" hangingPunct="1"/>
            <a:r>
              <a:rPr lang="en-US" altLang="en-US" smtClean="0">
                <a:latin typeface="Arial" panose="020B0604020202020204" pitchFamily="34" charset="0"/>
              </a:rPr>
              <a:t>	&gt;what major gaps exist, </a:t>
            </a:r>
          </a:p>
          <a:p>
            <a:pPr eaLnBrk="1" hangingPunct="1"/>
            <a:r>
              <a:rPr lang="en-US" altLang="en-US" smtClean="0">
                <a:latin typeface="Arial" panose="020B0604020202020204" pitchFamily="34" charset="0"/>
              </a:rPr>
              <a:t>	&gt;school and feeder pattern priorities for moving forward, and </a:t>
            </a:r>
          </a:p>
          <a:p>
            <a:pPr eaLnBrk="1" hangingPunct="1"/>
            <a:r>
              <a:rPr lang="en-US" altLang="en-US" smtClean="0">
                <a:latin typeface="Arial" panose="020B0604020202020204" pitchFamily="34" charset="0"/>
              </a:rPr>
              <a:t>	&gt;what capacity building supports are needed.</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Such information is fundamental to district strategic planning for school improvement.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information also positions the district to interface with community agencies and resources in ways that enhance formal working relationships and that increase equitable access for all schools.”</a:t>
            </a: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253651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00833A-93DC-44F6-9C5E-6FE36573AD9E}" type="slidenum">
              <a:rPr lang="en-US" altLang="en-US" smtClean="0"/>
              <a:pPr>
                <a:spcBef>
                  <a:spcPct val="0"/>
                </a:spcBef>
              </a:pPr>
              <a:t>35</a:t>
            </a:fld>
            <a:endParaRPr lang="en-US" alt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092597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D3ABEF-9352-4EEC-9ED3-B21A56077BC2}" type="slidenum">
              <a:rPr lang="en-US" altLang="en-US" smtClean="0"/>
              <a:pPr>
                <a:spcBef>
                  <a:spcPct val="0"/>
                </a:spcBef>
              </a:pPr>
              <a:t>5</a:t>
            </a:fld>
            <a:endParaRPr lang="en-US" altLang="en-US" smtClean="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7697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411C08-E6EC-4E1B-B63D-86B804D21628}" type="slidenum">
              <a:rPr lang="en-US" altLang="en-US" smtClean="0"/>
              <a:pPr>
                <a:spcBef>
                  <a:spcPct val="0"/>
                </a:spcBef>
              </a:pPr>
              <a:t>7</a:t>
            </a:fld>
            <a:endParaRPr lang="en-US" alt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47866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EFE99B-5EB3-4062-8703-CA13DDE6F536}" type="slidenum">
              <a:rPr lang="en-US" altLang="en-US" smtClean="0"/>
              <a:pPr>
                <a:spcBef>
                  <a:spcPct val="0"/>
                </a:spcBef>
              </a:pPr>
              <a:t>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224918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ACC59F-8CD9-48E7-8F18-D64FEE8725B7}" type="slidenum">
              <a:rPr lang="en-US" altLang="en-US" smtClean="0"/>
              <a:pPr>
                <a:spcBef>
                  <a:spcPct val="0"/>
                </a:spcBef>
              </a:pPr>
              <a:t>11</a:t>
            </a:fld>
            <a:endParaRPr lang="en-US" altLang="en-US" smtClean="0"/>
          </a:p>
        </p:txBody>
      </p:sp>
      <p:sp>
        <p:nvSpPr>
          <p:cNvPr id="21507" name="Slide Image Placeholder 1"/>
          <p:cNvSpPr>
            <a:spLocks noGrp="1" noRot="1" noChangeAspect="1" noTextEdit="1"/>
          </p:cNvSpPr>
          <p:nvPr>
            <p:ph type="sldImg"/>
          </p:nvPr>
        </p:nvSpPr>
        <p:spPr>
          <a:ln/>
        </p:spPr>
      </p:sp>
      <p:sp>
        <p:nvSpPr>
          <p:cNvPr id="215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
        <p:nvSpPr>
          <p:cNvPr id="21509" name="Slide Number Placeholder 3"/>
          <p:cNvSpPr txBox="1">
            <a:spLocks noGrp="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0352DA7-9469-4C75-A638-9DB96D2E783B}" type="slidenum">
              <a:rPr lang="en-US" altLang="en-US">
                <a:latin typeface="Calibri" panose="020F0502020204030204" pitchFamily="34" charset="0"/>
              </a:rPr>
              <a:pPr algn="r" eaLnBrk="1" hangingPunct="1">
                <a:spcBef>
                  <a:spcPct val="0"/>
                </a:spcBef>
              </a:pPr>
              <a:t>11</a:t>
            </a:fld>
            <a:endParaRPr lang="en-US" altLang="en-US">
              <a:latin typeface="Calibri" panose="020F0502020204030204" pitchFamily="34" charset="0"/>
            </a:endParaRPr>
          </a:p>
        </p:txBody>
      </p:sp>
    </p:spTree>
    <p:extLst>
      <p:ext uri="{BB962C8B-B14F-4D97-AF65-F5344CB8AC3E}">
        <p14:creationId xmlns:p14="http://schemas.microsoft.com/office/powerpoint/2010/main" val="843734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F3741C-A2ED-4EFB-8FBC-F2E51CD9A8B1}" type="slidenum">
              <a:rPr lang="en-US" altLang="en-US" smtClean="0"/>
              <a:pPr>
                <a:spcBef>
                  <a:spcPct val="0"/>
                </a:spcBef>
              </a:pPr>
              <a:t>13</a:t>
            </a:fld>
            <a:endParaRPr lang="en-US" alt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491390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D48373-5743-4072-BEA9-950C2A0E8FC2}" type="slidenum">
              <a:rPr lang="en-US" altLang="en-US" smtClean="0"/>
              <a:pPr>
                <a:spcBef>
                  <a:spcPct val="0"/>
                </a:spcBef>
              </a:pPr>
              <a:t>15</a:t>
            </a:fld>
            <a:endParaRPr lang="en-US"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962961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D48373-5743-4072-BEA9-950C2A0E8FC2}" type="slidenum">
              <a:rPr lang="en-US" altLang="en-US" smtClean="0"/>
              <a:pPr>
                <a:spcBef>
                  <a:spcPct val="0"/>
                </a:spcBef>
              </a:pPr>
              <a:t>16</a:t>
            </a:fld>
            <a:endParaRPr lang="en-US"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816418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370"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18637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DC06B211-2237-4E4A-BAF3-42231BDCD8BE}" type="slidenum">
              <a:rPr lang="en-US" altLang="en-US"/>
              <a:pPr>
                <a:defRPr/>
              </a:pPr>
              <a:t>‹#›</a:t>
            </a:fld>
            <a:endParaRPr lang="en-US" altLang="en-US"/>
          </a:p>
        </p:txBody>
      </p:sp>
    </p:spTree>
    <p:extLst>
      <p:ext uri="{BB962C8B-B14F-4D97-AF65-F5344CB8AC3E}">
        <p14:creationId xmlns:p14="http://schemas.microsoft.com/office/powerpoint/2010/main" val="1213833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2"/>
          </p:nvPr>
        </p:nvSpPr>
        <p:spPr>
          <a:ln/>
        </p:spPr>
        <p:txBody>
          <a:bodyPr/>
          <a:lstStyle>
            <a:lvl1pPr>
              <a:defRPr/>
            </a:lvl1pPr>
          </a:lstStyle>
          <a:p>
            <a:pPr>
              <a:defRPr/>
            </a:pPr>
            <a:fld id="{3528017A-59A4-4946-8A94-D39714E8C7F9}" type="slidenum">
              <a:rPr lang="en-US" altLang="en-US"/>
              <a:pPr>
                <a:defRPr/>
              </a:pPr>
              <a:t>‹#›</a:t>
            </a:fld>
            <a:endParaRPr lang="en-US" altLang="en-US"/>
          </a:p>
        </p:txBody>
      </p:sp>
    </p:spTree>
    <p:extLst>
      <p:ext uri="{BB962C8B-B14F-4D97-AF65-F5344CB8AC3E}">
        <p14:creationId xmlns:p14="http://schemas.microsoft.com/office/powerpoint/2010/main" val="1099542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2"/>
          </p:nvPr>
        </p:nvSpPr>
        <p:spPr>
          <a:ln/>
        </p:spPr>
        <p:txBody>
          <a:bodyPr/>
          <a:lstStyle>
            <a:lvl1pPr>
              <a:defRPr/>
            </a:lvl1pPr>
          </a:lstStyle>
          <a:p>
            <a:pPr>
              <a:defRPr/>
            </a:pPr>
            <a:fld id="{B4BF2078-33DA-441E-BD5B-7F4B2C41B96B}" type="slidenum">
              <a:rPr lang="en-US" altLang="en-US"/>
              <a:pPr>
                <a:defRPr/>
              </a:pPr>
              <a:t>‹#›</a:t>
            </a:fld>
            <a:endParaRPr lang="en-US" altLang="en-US"/>
          </a:p>
        </p:txBody>
      </p:sp>
    </p:spTree>
    <p:extLst>
      <p:ext uri="{BB962C8B-B14F-4D97-AF65-F5344CB8AC3E}">
        <p14:creationId xmlns:p14="http://schemas.microsoft.com/office/powerpoint/2010/main" val="1218829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2"/>
          </p:nvPr>
        </p:nvSpPr>
        <p:spPr>
          <a:ln/>
        </p:spPr>
        <p:txBody>
          <a:bodyPr/>
          <a:lstStyle>
            <a:lvl1pPr>
              <a:defRPr/>
            </a:lvl1pPr>
          </a:lstStyle>
          <a:p>
            <a:pPr>
              <a:defRPr/>
            </a:pPr>
            <a:fld id="{A1279C91-09D5-4DB8-A764-B70BF8FF9281}" type="slidenum">
              <a:rPr lang="en-US" altLang="en-US"/>
              <a:pPr>
                <a:defRPr/>
              </a:pPr>
              <a:t>‹#›</a:t>
            </a:fld>
            <a:endParaRPr lang="en-US" altLang="en-US"/>
          </a:p>
        </p:txBody>
      </p:sp>
    </p:spTree>
    <p:extLst>
      <p:ext uri="{BB962C8B-B14F-4D97-AF65-F5344CB8AC3E}">
        <p14:creationId xmlns:p14="http://schemas.microsoft.com/office/powerpoint/2010/main" val="1306647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2"/>
          </p:nvPr>
        </p:nvSpPr>
        <p:spPr>
          <a:ln/>
        </p:spPr>
        <p:txBody>
          <a:bodyPr/>
          <a:lstStyle>
            <a:lvl1pPr>
              <a:defRPr/>
            </a:lvl1pPr>
          </a:lstStyle>
          <a:p>
            <a:pPr>
              <a:defRPr/>
            </a:pPr>
            <a:fld id="{3FF6ED52-05A2-4B1A-B475-B07750B3F9E1}" type="slidenum">
              <a:rPr lang="en-US" altLang="en-US"/>
              <a:pPr>
                <a:defRPr/>
              </a:pPr>
              <a:t>‹#›</a:t>
            </a:fld>
            <a:endParaRPr lang="en-US" altLang="en-US"/>
          </a:p>
        </p:txBody>
      </p:sp>
    </p:spTree>
    <p:extLst>
      <p:ext uri="{BB962C8B-B14F-4D97-AF65-F5344CB8AC3E}">
        <p14:creationId xmlns:p14="http://schemas.microsoft.com/office/powerpoint/2010/main" val="2367457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30"/>
          <p:cNvSpPr>
            <a:spLocks noGrp="1" noChangeArrowheads="1"/>
          </p:cNvSpPr>
          <p:nvPr>
            <p:ph type="sldNum" sz="quarter" idx="12"/>
          </p:nvPr>
        </p:nvSpPr>
        <p:spPr>
          <a:ln/>
        </p:spPr>
        <p:txBody>
          <a:bodyPr/>
          <a:lstStyle>
            <a:lvl1pPr>
              <a:defRPr/>
            </a:lvl1pPr>
          </a:lstStyle>
          <a:p>
            <a:pPr>
              <a:defRPr/>
            </a:pPr>
            <a:fld id="{042E9234-FE9D-43B4-BE57-74DD50EE5F4A}" type="slidenum">
              <a:rPr lang="en-US" altLang="en-US"/>
              <a:pPr>
                <a:defRPr/>
              </a:pPr>
              <a:t>‹#›</a:t>
            </a:fld>
            <a:endParaRPr lang="en-US" altLang="en-US"/>
          </a:p>
        </p:txBody>
      </p:sp>
    </p:spTree>
    <p:extLst>
      <p:ext uri="{BB962C8B-B14F-4D97-AF65-F5344CB8AC3E}">
        <p14:creationId xmlns:p14="http://schemas.microsoft.com/office/powerpoint/2010/main" val="3149557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030"/>
          <p:cNvSpPr>
            <a:spLocks noGrp="1" noChangeArrowheads="1"/>
          </p:cNvSpPr>
          <p:nvPr>
            <p:ph type="sldNum" sz="quarter" idx="12"/>
          </p:nvPr>
        </p:nvSpPr>
        <p:spPr>
          <a:ln/>
        </p:spPr>
        <p:txBody>
          <a:bodyPr/>
          <a:lstStyle>
            <a:lvl1pPr>
              <a:defRPr/>
            </a:lvl1pPr>
          </a:lstStyle>
          <a:p>
            <a:pPr>
              <a:defRPr/>
            </a:pPr>
            <a:fld id="{AB4F2796-A93D-4766-BEC0-1B09830559A8}" type="slidenum">
              <a:rPr lang="en-US" altLang="en-US"/>
              <a:pPr>
                <a:defRPr/>
              </a:pPr>
              <a:t>‹#›</a:t>
            </a:fld>
            <a:endParaRPr lang="en-US" altLang="en-US"/>
          </a:p>
        </p:txBody>
      </p:sp>
    </p:spTree>
    <p:extLst>
      <p:ext uri="{BB962C8B-B14F-4D97-AF65-F5344CB8AC3E}">
        <p14:creationId xmlns:p14="http://schemas.microsoft.com/office/powerpoint/2010/main" val="306447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2"/>
          </p:nvPr>
        </p:nvSpPr>
        <p:spPr>
          <a:ln/>
        </p:spPr>
        <p:txBody>
          <a:bodyPr/>
          <a:lstStyle>
            <a:lvl1pPr>
              <a:defRPr/>
            </a:lvl1pPr>
          </a:lstStyle>
          <a:p>
            <a:pPr>
              <a:defRPr/>
            </a:pPr>
            <a:fld id="{8CA941FA-5C94-4B15-8565-E75501E81015}" type="slidenum">
              <a:rPr lang="en-US" altLang="en-US"/>
              <a:pPr>
                <a:defRPr/>
              </a:pPr>
              <a:t>‹#›</a:t>
            </a:fld>
            <a:endParaRPr lang="en-US" altLang="en-US"/>
          </a:p>
        </p:txBody>
      </p:sp>
    </p:spTree>
    <p:extLst>
      <p:ext uri="{BB962C8B-B14F-4D97-AF65-F5344CB8AC3E}">
        <p14:creationId xmlns:p14="http://schemas.microsoft.com/office/powerpoint/2010/main" val="95388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2"/>
          </p:nvPr>
        </p:nvSpPr>
        <p:spPr>
          <a:ln/>
        </p:spPr>
        <p:txBody>
          <a:bodyPr/>
          <a:lstStyle>
            <a:lvl1pPr>
              <a:defRPr/>
            </a:lvl1pPr>
          </a:lstStyle>
          <a:p>
            <a:pPr>
              <a:defRPr/>
            </a:pPr>
            <a:fld id="{383B05A8-44C0-4320-B24E-332D087CE1EA}" type="slidenum">
              <a:rPr lang="en-US" altLang="en-US"/>
              <a:pPr>
                <a:defRPr/>
              </a:pPr>
              <a:t>‹#›</a:t>
            </a:fld>
            <a:endParaRPr lang="en-US" altLang="en-US"/>
          </a:p>
        </p:txBody>
      </p:sp>
    </p:spTree>
    <p:extLst>
      <p:ext uri="{BB962C8B-B14F-4D97-AF65-F5344CB8AC3E}">
        <p14:creationId xmlns:p14="http://schemas.microsoft.com/office/powerpoint/2010/main" val="212542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30"/>
          <p:cNvSpPr>
            <a:spLocks noGrp="1" noChangeArrowheads="1"/>
          </p:cNvSpPr>
          <p:nvPr>
            <p:ph type="sldNum" sz="quarter" idx="12"/>
          </p:nvPr>
        </p:nvSpPr>
        <p:spPr>
          <a:ln/>
        </p:spPr>
        <p:txBody>
          <a:bodyPr/>
          <a:lstStyle>
            <a:lvl1pPr>
              <a:defRPr/>
            </a:lvl1pPr>
          </a:lstStyle>
          <a:p>
            <a:pPr>
              <a:defRPr/>
            </a:pPr>
            <a:fld id="{182DDED7-133C-41E3-A441-E33DC85AC18E}" type="slidenum">
              <a:rPr lang="en-US" altLang="en-US"/>
              <a:pPr>
                <a:defRPr/>
              </a:pPr>
              <a:t>‹#›</a:t>
            </a:fld>
            <a:endParaRPr lang="en-US" altLang="en-US"/>
          </a:p>
        </p:txBody>
      </p:sp>
    </p:spTree>
    <p:extLst>
      <p:ext uri="{BB962C8B-B14F-4D97-AF65-F5344CB8AC3E}">
        <p14:creationId xmlns:p14="http://schemas.microsoft.com/office/powerpoint/2010/main" val="1468403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30"/>
          <p:cNvSpPr>
            <a:spLocks noGrp="1" noChangeArrowheads="1"/>
          </p:cNvSpPr>
          <p:nvPr>
            <p:ph type="sldNum" sz="quarter" idx="12"/>
          </p:nvPr>
        </p:nvSpPr>
        <p:spPr>
          <a:ln/>
        </p:spPr>
        <p:txBody>
          <a:bodyPr/>
          <a:lstStyle>
            <a:lvl1pPr>
              <a:defRPr/>
            </a:lvl1pPr>
          </a:lstStyle>
          <a:p>
            <a:pPr>
              <a:defRPr/>
            </a:pPr>
            <a:fld id="{9ECDE361-504E-4147-A652-008F4847617F}" type="slidenum">
              <a:rPr lang="en-US" altLang="en-US"/>
              <a:pPr>
                <a:defRPr/>
              </a:pPr>
              <a:t>‹#›</a:t>
            </a:fld>
            <a:endParaRPr lang="en-US" altLang="en-US"/>
          </a:p>
        </p:txBody>
      </p:sp>
    </p:spTree>
    <p:extLst>
      <p:ext uri="{BB962C8B-B14F-4D97-AF65-F5344CB8AC3E}">
        <p14:creationId xmlns:p14="http://schemas.microsoft.com/office/powerpoint/2010/main" val="1339473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1027"/>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5348" name="Rectangle 102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pPr>
              <a:defRPr/>
            </a:pPr>
            <a:endParaRPr lang="en-US" altLang="en-US"/>
          </a:p>
        </p:txBody>
      </p:sp>
      <p:sp>
        <p:nvSpPr>
          <p:cNvPr id="18534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pPr>
              <a:defRPr/>
            </a:pPr>
            <a:endParaRPr lang="en-US" altLang="en-US"/>
          </a:p>
        </p:txBody>
      </p:sp>
      <p:sp>
        <p:nvSpPr>
          <p:cNvPr id="185350"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a:defRPr/>
            </a:pPr>
            <a:fld id="{C482900B-184B-4FDA-BA8E-D1A678520A18}" type="slidenum">
              <a:rPr lang="en-US" altLang="en-US"/>
              <a:pPr>
                <a:defRPr/>
              </a:pPr>
              <a:t>‹#›</a:t>
            </a:fld>
            <a:endParaRPr lang="en-US" altLang="en-US"/>
          </a:p>
        </p:txBody>
      </p:sp>
      <p:sp>
        <p:nvSpPr>
          <p:cNvPr id="1031" name="Freeform 1031"/>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1032"/>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dk2" tx1="lt1" bg2="dk1" tx2="lt2" accent1="accent1" accent2="accent2" accent3="accent3" accent4="accent4" accent5="accent5" accent6="accent6" hlink="hlink" folHlink="folHlink"/>
  <p:sldLayoutIdLst>
    <p:sldLayoutId id="2147484101"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wmf"/><Relationship Id="rId3" Type="http://schemas.microsoft.com/office/2007/relationships/media" Target="../media/media31.m4a"/><Relationship Id="rId7" Type="http://schemas.openxmlformats.org/officeDocument/2006/relationships/oleObject" Target="../embeddings/oleObject1.bin"/><Relationship Id="rId2" Type="http://schemas.openxmlformats.org/officeDocument/2006/relationships/tags" Target="../tags/tag25.xml"/><Relationship Id="rId1" Type="http://schemas.openxmlformats.org/officeDocument/2006/relationships/vmlDrawing" Target="../drawings/vmlDrawing1.vml"/><Relationship Id="rId6" Type="http://schemas.openxmlformats.org/officeDocument/2006/relationships/notesSlide" Target="../notesSlides/notesSlide24.xml"/><Relationship Id="rId11" Type="http://schemas.openxmlformats.org/officeDocument/2006/relationships/image" Target="../media/image2.png"/><Relationship Id="rId5" Type="http://schemas.openxmlformats.org/officeDocument/2006/relationships/slideLayout" Target="../slideLayouts/slideLayout7.xml"/><Relationship Id="rId10" Type="http://schemas.openxmlformats.org/officeDocument/2006/relationships/image" Target="../media/image4.wmf"/><Relationship Id="rId4" Type="http://schemas.openxmlformats.org/officeDocument/2006/relationships/audio" Target="../media/media31.m4a"/><Relationship Id="rId9"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notesSlide" Target="../notesSlides/notesSlide26.xml"/><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hyperlink" Target="mailto:Ltaylor@ucla.edu" TargetMode="Externa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xfrm>
            <a:off x="6477000" y="6280150"/>
            <a:ext cx="2133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461C1D3-2F14-4427-A9D2-8F9E4198E600}" type="slidenum">
              <a:rPr lang="en-US" altLang="en-US" sz="1200" smtClean="0">
                <a:latin typeface="Garamond" panose="02020404030301010803" pitchFamily="18" charset="0"/>
              </a:rPr>
              <a:pPr>
                <a:spcBef>
                  <a:spcPct val="0"/>
                </a:spcBef>
                <a:buClrTx/>
                <a:buSzTx/>
                <a:buFontTx/>
                <a:buNone/>
              </a:pPr>
              <a:t>1</a:t>
            </a:fld>
            <a:endParaRPr lang="en-US" altLang="en-US" sz="1200" smtClean="0">
              <a:latin typeface="Garamond" panose="02020404030301010803" pitchFamily="18" charset="0"/>
            </a:endParaRPr>
          </a:p>
        </p:txBody>
      </p:sp>
      <p:sp>
        <p:nvSpPr>
          <p:cNvPr id="4099" name="Rectangle 4"/>
          <p:cNvSpPr>
            <a:spLocks noChangeArrowheads="1"/>
          </p:cNvSpPr>
          <p:nvPr/>
        </p:nvSpPr>
        <p:spPr bwMode="auto">
          <a:xfrm>
            <a:off x="457200" y="533400"/>
            <a:ext cx="84582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i="1" dirty="0">
                <a:solidFill>
                  <a:schemeClr val="hlink"/>
                </a:solidFill>
              </a:rPr>
              <a:t/>
            </a:r>
            <a:br>
              <a:rPr lang="en-US" altLang="en-US" sz="1800" i="1" dirty="0">
                <a:solidFill>
                  <a:schemeClr val="hlink"/>
                </a:solidFill>
              </a:rPr>
            </a:br>
            <a:r>
              <a:rPr lang="en-US" altLang="en-US" sz="3200" b="1" dirty="0">
                <a:solidFill>
                  <a:srgbClr val="FFFF00"/>
                </a:solidFill>
              </a:rPr>
              <a:t>Addressing Barriers to </a:t>
            </a:r>
          </a:p>
          <a:p>
            <a:pPr algn="ctr" eaLnBrk="1" hangingPunct="1">
              <a:spcBef>
                <a:spcPct val="0"/>
              </a:spcBef>
              <a:buClrTx/>
              <a:buSzTx/>
              <a:buFontTx/>
              <a:buNone/>
            </a:pPr>
            <a:r>
              <a:rPr lang="en-US" altLang="en-US" sz="3200" b="1" dirty="0">
                <a:solidFill>
                  <a:srgbClr val="FFFF00"/>
                </a:solidFill>
              </a:rPr>
              <a:t>Learning and Teaching &amp;</a:t>
            </a:r>
          </a:p>
          <a:p>
            <a:pPr algn="ctr" eaLnBrk="1" hangingPunct="1">
              <a:spcBef>
                <a:spcPct val="0"/>
              </a:spcBef>
              <a:buClrTx/>
              <a:buSzTx/>
              <a:buFontTx/>
              <a:buNone/>
            </a:pPr>
            <a:r>
              <a:rPr lang="en-US" altLang="en-US" sz="3200" b="1" dirty="0">
                <a:solidFill>
                  <a:srgbClr val="FFFF00"/>
                </a:solidFill>
              </a:rPr>
              <a:t>Re-engaging Disconnected Students</a:t>
            </a:r>
          </a:p>
          <a:p>
            <a:pPr algn="ctr" eaLnBrk="1" hangingPunct="1">
              <a:spcBef>
                <a:spcPct val="0"/>
              </a:spcBef>
              <a:buClrTx/>
              <a:buSzTx/>
              <a:buFontTx/>
              <a:buNone/>
            </a:pPr>
            <a:endParaRPr lang="en-US" altLang="en-US" sz="3200" dirty="0">
              <a:solidFill>
                <a:schemeClr val="tx2"/>
              </a:solidFill>
            </a:endParaRPr>
          </a:p>
          <a:p>
            <a:pPr algn="ctr" eaLnBrk="1" hangingPunct="1">
              <a:spcBef>
                <a:spcPct val="0"/>
              </a:spcBef>
              <a:buClrTx/>
              <a:buSzTx/>
              <a:buFontTx/>
              <a:buNone/>
            </a:pPr>
            <a:endParaRPr lang="en-US" altLang="en-US" sz="3200" dirty="0">
              <a:solidFill>
                <a:schemeClr val="tx2"/>
              </a:solidFill>
            </a:endParaRPr>
          </a:p>
          <a:p>
            <a:pPr eaLnBrk="1" hangingPunct="1">
              <a:spcBef>
                <a:spcPct val="0"/>
              </a:spcBef>
              <a:buClrTx/>
              <a:buSzTx/>
              <a:buFontTx/>
              <a:buNone/>
            </a:pPr>
            <a:r>
              <a:rPr lang="en-US" altLang="en-US" sz="2800" b="1" i="1" dirty="0">
                <a:solidFill>
                  <a:schemeClr val="accent2"/>
                </a:solidFill>
              </a:rPr>
              <a:t>Transforming Student &amp; Learning Supports</a:t>
            </a:r>
            <a:r>
              <a:rPr lang="en-US" altLang="en-US" sz="2800" b="1" i="1" dirty="0">
                <a:solidFill>
                  <a:schemeClr val="hlink"/>
                </a:solidFill>
              </a:rPr>
              <a:t> by</a:t>
            </a:r>
            <a:endParaRPr lang="en-US" altLang="en-US" sz="2800" dirty="0">
              <a:solidFill>
                <a:schemeClr val="tx2"/>
              </a:solidFill>
            </a:endParaRPr>
          </a:p>
          <a:p>
            <a:pPr algn="ctr" eaLnBrk="1" hangingPunct="1">
              <a:spcBef>
                <a:spcPct val="0"/>
              </a:spcBef>
              <a:buClrTx/>
              <a:buSzTx/>
              <a:buFontTx/>
              <a:buNone/>
            </a:pPr>
            <a:r>
              <a:rPr lang="en-US" altLang="en-US" sz="2800" b="1" i="1" dirty="0">
                <a:solidFill>
                  <a:srgbClr val="FFC000"/>
                </a:solidFill>
              </a:rPr>
              <a:t>Developing a Unified, Comprehensive, &amp; Equitable System of Learning Supports </a:t>
            </a:r>
          </a:p>
          <a:p>
            <a:pPr algn="ctr" eaLnBrk="1" hangingPunct="1">
              <a:spcBef>
                <a:spcPct val="0"/>
              </a:spcBef>
              <a:buClrTx/>
              <a:buSzTx/>
              <a:buFontTx/>
              <a:buNone/>
            </a:pPr>
            <a:endParaRPr lang="en-US" altLang="en-US" sz="2800" b="1" dirty="0">
              <a:solidFill>
                <a:srgbClr val="FFC000"/>
              </a:solidFill>
            </a:endParaRPr>
          </a:p>
          <a:p>
            <a:pPr algn="ctr" eaLnBrk="1" hangingPunct="1">
              <a:spcBef>
                <a:spcPct val="0"/>
              </a:spcBef>
              <a:buClrTx/>
              <a:buSzTx/>
              <a:buFontTx/>
              <a:buNone/>
            </a:pPr>
            <a:endParaRPr lang="en-US" altLang="en-US" sz="3200" i="1" dirty="0">
              <a:solidFill>
                <a:schemeClr val="tx2"/>
              </a:solidFill>
            </a:endParaRPr>
          </a:p>
        </p:txBody>
      </p:sp>
      <p:pic>
        <p:nvPicPr>
          <p:cNvPr id="4100" name="Audio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Audio 9">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Audio 6">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3475"/>
            <a:ext cx="4873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673748625"/>
      </p:ext>
    </p:extLst>
  </p:cSld>
  <p:clrMapOvr>
    <a:masterClrMapping/>
  </p:clrMapOvr>
  <p:transition spd="slow" advClick="0" advTm="283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099">
                                            <p:txEl>
                                              <p:pRg st="5" end="5"/>
                                            </p:txEl>
                                          </p:spTgt>
                                        </p:tgtEl>
                                        <p:attrNameLst>
                                          <p:attrName>style.visibility</p:attrName>
                                        </p:attrNameLst>
                                      </p:cBhvr>
                                      <p:to>
                                        <p:strVal val="visible"/>
                                      </p:to>
                                    </p:set>
                                    <p:anim calcmode="lin" valueType="num">
                                      <p:cBhvr additive="base">
                                        <p:cTn id="11" dur="500" fill="hold"/>
                                        <p:tgtEl>
                                          <p:spTgt spid="4099">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099">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099">
                                            <p:txEl>
                                              <p:pRg st="6" end="6"/>
                                            </p:txEl>
                                          </p:spTgt>
                                        </p:tgtEl>
                                        <p:attrNameLst>
                                          <p:attrName>style.visibility</p:attrName>
                                        </p:attrNameLst>
                                      </p:cBhvr>
                                      <p:to>
                                        <p:strVal val="visible"/>
                                      </p:to>
                                    </p:set>
                                    <p:anim calcmode="lin" valueType="num">
                                      <p:cBhvr additive="base">
                                        <p:cTn id="15" dur="500" fill="hold"/>
                                        <p:tgtEl>
                                          <p:spTgt spid="4099">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09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381000" y="381000"/>
            <a:ext cx="8458200" cy="5216525"/>
          </a:xfrm>
        </p:spPr>
        <p:txBody>
          <a:bodyPr/>
          <a:lstStyle/>
          <a:p>
            <a:pPr algn="ctr">
              <a:buFont typeface="Wingdings" panose="05000000000000000000" pitchFamily="2" charset="2"/>
              <a:buNone/>
              <a:defRPr/>
            </a:pPr>
            <a:r>
              <a:rPr lang="en-US" altLang="en-US" sz="2800" b="1" i="1" dirty="0" smtClean="0">
                <a:solidFill>
                  <a:srgbClr val="FFFF00"/>
                </a:solidFill>
              </a:rPr>
              <a:t>III. Expanding School Improvement Policy &amp; Reframing Student and Learning Supports  </a:t>
            </a:r>
          </a:p>
          <a:p>
            <a:pPr>
              <a:defRPr/>
            </a:pPr>
            <a:endParaRPr lang="en-US" altLang="en-US" sz="2400" i="1" dirty="0" smtClean="0"/>
          </a:p>
          <a:p>
            <a:pPr>
              <a:defRPr/>
            </a:pPr>
            <a:r>
              <a:rPr lang="en-US" altLang="en-US" sz="2400" b="1" i="1" dirty="0" smtClean="0"/>
              <a:t>Clearly, there are some student and learning supports;</a:t>
            </a:r>
          </a:p>
          <a:p>
            <a:pPr marL="0" indent="0">
              <a:buFont typeface="Wingdings" panose="05000000000000000000" pitchFamily="2" charset="2"/>
              <a:buNone/>
              <a:defRPr/>
            </a:pPr>
            <a:r>
              <a:rPr lang="en-US" altLang="en-US" sz="2400" b="1" i="1" dirty="0"/>
              <a:t>	</a:t>
            </a:r>
            <a:r>
              <a:rPr lang="en-US" altLang="en-US" sz="2400" b="1" i="1" dirty="0" smtClean="0"/>
              <a:t> what’s missing is a dedicated, unified, and</a:t>
            </a:r>
            <a:r>
              <a:rPr lang="en-US" altLang="en-US" sz="2400" b="1" dirty="0" smtClean="0"/>
              <a:t> 	comprehensive component directly focused on:</a:t>
            </a:r>
          </a:p>
          <a:p>
            <a:pPr>
              <a:defRPr/>
            </a:pPr>
            <a:endParaRPr lang="en-US" altLang="en-US" dirty="0" smtClean="0"/>
          </a:p>
          <a:p>
            <a:pPr lvl="1">
              <a:buFont typeface="Wingdings" panose="05000000000000000000" pitchFamily="2" charset="2"/>
              <a:buNone/>
              <a:defRPr/>
            </a:pPr>
            <a:r>
              <a:rPr lang="en-US" altLang="en-US" dirty="0" smtClean="0"/>
              <a:t>	</a:t>
            </a:r>
            <a:r>
              <a:rPr lang="en-US" altLang="en-US" b="1" dirty="0" smtClean="0">
                <a:solidFill>
                  <a:schemeClr val="accent1"/>
                </a:solidFill>
              </a:rPr>
              <a:t>(1)  addressing barriers to learning and teaching</a:t>
            </a:r>
          </a:p>
          <a:p>
            <a:pPr lvl="1">
              <a:buFont typeface="Wingdings" panose="05000000000000000000" pitchFamily="2" charset="2"/>
              <a:buNone/>
              <a:defRPr/>
            </a:pPr>
            <a:r>
              <a:rPr lang="en-US" altLang="en-US" b="1" dirty="0" smtClean="0"/>
              <a:t>AND</a:t>
            </a:r>
          </a:p>
          <a:p>
            <a:pPr lvl="1">
              <a:buFont typeface="Wingdings" panose="05000000000000000000" pitchFamily="2" charset="2"/>
              <a:buNone/>
              <a:defRPr/>
            </a:pPr>
            <a:r>
              <a:rPr lang="en-US" altLang="en-US" dirty="0" smtClean="0"/>
              <a:t>	</a:t>
            </a:r>
            <a:r>
              <a:rPr lang="en-US" altLang="en-US" b="1" dirty="0" smtClean="0">
                <a:solidFill>
                  <a:srgbClr val="FFFF00"/>
                </a:solidFill>
              </a:rPr>
              <a:t>(2) re-engaging students who have become </a:t>
            </a:r>
          </a:p>
          <a:p>
            <a:pPr lvl="1">
              <a:buFont typeface="Wingdings" panose="05000000000000000000" pitchFamily="2" charset="2"/>
              <a:buNone/>
              <a:defRPr/>
            </a:pPr>
            <a:r>
              <a:rPr lang="en-US" altLang="en-US" b="1" dirty="0" smtClean="0">
                <a:solidFill>
                  <a:srgbClr val="FFFF00"/>
                </a:solidFill>
              </a:rPr>
              <a:t>		   disconnected from classroom instruction 		   and schools</a:t>
            </a:r>
          </a:p>
          <a:p>
            <a:pPr lvl="1">
              <a:buFont typeface="Wingdings" panose="05000000000000000000" pitchFamily="2" charset="2"/>
              <a:buNone/>
              <a:defRPr/>
            </a:pPr>
            <a:endParaRPr lang="en-US" altLang="en-US" dirty="0" smtClean="0"/>
          </a:p>
          <a:p>
            <a:pPr lvl="1">
              <a:buFont typeface="Wingdings" panose="05000000000000000000" pitchFamily="2" charset="2"/>
              <a:buNone/>
              <a:defRPr/>
            </a:pPr>
            <a:endParaRPr lang="en-US" altLang="en-US" dirty="0" smtClean="0"/>
          </a:p>
        </p:txBody>
      </p:sp>
      <p:sp>
        <p:nvSpPr>
          <p:cNvPr id="1945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A92DE001-13EA-4CCE-8949-7B2FAE9DD9DE}" type="slidenum">
              <a:rPr lang="en-US" altLang="en-US" sz="1200" smtClean="0">
                <a:latin typeface="Garamond" panose="02020404030301010803" pitchFamily="18" charset="0"/>
              </a:rPr>
              <a:pPr>
                <a:spcBef>
                  <a:spcPct val="0"/>
                </a:spcBef>
                <a:buClrTx/>
                <a:buSzTx/>
                <a:buFontTx/>
                <a:buNone/>
              </a:pPr>
              <a:t>10</a:t>
            </a:fld>
            <a:endParaRPr lang="en-US" altLang="en-US" sz="1200" smtClean="0">
              <a:latin typeface="Garamond" panose="02020404030301010803"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3701"/>
    </mc:Choice>
    <mc:Fallback xmlns="">
      <p:transition spd="slow" advTm="43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8434">
                                            <p:txEl>
                                              <p:pRg st="2" end="2"/>
                                            </p:txEl>
                                          </p:spTgt>
                                        </p:tgtEl>
                                        <p:attrNameLst>
                                          <p:attrName>style.visibility</p:attrName>
                                        </p:attrNameLst>
                                      </p:cBhvr>
                                      <p:to>
                                        <p:strVal val="visible"/>
                                      </p:to>
                                    </p:set>
                                    <p:anim calcmode="lin" valueType="num">
                                      <p:cBhvr additive="base">
                                        <p:cTn id="11" dur="500" fill="hold"/>
                                        <p:tgtEl>
                                          <p:spTgt spid="1843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4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8434">
                                            <p:txEl>
                                              <p:pRg st="3" end="3"/>
                                            </p:txEl>
                                          </p:spTgt>
                                        </p:tgtEl>
                                        <p:attrNameLst>
                                          <p:attrName>style.visibility</p:attrName>
                                        </p:attrNameLst>
                                      </p:cBhvr>
                                      <p:to>
                                        <p:strVal val="visible"/>
                                      </p:to>
                                    </p:set>
                                    <p:anim calcmode="lin" valueType="num">
                                      <p:cBhvr additive="base">
                                        <p:cTn id="17" dur="500" fill="hold"/>
                                        <p:tgtEl>
                                          <p:spTgt spid="1843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43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8434">
                                            <p:txEl>
                                              <p:pRg st="5" end="5"/>
                                            </p:txEl>
                                          </p:spTgt>
                                        </p:tgtEl>
                                        <p:attrNameLst>
                                          <p:attrName>style.visibility</p:attrName>
                                        </p:attrNameLst>
                                      </p:cBhvr>
                                      <p:to>
                                        <p:strVal val="visible"/>
                                      </p:to>
                                    </p:set>
                                    <p:anim calcmode="lin" valueType="num">
                                      <p:cBhvr additive="base">
                                        <p:cTn id="23" dur="500" fill="hold"/>
                                        <p:tgtEl>
                                          <p:spTgt spid="1843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43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8434">
                                            <p:txEl>
                                              <p:pRg st="6" end="6"/>
                                            </p:txEl>
                                          </p:spTgt>
                                        </p:tgtEl>
                                        <p:attrNameLst>
                                          <p:attrName>style.visibility</p:attrName>
                                        </p:attrNameLst>
                                      </p:cBhvr>
                                      <p:to>
                                        <p:strVal val="visible"/>
                                      </p:to>
                                    </p:set>
                                    <p:anim calcmode="lin" valueType="num">
                                      <p:cBhvr additive="base">
                                        <p:cTn id="29" dur="500" fill="hold"/>
                                        <p:tgtEl>
                                          <p:spTgt spid="18434">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434">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8434">
                                            <p:txEl>
                                              <p:pRg st="7" end="7"/>
                                            </p:txEl>
                                          </p:spTgt>
                                        </p:tgtEl>
                                        <p:attrNameLst>
                                          <p:attrName>style.visibility</p:attrName>
                                        </p:attrNameLst>
                                      </p:cBhvr>
                                      <p:to>
                                        <p:strVal val="visible"/>
                                      </p:to>
                                    </p:set>
                                    <p:anim calcmode="lin" valueType="num">
                                      <p:cBhvr additive="base">
                                        <p:cTn id="33" dur="500" fill="hold"/>
                                        <p:tgtEl>
                                          <p:spTgt spid="18434">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434">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8434">
                                            <p:txEl>
                                              <p:pRg st="8" end="8"/>
                                            </p:txEl>
                                          </p:spTgt>
                                        </p:tgtEl>
                                        <p:attrNameLst>
                                          <p:attrName>style.visibility</p:attrName>
                                        </p:attrNameLst>
                                      </p:cBhvr>
                                      <p:to>
                                        <p:strVal val="visible"/>
                                      </p:to>
                                    </p:set>
                                    <p:anim calcmode="lin" valueType="num">
                                      <p:cBhvr additive="base">
                                        <p:cTn id="37" dur="500" fill="hold"/>
                                        <p:tgtEl>
                                          <p:spTgt spid="18434">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43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2"/>
          <p:cNvSpPr>
            <a:spLocks noGrp="1"/>
          </p:cNvSpPr>
          <p:nvPr>
            <p:ph type="ftr" sz="quarter" idx="11"/>
          </p:nvPr>
        </p:nvSpPr>
        <p:spPr/>
        <p:txBody>
          <a:bodyPr/>
          <a:lstStyle/>
          <a:p>
            <a:pPr>
              <a:defRPr/>
            </a:pPr>
            <a:r>
              <a:rPr lang="en-US"/>
              <a:t>UCLA</a:t>
            </a:r>
          </a:p>
        </p:txBody>
      </p:sp>
      <p:sp>
        <p:nvSpPr>
          <p:cNvPr id="20483" name="Text Box 2"/>
          <p:cNvSpPr txBox="1">
            <a:spLocks noChangeArrowheads="1"/>
          </p:cNvSpPr>
          <p:nvPr/>
        </p:nvSpPr>
        <p:spPr bwMode="auto">
          <a:xfrm>
            <a:off x="838200" y="5105400"/>
            <a:ext cx="4165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defTabSz="912813">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912813">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912813">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912813">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912813">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400" b="1">
                <a:solidFill>
                  <a:srgbClr val="FFC000"/>
                </a:solidFill>
              </a:rPr>
              <a:t>  </a:t>
            </a:r>
            <a:r>
              <a:rPr lang="en-US" altLang="en-US" sz="1300" b="1">
                <a:solidFill>
                  <a:srgbClr val="FFC000"/>
                </a:solidFill>
              </a:rPr>
              <a:t>Governance and Resource Management</a:t>
            </a:r>
          </a:p>
          <a:p>
            <a:pPr algn="ctr" eaLnBrk="1" hangingPunct="1">
              <a:spcBef>
                <a:spcPct val="0"/>
              </a:spcBef>
              <a:buClrTx/>
              <a:buSzTx/>
              <a:buFontTx/>
              <a:buNone/>
            </a:pPr>
            <a:r>
              <a:rPr lang="en-US" altLang="en-US" sz="1300" b="1">
                <a:solidFill>
                  <a:srgbClr val="FFC000"/>
                </a:solidFill>
              </a:rPr>
              <a:t> (</a:t>
            </a:r>
            <a:r>
              <a:rPr lang="en-US" altLang="en-US" sz="1300" b="1" i="1">
                <a:solidFill>
                  <a:srgbClr val="FFC000"/>
                </a:solidFill>
              </a:rPr>
              <a:t>Management Component)</a:t>
            </a:r>
          </a:p>
        </p:txBody>
      </p:sp>
      <p:sp>
        <p:nvSpPr>
          <p:cNvPr id="20484" name="Oval 3"/>
          <p:cNvSpPr>
            <a:spLocks noChangeArrowheads="1"/>
          </p:cNvSpPr>
          <p:nvPr/>
        </p:nvSpPr>
        <p:spPr bwMode="auto">
          <a:xfrm>
            <a:off x="1143000" y="2438400"/>
            <a:ext cx="1684338" cy="1371600"/>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lIns="64291" tIns="32146" rIns="64291" bIns="32146"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solidFill>
                <a:schemeClr val="accent1"/>
              </a:solidFill>
            </a:endParaRPr>
          </a:p>
        </p:txBody>
      </p:sp>
      <p:sp>
        <p:nvSpPr>
          <p:cNvPr id="20485" name="Oval 4"/>
          <p:cNvSpPr>
            <a:spLocks noChangeArrowheads="1"/>
          </p:cNvSpPr>
          <p:nvPr/>
        </p:nvSpPr>
        <p:spPr bwMode="auto">
          <a:xfrm>
            <a:off x="2268538" y="2465388"/>
            <a:ext cx="1625600" cy="1344612"/>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lIns="64291" tIns="32146" rIns="64291" bIns="32146"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solidFill>
                <a:schemeClr val="accent1"/>
              </a:solidFill>
            </a:endParaRPr>
          </a:p>
        </p:txBody>
      </p:sp>
      <p:sp>
        <p:nvSpPr>
          <p:cNvPr id="20486" name="Oval 5"/>
          <p:cNvSpPr>
            <a:spLocks noChangeArrowheads="1"/>
          </p:cNvSpPr>
          <p:nvPr/>
        </p:nvSpPr>
        <p:spPr bwMode="auto">
          <a:xfrm>
            <a:off x="1785938" y="3268663"/>
            <a:ext cx="1625600" cy="1339850"/>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lIns="64291" tIns="32146" rIns="64291" bIns="32146"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20487" name="Line 6"/>
          <p:cNvSpPr>
            <a:spLocks noChangeShapeType="1"/>
          </p:cNvSpPr>
          <p:nvPr/>
        </p:nvSpPr>
        <p:spPr bwMode="auto">
          <a:xfrm flipH="1">
            <a:off x="3500438" y="2089150"/>
            <a:ext cx="482600" cy="458788"/>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lIns="64291" tIns="32146" rIns="64291" bIns="32146"/>
          <a:lstStyle/>
          <a:p>
            <a:endParaRPr lang="en-US"/>
          </a:p>
        </p:txBody>
      </p:sp>
      <p:sp>
        <p:nvSpPr>
          <p:cNvPr id="20488" name="Freeform 7"/>
          <p:cNvSpPr>
            <a:spLocks/>
          </p:cNvSpPr>
          <p:nvPr/>
        </p:nvSpPr>
        <p:spPr bwMode="auto">
          <a:xfrm>
            <a:off x="1600200" y="2057400"/>
            <a:ext cx="374650" cy="322263"/>
          </a:xfrm>
          <a:custGeom>
            <a:avLst/>
            <a:gdLst>
              <a:gd name="T0" fmla="*/ 0 w 48"/>
              <a:gd name="T1" fmla="*/ 0 h 336"/>
              <a:gd name="T2" fmla="*/ 2147483646 w 48"/>
              <a:gd name="T3" fmla="*/ 2147483646 h 336"/>
              <a:gd name="T4" fmla="*/ 0 60000 65536"/>
              <a:gd name="T5" fmla="*/ 0 60000 65536"/>
              <a:gd name="T6" fmla="*/ 0 w 48"/>
              <a:gd name="T7" fmla="*/ 0 h 336"/>
              <a:gd name="T8" fmla="*/ 48 w 48"/>
              <a:gd name="T9" fmla="*/ 336 h 336"/>
            </a:gdLst>
            <a:ahLst/>
            <a:cxnLst>
              <a:cxn ang="T4">
                <a:pos x="T0" y="T1"/>
              </a:cxn>
              <a:cxn ang="T5">
                <a:pos x="T2" y="T3"/>
              </a:cxn>
            </a:cxnLst>
            <a:rect l="T6" t="T7" r="T8" b="T9"/>
            <a:pathLst>
              <a:path w="48" h="336">
                <a:moveTo>
                  <a:pt x="0" y="0"/>
                </a:moveTo>
                <a:lnTo>
                  <a:pt x="48" y="336"/>
                </a:ln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64291" tIns="32146" rIns="64291" bIns="32146"/>
          <a:lstStyle/>
          <a:p>
            <a:endParaRPr lang="en-US"/>
          </a:p>
        </p:txBody>
      </p:sp>
      <p:sp>
        <p:nvSpPr>
          <p:cNvPr id="20489" name="Line 8"/>
          <p:cNvSpPr>
            <a:spLocks noChangeShapeType="1"/>
          </p:cNvSpPr>
          <p:nvPr/>
        </p:nvSpPr>
        <p:spPr bwMode="auto">
          <a:xfrm flipH="1" flipV="1">
            <a:off x="3505200" y="3200400"/>
            <a:ext cx="1090613" cy="76200"/>
          </a:xfrm>
          <a:prstGeom prst="line">
            <a:avLst/>
          </a:prstGeom>
          <a:noFill/>
          <a:ln w="28575">
            <a:solidFill>
              <a:srgbClr val="FFFF00"/>
            </a:solidFill>
            <a:prstDash val="dash"/>
            <a:round/>
            <a:headEnd/>
            <a:tailEnd type="triangle" w="med" len="med"/>
          </a:ln>
          <a:extLst>
            <a:ext uri="{909E8E84-426E-40DD-AFC4-6F175D3DCCD1}">
              <a14:hiddenFill xmlns:a14="http://schemas.microsoft.com/office/drawing/2010/main">
                <a:noFill/>
              </a14:hiddenFill>
            </a:ext>
          </a:extLst>
        </p:spPr>
        <p:txBody>
          <a:bodyPr lIns="64291" tIns="32146" rIns="64291" bIns="32146"/>
          <a:lstStyle/>
          <a:p>
            <a:endParaRPr lang="en-US"/>
          </a:p>
        </p:txBody>
      </p:sp>
      <p:sp>
        <p:nvSpPr>
          <p:cNvPr id="20490" name="Line 9"/>
          <p:cNvSpPr>
            <a:spLocks noChangeShapeType="1"/>
          </p:cNvSpPr>
          <p:nvPr/>
        </p:nvSpPr>
        <p:spPr bwMode="auto">
          <a:xfrm>
            <a:off x="2589213" y="4608513"/>
            <a:ext cx="0" cy="45720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lIns="64291" tIns="32146" rIns="64291" bIns="32146"/>
          <a:lstStyle/>
          <a:p>
            <a:endParaRPr lang="en-US"/>
          </a:p>
        </p:txBody>
      </p:sp>
      <p:sp>
        <p:nvSpPr>
          <p:cNvPr id="20491" name="Text Box 10"/>
          <p:cNvSpPr txBox="1">
            <a:spLocks noChangeArrowheads="1"/>
          </p:cNvSpPr>
          <p:nvPr/>
        </p:nvSpPr>
        <p:spPr bwMode="auto">
          <a:xfrm>
            <a:off x="533400" y="457200"/>
            <a:ext cx="8305800" cy="8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wrap="square" lIns="91425" tIns="45713" rIns="91425" bIns="45713">
            <a:spAutoFit/>
          </a:bodyPr>
          <a:lstStyle>
            <a:lvl1pPr marL="341313" indent="-341313" defTabSz="912813">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912813">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912813">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912813">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912813">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80000"/>
              </a:lnSpc>
              <a:buClrTx/>
              <a:buSzTx/>
              <a:buFontTx/>
              <a:buNone/>
            </a:pPr>
            <a:r>
              <a:rPr lang="en-US" altLang="en-US" sz="2000" b="1" dirty="0"/>
              <a:t>The need is to </a:t>
            </a:r>
            <a:r>
              <a:rPr lang="en-US" altLang="en-US" sz="2000" b="1" dirty="0" smtClean="0"/>
              <a:t>expand to a three-component </a:t>
            </a:r>
            <a:r>
              <a:rPr lang="en-US" altLang="en-US" sz="2000" b="1" dirty="0"/>
              <a:t>policy framework </a:t>
            </a:r>
            <a:r>
              <a:rPr lang="en-US" altLang="en-US" sz="2000" b="1" dirty="0" smtClean="0"/>
              <a:t>with the intent of developing a unified, comprehensive,</a:t>
            </a:r>
          </a:p>
          <a:p>
            <a:pPr algn="ctr" eaLnBrk="1" hangingPunct="1">
              <a:lnSpc>
                <a:spcPct val="80000"/>
              </a:lnSpc>
              <a:buClrTx/>
              <a:buSzTx/>
              <a:buFontTx/>
              <a:buNone/>
            </a:pPr>
            <a:r>
              <a:rPr lang="en-US" altLang="en-US" sz="2000" b="1" dirty="0" smtClean="0"/>
              <a:t> &amp; equitable </a:t>
            </a:r>
            <a:r>
              <a:rPr lang="en-US" altLang="en-US" sz="2000" b="1" dirty="0"/>
              <a:t>system of </a:t>
            </a:r>
            <a:r>
              <a:rPr lang="en-US" altLang="en-US" sz="2000" b="1" dirty="0" smtClean="0"/>
              <a:t>student and learning supports</a:t>
            </a:r>
            <a:endParaRPr lang="en-US" altLang="en-US" sz="2000" b="1" dirty="0"/>
          </a:p>
        </p:txBody>
      </p:sp>
      <p:sp>
        <p:nvSpPr>
          <p:cNvPr id="20492" name="Text Box 11"/>
          <p:cNvSpPr txBox="1">
            <a:spLocks noChangeArrowheads="1"/>
          </p:cNvSpPr>
          <p:nvPr/>
        </p:nvSpPr>
        <p:spPr bwMode="auto">
          <a:xfrm>
            <a:off x="2819400" y="1676400"/>
            <a:ext cx="46609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lIns="91425" tIns="45713" rIns="91425" bIns="45713">
            <a:spAutoFit/>
          </a:bodyPr>
          <a:lstStyle>
            <a:lvl1pPr marL="341313" indent="-341313" defTabSz="912813">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912813">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912813">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912813">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912813">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80000"/>
              </a:lnSpc>
              <a:buClrTx/>
              <a:buSzTx/>
              <a:buFontTx/>
              <a:buNone/>
            </a:pPr>
            <a:r>
              <a:rPr lang="en-US" altLang="en-US" sz="1400" dirty="0">
                <a:solidFill>
                  <a:srgbClr val="92D050"/>
                </a:solidFill>
              </a:rPr>
              <a:t>           </a:t>
            </a:r>
            <a:r>
              <a:rPr lang="en-US" altLang="en-US" sz="1300" b="1" dirty="0">
                <a:solidFill>
                  <a:srgbClr val="FFFF00"/>
                </a:solidFill>
              </a:rPr>
              <a:t>Addressing Barriers to Learning/Teaching   </a:t>
            </a:r>
          </a:p>
          <a:p>
            <a:pPr eaLnBrk="1" hangingPunct="1">
              <a:lnSpc>
                <a:spcPct val="80000"/>
              </a:lnSpc>
              <a:buClrTx/>
              <a:buSzTx/>
              <a:buFontTx/>
              <a:buNone/>
            </a:pPr>
            <a:r>
              <a:rPr lang="en-US" altLang="en-US" sz="1300" b="1" dirty="0">
                <a:solidFill>
                  <a:srgbClr val="FFFF00"/>
                </a:solidFill>
              </a:rPr>
              <a:t>	 (</a:t>
            </a:r>
            <a:r>
              <a:rPr lang="en-US" altLang="en-US" sz="1300" b="1" i="1" dirty="0">
                <a:solidFill>
                  <a:srgbClr val="FFFF00"/>
                </a:solidFill>
              </a:rPr>
              <a:t>Enabling or Learning Supports Component)</a:t>
            </a:r>
            <a:endParaRPr lang="en-US" altLang="en-US" sz="1300" b="1" dirty="0">
              <a:solidFill>
                <a:srgbClr val="FFFF00"/>
              </a:solidFill>
            </a:endParaRPr>
          </a:p>
          <a:p>
            <a:pPr eaLnBrk="1" hangingPunct="1">
              <a:lnSpc>
                <a:spcPct val="80000"/>
              </a:lnSpc>
              <a:buClrTx/>
              <a:buSzTx/>
              <a:buFontTx/>
              <a:buNone/>
            </a:pPr>
            <a:r>
              <a:rPr lang="en-US" altLang="en-US" sz="1200" dirty="0"/>
              <a:t>   	</a:t>
            </a:r>
          </a:p>
        </p:txBody>
      </p:sp>
      <p:sp>
        <p:nvSpPr>
          <p:cNvPr id="20493" name="Text Box 12"/>
          <p:cNvSpPr txBox="1">
            <a:spLocks noChangeArrowheads="1"/>
          </p:cNvSpPr>
          <p:nvPr/>
        </p:nvSpPr>
        <p:spPr bwMode="auto">
          <a:xfrm>
            <a:off x="446088" y="1660525"/>
            <a:ext cx="254793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wrap="none" lIns="91425" tIns="45713" rIns="91425" bIns="45713">
            <a:spAutoFit/>
          </a:bodyPr>
          <a:lstStyle>
            <a:lvl1pPr marL="341313" indent="-341313" defTabSz="912813">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912813">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912813">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912813">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912813">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80000"/>
              </a:lnSpc>
              <a:buClrTx/>
              <a:buSzTx/>
              <a:buFontTx/>
              <a:buNone/>
            </a:pPr>
            <a:r>
              <a:rPr lang="en-US" altLang="en-US" sz="1300" b="1">
                <a:solidFill>
                  <a:srgbClr val="FFC000"/>
                </a:solidFill>
              </a:rPr>
              <a:t>Direct Facilitation of Learning</a:t>
            </a:r>
          </a:p>
          <a:p>
            <a:pPr algn="ctr" eaLnBrk="1" hangingPunct="1">
              <a:lnSpc>
                <a:spcPct val="80000"/>
              </a:lnSpc>
              <a:buClrTx/>
              <a:buSzTx/>
              <a:buFontTx/>
              <a:buNone/>
            </a:pPr>
            <a:r>
              <a:rPr lang="en-US" altLang="en-US" sz="1300" b="1">
                <a:solidFill>
                  <a:srgbClr val="FFC000"/>
                </a:solidFill>
              </a:rPr>
              <a:t>     (</a:t>
            </a:r>
            <a:r>
              <a:rPr lang="en-US" altLang="en-US" sz="1300" b="1" i="1">
                <a:solidFill>
                  <a:srgbClr val="FFC000"/>
                </a:solidFill>
              </a:rPr>
              <a:t>Instructional Component</a:t>
            </a:r>
            <a:r>
              <a:rPr lang="en-US" altLang="en-US" sz="1300" b="1" i="1">
                <a:solidFill>
                  <a:schemeClr val="accent1"/>
                </a:solidFill>
              </a:rPr>
              <a:t>)</a:t>
            </a:r>
          </a:p>
        </p:txBody>
      </p:sp>
      <p:sp>
        <p:nvSpPr>
          <p:cNvPr id="20494" name="Line 13"/>
          <p:cNvSpPr>
            <a:spLocks noChangeShapeType="1"/>
          </p:cNvSpPr>
          <p:nvPr/>
        </p:nvSpPr>
        <p:spPr bwMode="auto">
          <a:xfrm>
            <a:off x="4572000" y="2667000"/>
            <a:ext cx="25400" cy="321468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lIns="64291" tIns="32146" rIns="64291" bIns="32146"/>
          <a:lstStyle/>
          <a:p>
            <a:endParaRPr lang="en-US"/>
          </a:p>
        </p:txBody>
      </p:sp>
      <p:sp>
        <p:nvSpPr>
          <p:cNvPr id="20495" name="Line 14"/>
          <p:cNvSpPr>
            <a:spLocks noChangeShapeType="1"/>
          </p:cNvSpPr>
          <p:nvPr/>
        </p:nvSpPr>
        <p:spPr bwMode="auto">
          <a:xfrm>
            <a:off x="4197350" y="5786438"/>
            <a:ext cx="101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64291" tIns="32146" rIns="64291" bIns="32146"/>
          <a:lstStyle/>
          <a:p>
            <a:endParaRPr lang="en-US"/>
          </a:p>
        </p:txBody>
      </p:sp>
      <p:sp>
        <p:nvSpPr>
          <p:cNvPr id="20496" name="Line 15"/>
          <p:cNvSpPr>
            <a:spLocks noChangeShapeType="1"/>
          </p:cNvSpPr>
          <p:nvPr/>
        </p:nvSpPr>
        <p:spPr bwMode="auto">
          <a:xfrm>
            <a:off x="4114800" y="2590800"/>
            <a:ext cx="101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64291" tIns="32146" rIns="64291" bIns="32146"/>
          <a:lstStyle/>
          <a:p>
            <a:endParaRPr lang="en-US"/>
          </a:p>
        </p:txBody>
      </p:sp>
      <p:sp>
        <p:nvSpPr>
          <p:cNvPr id="20497" name="Text Box 16"/>
          <p:cNvSpPr txBox="1">
            <a:spLocks noChangeArrowheads="1"/>
          </p:cNvSpPr>
          <p:nvPr/>
        </p:nvSpPr>
        <p:spPr bwMode="auto">
          <a:xfrm>
            <a:off x="4724400" y="2057400"/>
            <a:ext cx="6592888"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84" tIns="32142" rIns="64284" bIns="32142">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							</a:t>
            </a:r>
          </a:p>
          <a:p>
            <a:pPr eaLnBrk="1" hangingPunct="1">
              <a:spcBef>
                <a:spcPct val="0"/>
              </a:spcBef>
              <a:buClrTx/>
              <a:buSzTx/>
              <a:buFontTx/>
              <a:buNone/>
            </a:pPr>
            <a:r>
              <a:rPr lang="en-US" altLang="en-US" sz="1400" i="1"/>
              <a:t>    Examples of Initiatives, programs and services </a:t>
            </a:r>
          </a:p>
          <a:p>
            <a:pPr eaLnBrk="1" hangingPunct="1">
              <a:spcBef>
                <a:spcPct val="0"/>
              </a:spcBef>
              <a:buClrTx/>
              <a:buSzTx/>
              <a:buFontTx/>
              <a:buNone/>
            </a:pPr>
            <a:r>
              <a:rPr lang="en-US" altLang="en-US" sz="1400" i="1"/>
              <a:t>    at schools that belong under the umbrella  </a:t>
            </a:r>
          </a:p>
          <a:p>
            <a:pPr eaLnBrk="1" hangingPunct="1">
              <a:spcBef>
                <a:spcPct val="0"/>
              </a:spcBef>
              <a:buClrTx/>
              <a:buSzTx/>
              <a:buFontTx/>
              <a:buNone/>
            </a:pPr>
            <a:r>
              <a:rPr lang="en-US" altLang="en-US" sz="1400" i="1"/>
              <a:t>          </a:t>
            </a:r>
          </a:p>
          <a:p>
            <a:pPr eaLnBrk="1" hangingPunct="1">
              <a:spcBef>
                <a:spcPct val="0"/>
              </a:spcBef>
              <a:buClrTx/>
              <a:buSzTx/>
              <a:buFontTx/>
              <a:buNone/>
            </a:pPr>
            <a:r>
              <a:rPr lang="en-US" altLang="en-US" sz="1400"/>
              <a:t>&gt;positive behavioral supports </a:t>
            </a:r>
          </a:p>
          <a:p>
            <a:pPr eaLnBrk="1" hangingPunct="1">
              <a:spcBef>
                <a:spcPct val="0"/>
              </a:spcBef>
              <a:buClrTx/>
              <a:buSzTx/>
              <a:buFontTx/>
              <a:buNone/>
            </a:pPr>
            <a:endParaRPr lang="en-US" altLang="en-US" sz="1400"/>
          </a:p>
          <a:p>
            <a:pPr eaLnBrk="1" hangingPunct="1">
              <a:spcBef>
                <a:spcPct val="0"/>
              </a:spcBef>
              <a:buClrTx/>
              <a:buSzTx/>
              <a:buFontTx/>
              <a:buNone/>
            </a:pPr>
            <a:r>
              <a:rPr lang="en-US" altLang="en-US" sz="1400"/>
              <a:t>&gt;programs for safe and drug free schools </a:t>
            </a:r>
          </a:p>
          <a:p>
            <a:pPr eaLnBrk="1" hangingPunct="1">
              <a:spcBef>
                <a:spcPct val="0"/>
              </a:spcBef>
              <a:buClrTx/>
              <a:buSzTx/>
              <a:buFontTx/>
              <a:buNone/>
            </a:pPr>
            <a:endParaRPr lang="en-US" altLang="en-US" sz="1400"/>
          </a:p>
          <a:p>
            <a:pPr eaLnBrk="1" hangingPunct="1">
              <a:spcBef>
                <a:spcPct val="0"/>
              </a:spcBef>
              <a:buClrTx/>
              <a:buSzTx/>
              <a:buFontTx/>
              <a:buNone/>
            </a:pPr>
            <a:r>
              <a:rPr lang="en-US" altLang="en-US" sz="1400"/>
              <a:t>&gt;bi-lingual, cultural, and other diversity programs</a:t>
            </a:r>
          </a:p>
          <a:p>
            <a:pPr eaLnBrk="1" hangingPunct="1">
              <a:spcBef>
                <a:spcPct val="0"/>
              </a:spcBef>
              <a:buClrTx/>
              <a:buSzTx/>
              <a:buFontTx/>
              <a:buNone/>
            </a:pPr>
            <a:endParaRPr lang="en-US" altLang="en-US" sz="1400"/>
          </a:p>
          <a:p>
            <a:pPr eaLnBrk="1" hangingPunct="1">
              <a:spcBef>
                <a:spcPct val="0"/>
              </a:spcBef>
              <a:buClrTx/>
              <a:buSzTx/>
              <a:buFontTx/>
              <a:buNone/>
            </a:pPr>
            <a:r>
              <a:rPr lang="en-US" altLang="en-US" sz="1400"/>
              <a:t>&gt;compensatory education programs</a:t>
            </a:r>
          </a:p>
          <a:p>
            <a:pPr eaLnBrk="1" hangingPunct="1">
              <a:spcBef>
                <a:spcPct val="0"/>
              </a:spcBef>
              <a:buClrTx/>
              <a:buSzTx/>
              <a:buFontTx/>
              <a:buNone/>
            </a:pPr>
            <a:endParaRPr lang="en-US" altLang="en-US" sz="1400"/>
          </a:p>
          <a:p>
            <a:pPr eaLnBrk="1" hangingPunct="1">
              <a:spcBef>
                <a:spcPct val="0"/>
              </a:spcBef>
              <a:buClrTx/>
              <a:buSzTx/>
              <a:buFontTx/>
              <a:buNone/>
            </a:pPr>
            <a:r>
              <a:rPr lang="en-US" altLang="en-US" sz="1400"/>
              <a:t>&gt;family engagement programs</a:t>
            </a:r>
          </a:p>
          <a:p>
            <a:pPr eaLnBrk="1" hangingPunct="1">
              <a:spcBef>
                <a:spcPct val="0"/>
              </a:spcBef>
              <a:buClrTx/>
              <a:buSzTx/>
              <a:buFontTx/>
              <a:buNone/>
            </a:pPr>
            <a:endParaRPr lang="en-US" altLang="en-US" sz="1400"/>
          </a:p>
          <a:p>
            <a:pPr eaLnBrk="1" hangingPunct="1">
              <a:spcBef>
                <a:spcPct val="0"/>
              </a:spcBef>
              <a:buClrTx/>
              <a:buSzTx/>
              <a:buFontTx/>
              <a:buNone/>
            </a:pPr>
            <a:r>
              <a:rPr lang="en-US" altLang="en-US" sz="1400"/>
              <a:t>&gt;special education programs</a:t>
            </a:r>
          </a:p>
          <a:p>
            <a:pPr eaLnBrk="1" hangingPunct="1">
              <a:spcBef>
                <a:spcPct val="0"/>
              </a:spcBef>
              <a:buClrTx/>
              <a:buSzTx/>
              <a:buFontTx/>
              <a:buNone/>
            </a:pPr>
            <a:endParaRPr lang="en-US" altLang="en-US" sz="1400"/>
          </a:p>
          <a:p>
            <a:pPr eaLnBrk="1" hangingPunct="1">
              <a:spcBef>
                <a:spcPct val="0"/>
              </a:spcBef>
              <a:buClrTx/>
              <a:buSzTx/>
              <a:buFontTx/>
              <a:buNone/>
            </a:pPr>
            <a:r>
              <a:rPr lang="en-US" altLang="en-US" sz="1400"/>
              <a:t>&gt;mandates stemming from the </a:t>
            </a:r>
            <a:r>
              <a:rPr lang="en-US" altLang="en-US" sz="1400" i="1"/>
              <a:t>No Child Left </a:t>
            </a:r>
          </a:p>
          <a:p>
            <a:pPr eaLnBrk="1" hangingPunct="1">
              <a:spcBef>
                <a:spcPct val="0"/>
              </a:spcBef>
              <a:buClrTx/>
              <a:buSzTx/>
              <a:buFontTx/>
              <a:buNone/>
            </a:pPr>
            <a:r>
              <a:rPr lang="en-US" altLang="en-US" sz="1400" i="1"/>
              <a:t>  Behind Act &amp; other federal programs</a:t>
            </a:r>
          </a:p>
          <a:p>
            <a:pPr eaLnBrk="1" hangingPunct="1">
              <a:spcBef>
                <a:spcPct val="0"/>
              </a:spcBef>
              <a:buClrTx/>
              <a:buSzTx/>
              <a:buFontTx/>
              <a:buNone/>
            </a:pPr>
            <a:r>
              <a:rPr lang="en-US" altLang="en-US" sz="1400"/>
              <a:t>	</a:t>
            </a:r>
          </a:p>
        </p:txBody>
      </p:sp>
      <p:cxnSp>
        <p:nvCxnSpPr>
          <p:cNvPr id="20" name="Straight Connector 19"/>
          <p:cNvCxnSpPr/>
          <p:nvPr/>
        </p:nvCxnSpPr>
        <p:spPr>
          <a:xfrm flipV="1">
            <a:off x="4572000" y="2663825"/>
            <a:ext cx="152400" cy="317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0494" idx="1"/>
          </p:cNvCxnSpPr>
          <p:nvPr/>
        </p:nvCxnSpPr>
        <p:spPr>
          <a:xfrm rot="5400000" flipH="1" flipV="1">
            <a:off x="4653756" y="5811044"/>
            <a:ext cx="14288" cy="1270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77108">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81000" y="304800"/>
            <a:ext cx="8382000" cy="1139825"/>
          </a:xfrm>
        </p:spPr>
        <p:txBody>
          <a:bodyPr/>
          <a:lstStyle/>
          <a:p>
            <a:pPr algn="ctr"/>
            <a:r>
              <a:rPr lang="en-US" altLang="en-US" smtClean="0"/>
              <a:t/>
            </a:r>
            <a:br>
              <a:rPr lang="en-US" altLang="en-US" smtClean="0"/>
            </a:br>
            <a:r>
              <a:rPr lang="en-US" altLang="en-US" sz="3200" b="1" smtClean="0">
                <a:solidFill>
                  <a:schemeClr val="tx1"/>
                </a:solidFill>
              </a:rPr>
              <a:t/>
            </a:r>
            <a:br>
              <a:rPr lang="en-US" altLang="en-US" sz="3200" b="1" smtClean="0">
                <a:solidFill>
                  <a:schemeClr val="tx1"/>
                </a:solidFill>
              </a:rPr>
            </a:br>
            <a:r>
              <a:rPr lang="en-US" altLang="en-US" sz="3200" b="1" smtClean="0">
                <a:solidFill>
                  <a:srgbClr val="FFFF00"/>
                </a:solidFill>
              </a:rPr>
              <a:t>IV. </a:t>
            </a:r>
            <a:r>
              <a:rPr lang="en-US" altLang="en-US" sz="3200" b="1" i="1" smtClean="0">
                <a:solidFill>
                  <a:srgbClr val="FFFF00"/>
                </a:solidFill>
              </a:rPr>
              <a:t>Toward a Unified, Comprehensive, &amp; </a:t>
            </a:r>
            <a:br>
              <a:rPr lang="en-US" altLang="en-US" sz="3200" b="1" i="1" smtClean="0">
                <a:solidFill>
                  <a:srgbClr val="FFFF00"/>
                </a:solidFill>
              </a:rPr>
            </a:br>
            <a:r>
              <a:rPr lang="en-US" altLang="en-US" sz="3200" b="1" i="1" smtClean="0">
                <a:solidFill>
                  <a:srgbClr val="FFFF00"/>
                </a:solidFill>
              </a:rPr>
              <a:t>Equitable System of  Interventions</a:t>
            </a:r>
            <a:r>
              <a:rPr lang="en-US" altLang="en-US" smtClean="0"/>
              <a:t/>
            </a:r>
            <a:br>
              <a:rPr lang="en-US" altLang="en-US" smtClean="0"/>
            </a:br>
            <a:endParaRPr lang="en-US" altLang="en-US" smtClean="0"/>
          </a:p>
        </p:txBody>
      </p:sp>
      <p:sp>
        <p:nvSpPr>
          <p:cNvPr id="2253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7FDB1CCD-6903-4B4C-92CB-E5B68DB0DD96}" type="slidenum">
              <a:rPr lang="en-US" altLang="en-US" sz="1200" smtClean="0">
                <a:latin typeface="Garamond" panose="02020404030301010803" pitchFamily="18" charset="0"/>
              </a:rPr>
              <a:pPr>
                <a:spcBef>
                  <a:spcPct val="0"/>
                </a:spcBef>
                <a:buClrTx/>
                <a:buSzTx/>
                <a:buFontTx/>
                <a:buNone/>
              </a:pPr>
              <a:t>12</a:t>
            </a:fld>
            <a:endParaRPr lang="en-US" altLang="en-US" sz="1200" smtClean="0">
              <a:latin typeface="Garamond" panose="02020404030301010803"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452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3BF0DAB1-FD20-449D-B731-C9660DD9D9B7}" type="slidenum">
              <a:rPr lang="en-US" altLang="en-US" sz="1200" smtClean="0">
                <a:latin typeface="Garamond" panose="02020404030301010803" pitchFamily="18" charset="0"/>
              </a:rPr>
              <a:pPr>
                <a:spcBef>
                  <a:spcPct val="0"/>
                </a:spcBef>
                <a:buClrTx/>
                <a:buSzTx/>
                <a:buFontTx/>
                <a:buNone/>
              </a:pPr>
              <a:t>13</a:t>
            </a:fld>
            <a:endParaRPr lang="en-US" altLang="en-US" sz="1200" smtClean="0">
              <a:latin typeface="Garamond" panose="02020404030301010803" pitchFamily="18" charset="0"/>
            </a:endParaRPr>
          </a:p>
        </p:txBody>
      </p:sp>
      <p:sp>
        <p:nvSpPr>
          <p:cNvPr id="23555" name="Text Box 2"/>
          <p:cNvSpPr txBox="1">
            <a:spLocks noChangeArrowheads="1"/>
          </p:cNvSpPr>
          <p:nvPr/>
        </p:nvSpPr>
        <p:spPr bwMode="auto">
          <a:xfrm>
            <a:off x="457200" y="379413"/>
            <a:ext cx="82296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ts val="1700"/>
              </a:lnSpc>
              <a:spcBef>
                <a:spcPct val="0"/>
              </a:spcBef>
              <a:buClrTx/>
              <a:buSzTx/>
              <a:buFontTx/>
              <a:buNone/>
            </a:pPr>
            <a:r>
              <a:rPr lang="en-US" altLang="en-US" sz="2400" b="1">
                <a:solidFill>
                  <a:schemeClr val="accent2"/>
                </a:solidFill>
                <a:sym typeface="Gill Sans" charset="0"/>
              </a:rPr>
              <a:t>       </a:t>
            </a:r>
          </a:p>
          <a:p>
            <a:pPr algn="ctr" eaLnBrk="1" hangingPunct="1">
              <a:spcBef>
                <a:spcPct val="0"/>
              </a:spcBef>
              <a:buClrTx/>
              <a:buSzTx/>
              <a:buFontTx/>
              <a:buNone/>
            </a:pPr>
            <a:r>
              <a:rPr lang="en-US" altLang="en-US" sz="2000" b="1">
                <a:solidFill>
                  <a:schemeClr val="accent2"/>
                </a:solidFill>
                <a:sym typeface="Gill Sans" charset="0"/>
              </a:rPr>
              <a:t>A Unifying Concept for Working with Schools</a:t>
            </a:r>
          </a:p>
        </p:txBody>
      </p:sp>
      <p:sp>
        <p:nvSpPr>
          <p:cNvPr id="23556" name="Text Box 3"/>
          <p:cNvSpPr txBox="1">
            <a:spLocks noChangeArrowheads="1"/>
          </p:cNvSpPr>
          <p:nvPr/>
        </p:nvSpPr>
        <p:spPr bwMode="auto">
          <a:xfrm>
            <a:off x="228600" y="1600200"/>
            <a:ext cx="1966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600" b="1" i="1">
                <a:solidFill>
                  <a:schemeClr val="accent2"/>
                </a:solidFill>
                <a:latin typeface="Gill Sans" charset="0"/>
                <a:sym typeface="Gill Sans" charset="0"/>
              </a:rPr>
              <a:t>Range of Learners</a:t>
            </a:r>
          </a:p>
        </p:txBody>
      </p:sp>
      <p:sp>
        <p:nvSpPr>
          <p:cNvPr id="23557" name="Text Box 4"/>
          <p:cNvSpPr txBox="1">
            <a:spLocks noChangeArrowheads="1"/>
          </p:cNvSpPr>
          <p:nvPr/>
        </p:nvSpPr>
        <p:spPr bwMode="auto">
          <a:xfrm>
            <a:off x="2743200" y="2209800"/>
            <a:ext cx="1268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600" b="1">
                <a:latin typeface="Gill Sans" charset="0"/>
                <a:sym typeface="Gill Sans" charset="0"/>
              </a:rPr>
              <a:t>No barriers</a:t>
            </a:r>
          </a:p>
        </p:txBody>
      </p:sp>
      <p:sp>
        <p:nvSpPr>
          <p:cNvPr id="23558" name="Text Box 5"/>
          <p:cNvSpPr txBox="1">
            <a:spLocks noChangeArrowheads="1"/>
          </p:cNvSpPr>
          <p:nvPr/>
        </p:nvSpPr>
        <p:spPr bwMode="auto">
          <a:xfrm>
            <a:off x="2362200" y="3352800"/>
            <a:ext cx="1600200" cy="1327150"/>
          </a:xfrm>
          <a:prstGeom prst="rect">
            <a:avLst/>
          </a:prstGeom>
          <a:noFill/>
          <a:ln w="127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600" b="1" i="1">
                <a:solidFill>
                  <a:schemeClr val="accent2"/>
                </a:solidFill>
                <a:latin typeface="Gill Sans" charset="0"/>
                <a:sym typeface="Gill Sans" charset="0"/>
              </a:rPr>
              <a:t>Barriers</a:t>
            </a:r>
          </a:p>
          <a:p>
            <a:pPr algn="ctr" eaLnBrk="1" hangingPunct="1">
              <a:spcBef>
                <a:spcPct val="0"/>
              </a:spcBef>
              <a:buClrTx/>
              <a:buSzTx/>
              <a:buFontTx/>
              <a:buNone/>
            </a:pPr>
            <a:r>
              <a:rPr lang="en-US" altLang="en-US" sz="1600" b="1">
                <a:solidFill>
                  <a:schemeClr val="accent2"/>
                </a:solidFill>
                <a:latin typeface="Gill Sans" charset="0"/>
                <a:sym typeface="Gill Sans" charset="0"/>
              </a:rPr>
              <a:t>To</a:t>
            </a:r>
          </a:p>
          <a:p>
            <a:pPr algn="ctr" eaLnBrk="1" hangingPunct="1">
              <a:spcBef>
                <a:spcPct val="0"/>
              </a:spcBef>
              <a:buClrTx/>
              <a:buSzTx/>
              <a:buFontTx/>
              <a:buNone/>
            </a:pPr>
            <a:r>
              <a:rPr lang="en-US" altLang="en-US" sz="1600" b="1">
                <a:solidFill>
                  <a:schemeClr val="accent2"/>
                </a:solidFill>
                <a:latin typeface="Gill Sans" charset="0"/>
                <a:sym typeface="Gill Sans" charset="0"/>
              </a:rPr>
              <a:t>Learning,</a:t>
            </a:r>
          </a:p>
          <a:p>
            <a:pPr algn="ctr" eaLnBrk="1" hangingPunct="1">
              <a:spcBef>
                <a:spcPct val="0"/>
              </a:spcBef>
              <a:buClrTx/>
              <a:buSzTx/>
              <a:buFontTx/>
              <a:buNone/>
            </a:pPr>
            <a:r>
              <a:rPr lang="en-US" altLang="en-US" sz="1600" b="1">
                <a:solidFill>
                  <a:schemeClr val="accent2"/>
                </a:solidFill>
                <a:latin typeface="Gill Sans" charset="0"/>
                <a:sym typeface="Gill Sans" charset="0"/>
              </a:rPr>
              <a:t>Development, </a:t>
            </a:r>
          </a:p>
          <a:p>
            <a:pPr algn="ctr" eaLnBrk="1" hangingPunct="1">
              <a:spcBef>
                <a:spcPct val="0"/>
              </a:spcBef>
              <a:buClrTx/>
              <a:buSzTx/>
              <a:buFontTx/>
              <a:buNone/>
            </a:pPr>
            <a:r>
              <a:rPr lang="en-US" altLang="en-US" sz="1600" b="1">
                <a:solidFill>
                  <a:schemeClr val="accent2"/>
                </a:solidFill>
                <a:latin typeface="Gill Sans" charset="0"/>
                <a:sym typeface="Gill Sans" charset="0"/>
              </a:rPr>
              <a:t>Teaching</a:t>
            </a:r>
          </a:p>
        </p:txBody>
      </p:sp>
      <p:sp>
        <p:nvSpPr>
          <p:cNvPr id="23559" name="Text Box 6"/>
          <p:cNvSpPr txBox="1">
            <a:spLocks noChangeArrowheads="1"/>
          </p:cNvSpPr>
          <p:nvPr/>
        </p:nvSpPr>
        <p:spPr bwMode="auto">
          <a:xfrm>
            <a:off x="6172200" y="1981200"/>
            <a:ext cx="1433513" cy="2060575"/>
          </a:xfrm>
          <a:prstGeom prst="rect">
            <a:avLst/>
          </a:prstGeom>
          <a:noFill/>
          <a:ln w="127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600" b="1" i="1">
                <a:solidFill>
                  <a:schemeClr val="tx2"/>
                </a:solidFill>
                <a:latin typeface="Gill Sans" charset="0"/>
                <a:sym typeface="Gill Sans" charset="0"/>
              </a:rPr>
              <a:t>Instructional</a:t>
            </a:r>
          </a:p>
          <a:p>
            <a:pPr algn="ctr" eaLnBrk="1" hangingPunct="1">
              <a:spcBef>
                <a:spcPct val="0"/>
              </a:spcBef>
              <a:buClrTx/>
              <a:buSzTx/>
              <a:buFontTx/>
              <a:buNone/>
            </a:pPr>
            <a:r>
              <a:rPr lang="en-US" altLang="en-US" sz="1600" b="1" i="1">
                <a:solidFill>
                  <a:schemeClr val="tx2"/>
                </a:solidFill>
                <a:latin typeface="Gill Sans" charset="0"/>
                <a:sym typeface="Gill Sans" charset="0"/>
              </a:rPr>
              <a:t>Component</a:t>
            </a:r>
          </a:p>
          <a:p>
            <a:pPr algn="ctr" eaLnBrk="1" hangingPunct="1">
              <a:spcBef>
                <a:spcPct val="0"/>
              </a:spcBef>
              <a:buClrTx/>
              <a:buSzTx/>
              <a:buFontTx/>
              <a:buNone/>
            </a:pPr>
            <a:endParaRPr lang="en-US" altLang="en-US" sz="1600" b="1">
              <a:solidFill>
                <a:schemeClr val="tx2"/>
              </a:solidFill>
              <a:latin typeface="Gill Sans" charset="0"/>
              <a:sym typeface="Gill Sans" charset="0"/>
            </a:endParaRPr>
          </a:p>
          <a:p>
            <a:pPr algn="ctr" eaLnBrk="1" hangingPunct="1">
              <a:spcBef>
                <a:spcPct val="0"/>
              </a:spcBef>
              <a:buClrTx/>
              <a:buSzTx/>
              <a:buFontTx/>
              <a:buNone/>
            </a:pPr>
            <a:r>
              <a:rPr lang="en-US" altLang="en-US" sz="1600" b="1">
                <a:solidFill>
                  <a:schemeClr val="tx2"/>
                </a:solidFill>
                <a:latin typeface="Gill Sans" charset="0"/>
                <a:sym typeface="Gill Sans" charset="0"/>
              </a:rPr>
              <a:t>Classroom</a:t>
            </a:r>
          </a:p>
          <a:p>
            <a:pPr algn="ctr" eaLnBrk="1" hangingPunct="1">
              <a:spcBef>
                <a:spcPct val="0"/>
              </a:spcBef>
              <a:buClrTx/>
              <a:buSzTx/>
              <a:buFontTx/>
              <a:buNone/>
            </a:pPr>
            <a:r>
              <a:rPr lang="en-US" altLang="en-US" sz="1600" b="1">
                <a:solidFill>
                  <a:schemeClr val="tx2"/>
                </a:solidFill>
                <a:latin typeface="Gill Sans" charset="0"/>
                <a:sym typeface="Gill Sans" charset="0"/>
              </a:rPr>
              <a:t>Teaching</a:t>
            </a:r>
          </a:p>
          <a:p>
            <a:pPr algn="ctr" eaLnBrk="1" hangingPunct="1">
              <a:spcBef>
                <a:spcPct val="0"/>
              </a:spcBef>
              <a:buClrTx/>
              <a:buSzTx/>
              <a:buFontTx/>
              <a:buNone/>
            </a:pPr>
            <a:r>
              <a:rPr lang="en-US" altLang="en-US" sz="1600" b="1">
                <a:solidFill>
                  <a:schemeClr val="tx2"/>
                </a:solidFill>
                <a:latin typeface="Gill Sans" charset="0"/>
                <a:sym typeface="Gill Sans" charset="0"/>
              </a:rPr>
              <a:t>+</a:t>
            </a:r>
          </a:p>
          <a:p>
            <a:pPr algn="ctr" eaLnBrk="1" hangingPunct="1">
              <a:spcBef>
                <a:spcPct val="0"/>
              </a:spcBef>
              <a:buClrTx/>
              <a:buSzTx/>
              <a:buFontTx/>
              <a:buNone/>
            </a:pPr>
            <a:r>
              <a:rPr lang="en-US" altLang="en-US" sz="1600" b="1">
                <a:solidFill>
                  <a:schemeClr val="tx2"/>
                </a:solidFill>
                <a:latin typeface="Gill Sans" charset="0"/>
                <a:sym typeface="Gill Sans" charset="0"/>
              </a:rPr>
              <a:t>Enrichment</a:t>
            </a:r>
          </a:p>
          <a:p>
            <a:pPr algn="ctr" eaLnBrk="1" hangingPunct="1">
              <a:spcBef>
                <a:spcPct val="0"/>
              </a:spcBef>
              <a:buClrTx/>
              <a:buSzTx/>
              <a:buFontTx/>
              <a:buNone/>
            </a:pPr>
            <a:r>
              <a:rPr lang="en-US" altLang="en-US" sz="1600" b="1">
                <a:solidFill>
                  <a:schemeClr val="tx2"/>
                </a:solidFill>
                <a:latin typeface="Gill Sans" charset="0"/>
                <a:sym typeface="Gill Sans" charset="0"/>
              </a:rPr>
              <a:t>Activity</a:t>
            </a:r>
          </a:p>
        </p:txBody>
      </p:sp>
      <p:sp>
        <p:nvSpPr>
          <p:cNvPr id="23560" name="Text Box 7"/>
          <p:cNvSpPr txBox="1">
            <a:spLocks noChangeArrowheads="1"/>
          </p:cNvSpPr>
          <p:nvPr/>
        </p:nvSpPr>
        <p:spPr bwMode="auto">
          <a:xfrm>
            <a:off x="7502525" y="2559050"/>
            <a:ext cx="16637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600" b="1">
                <a:solidFill>
                  <a:schemeClr val="tx2"/>
                </a:solidFill>
                <a:latin typeface="Gill Sans" charset="0"/>
                <a:sym typeface="Gill Sans" charset="0"/>
              </a:rPr>
              <a:t>Desired</a:t>
            </a:r>
          </a:p>
          <a:p>
            <a:pPr algn="ctr" eaLnBrk="1" hangingPunct="1">
              <a:spcBef>
                <a:spcPct val="0"/>
              </a:spcBef>
              <a:buClrTx/>
              <a:buSzTx/>
              <a:buFontTx/>
              <a:buNone/>
            </a:pPr>
            <a:r>
              <a:rPr lang="en-US" altLang="en-US" sz="1600" b="1">
                <a:solidFill>
                  <a:schemeClr val="tx2"/>
                </a:solidFill>
                <a:latin typeface="Gill Sans" charset="0"/>
                <a:sym typeface="Gill Sans" charset="0"/>
              </a:rPr>
              <a:t>Outcomes</a:t>
            </a:r>
          </a:p>
          <a:p>
            <a:pPr algn="ctr" eaLnBrk="1" hangingPunct="1">
              <a:spcBef>
                <a:spcPct val="0"/>
              </a:spcBef>
              <a:buClrTx/>
              <a:buSzTx/>
              <a:buFontTx/>
              <a:buNone/>
            </a:pPr>
            <a:endParaRPr lang="en-US" altLang="en-US" sz="1600" b="1">
              <a:solidFill>
                <a:schemeClr val="tx2"/>
              </a:solidFill>
              <a:latin typeface="Gill Sans" charset="0"/>
              <a:sym typeface="Gill Sans" charset="0"/>
            </a:endParaRPr>
          </a:p>
          <a:p>
            <a:pPr algn="ctr" eaLnBrk="1" hangingPunct="1">
              <a:spcBef>
                <a:spcPct val="0"/>
              </a:spcBef>
              <a:buClrTx/>
              <a:buSzTx/>
              <a:buFontTx/>
              <a:buNone/>
            </a:pPr>
            <a:r>
              <a:rPr lang="en-US" altLang="en-US" sz="1400" b="1">
                <a:solidFill>
                  <a:schemeClr val="tx2"/>
                </a:solidFill>
                <a:latin typeface="Gill Sans" charset="0"/>
                <a:sym typeface="Gill Sans" charset="0"/>
              </a:rPr>
              <a:t>  </a:t>
            </a:r>
            <a:r>
              <a:rPr lang="en-US" altLang="en-US" sz="1200" b="1">
                <a:solidFill>
                  <a:schemeClr val="tx2"/>
                </a:solidFill>
                <a:latin typeface="Gill Sans" charset="0"/>
                <a:sym typeface="Gill Sans" charset="0"/>
              </a:rPr>
              <a:t>(High Expectations</a:t>
            </a:r>
          </a:p>
          <a:p>
            <a:pPr algn="ctr" eaLnBrk="1" hangingPunct="1">
              <a:spcBef>
                <a:spcPct val="0"/>
              </a:spcBef>
              <a:buClrTx/>
              <a:buSzTx/>
              <a:buFontTx/>
              <a:buNone/>
            </a:pPr>
            <a:r>
              <a:rPr lang="en-US" altLang="en-US" sz="1200" b="1">
                <a:solidFill>
                  <a:schemeClr val="tx2"/>
                </a:solidFill>
                <a:latin typeface="Gill Sans" charset="0"/>
                <a:sym typeface="Gill Sans" charset="0"/>
              </a:rPr>
              <a:t>&amp; Accountability)</a:t>
            </a:r>
          </a:p>
        </p:txBody>
      </p:sp>
      <p:sp>
        <p:nvSpPr>
          <p:cNvPr id="23561" name="Text Box 8"/>
          <p:cNvSpPr txBox="1">
            <a:spLocks noChangeArrowheads="1"/>
          </p:cNvSpPr>
          <p:nvPr/>
        </p:nvSpPr>
        <p:spPr bwMode="auto">
          <a:xfrm>
            <a:off x="6283325" y="4116388"/>
            <a:ext cx="1412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200" b="1" dirty="0">
                <a:solidFill>
                  <a:schemeClr val="tx2"/>
                </a:solidFill>
                <a:latin typeface="Gill Sans" charset="0"/>
                <a:sym typeface="Gill Sans" charset="0"/>
              </a:rPr>
              <a:t>(High Standards)</a:t>
            </a:r>
          </a:p>
        </p:txBody>
      </p:sp>
      <p:sp>
        <p:nvSpPr>
          <p:cNvPr id="23562" name="Line 9"/>
          <p:cNvSpPr>
            <a:spLocks noChangeShapeType="1"/>
          </p:cNvSpPr>
          <p:nvPr/>
        </p:nvSpPr>
        <p:spPr bwMode="auto">
          <a:xfrm>
            <a:off x="2133600" y="2590800"/>
            <a:ext cx="3886200" cy="0"/>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3" name="Line 10"/>
          <p:cNvSpPr>
            <a:spLocks noChangeShapeType="1"/>
          </p:cNvSpPr>
          <p:nvPr/>
        </p:nvSpPr>
        <p:spPr bwMode="auto">
          <a:xfrm>
            <a:off x="7543800" y="2895600"/>
            <a:ext cx="304800" cy="0"/>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4" name="Line 11"/>
          <p:cNvSpPr>
            <a:spLocks noChangeShapeType="1"/>
          </p:cNvSpPr>
          <p:nvPr/>
        </p:nvSpPr>
        <p:spPr bwMode="auto">
          <a:xfrm flipH="1">
            <a:off x="1828800" y="2209800"/>
            <a:ext cx="22860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5" name="Line 12"/>
          <p:cNvSpPr>
            <a:spLocks noChangeShapeType="1"/>
          </p:cNvSpPr>
          <p:nvPr/>
        </p:nvSpPr>
        <p:spPr bwMode="auto">
          <a:xfrm flipH="1" flipV="1">
            <a:off x="2057400" y="2209800"/>
            <a:ext cx="0" cy="342900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6" name="Line 13"/>
          <p:cNvSpPr>
            <a:spLocks noChangeShapeType="1"/>
          </p:cNvSpPr>
          <p:nvPr/>
        </p:nvSpPr>
        <p:spPr bwMode="auto">
          <a:xfrm flipH="1" flipV="1">
            <a:off x="1828800" y="5638800"/>
            <a:ext cx="22860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7" name="Line 14"/>
          <p:cNvSpPr>
            <a:spLocks noChangeShapeType="1"/>
          </p:cNvSpPr>
          <p:nvPr/>
        </p:nvSpPr>
        <p:spPr bwMode="auto">
          <a:xfrm>
            <a:off x="2057400" y="3886200"/>
            <a:ext cx="228600"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8" name="Text Box 15"/>
          <p:cNvSpPr txBox="1">
            <a:spLocks noChangeArrowheads="1"/>
          </p:cNvSpPr>
          <p:nvPr/>
        </p:nvSpPr>
        <p:spPr bwMode="auto">
          <a:xfrm>
            <a:off x="228600" y="1981200"/>
            <a:ext cx="2687638"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tabLst>
                <a:tab pos="457200" algn="l"/>
              </a:tabLst>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tabLst>
                <a:tab pos="457200" algn="l"/>
              </a:tabLst>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tabLst>
                <a:tab pos="457200" algn="l"/>
              </a:tabLst>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tabLst>
                <a:tab pos="457200" algn="l"/>
              </a:tabLst>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tabLst>
                <a:tab pos="4572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tabLst>
                <a:tab pos="4572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tabLst>
                <a:tab pos="4572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tabLst>
                <a:tab pos="4572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tabLst>
                <a:tab pos="457200" algn="l"/>
              </a:tabLst>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a:solidFill>
                  <a:schemeClr val="tx2"/>
                </a:solidFill>
                <a:latin typeface="Gill Sans" charset="0"/>
                <a:sym typeface="Gill Sans" charset="0"/>
              </a:rPr>
              <a:t>      Motivationally </a:t>
            </a:r>
          </a:p>
          <a:p>
            <a:pPr eaLnBrk="1" hangingPunct="1">
              <a:spcBef>
                <a:spcPct val="0"/>
              </a:spcBef>
              <a:buClrTx/>
              <a:buSzTx/>
              <a:buFontTx/>
              <a:buNone/>
            </a:pPr>
            <a:r>
              <a:rPr lang="en-US" altLang="en-US" sz="1400" b="1">
                <a:solidFill>
                  <a:schemeClr val="tx2"/>
                </a:solidFill>
                <a:latin typeface="Gill Sans" charset="0"/>
                <a:sym typeface="Gill Sans" charset="0"/>
              </a:rPr>
              <a:t>      ready and able</a:t>
            </a:r>
          </a:p>
          <a:p>
            <a:pPr eaLnBrk="1" hangingPunct="1">
              <a:spcBef>
                <a:spcPct val="0"/>
              </a:spcBef>
              <a:buClrTx/>
              <a:buSzTx/>
              <a:buFontTx/>
              <a:buNone/>
            </a:pPr>
            <a:endParaRPr lang="en-US" altLang="en-US" sz="1400" b="1">
              <a:solidFill>
                <a:schemeClr val="tx2"/>
              </a:solidFill>
              <a:latin typeface="Gill Sans" charset="0"/>
              <a:sym typeface="Gill Sans" charset="0"/>
            </a:endParaRPr>
          </a:p>
          <a:p>
            <a:pPr eaLnBrk="1" hangingPunct="1">
              <a:spcBef>
                <a:spcPct val="0"/>
              </a:spcBef>
              <a:buClrTx/>
              <a:buSzTx/>
              <a:buFontTx/>
              <a:buNone/>
            </a:pPr>
            <a:endParaRPr lang="en-US" altLang="en-US" sz="1400" b="1">
              <a:solidFill>
                <a:schemeClr val="tx2"/>
              </a:solidFill>
              <a:latin typeface="Gill Sans" charset="0"/>
              <a:sym typeface="Gill Sans" charset="0"/>
            </a:endParaRPr>
          </a:p>
          <a:p>
            <a:pPr eaLnBrk="1" hangingPunct="1">
              <a:spcBef>
                <a:spcPct val="0"/>
              </a:spcBef>
              <a:buClrTx/>
              <a:buSzTx/>
              <a:buFontTx/>
              <a:buNone/>
            </a:pPr>
            <a:r>
              <a:rPr lang="en-US" altLang="en-US" sz="1400" b="1">
                <a:solidFill>
                  <a:schemeClr val="tx2"/>
                </a:solidFill>
                <a:latin typeface="Gill Sans" charset="0"/>
                <a:sym typeface="Gill Sans" charset="0"/>
              </a:rPr>
              <a:t>      Not very</a:t>
            </a:r>
          </a:p>
          <a:p>
            <a:pPr eaLnBrk="1" hangingPunct="1">
              <a:spcBef>
                <a:spcPct val="0"/>
              </a:spcBef>
              <a:buClrTx/>
              <a:buSzTx/>
              <a:buFontTx/>
              <a:buNone/>
            </a:pPr>
            <a:r>
              <a:rPr lang="en-US" altLang="en-US" sz="1400" b="1">
                <a:solidFill>
                  <a:schemeClr val="tx2"/>
                </a:solidFill>
                <a:latin typeface="Gill Sans" charset="0"/>
                <a:sym typeface="Gill Sans" charset="0"/>
              </a:rPr>
              <a:t>      motivated/</a:t>
            </a:r>
          </a:p>
          <a:p>
            <a:pPr eaLnBrk="1" hangingPunct="1">
              <a:spcBef>
                <a:spcPct val="0"/>
              </a:spcBef>
              <a:buClrTx/>
              <a:buSzTx/>
              <a:buFontTx/>
              <a:buNone/>
            </a:pPr>
            <a:r>
              <a:rPr lang="en-US" altLang="en-US" sz="1400" b="1">
                <a:solidFill>
                  <a:schemeClr val="tx2"/>
                </a:solidFill>
                <a:latin typeface="Gill Sans" charset="0"/>
                <a:sym typeface="Gill Sans" charset="0"/>
              </a:rPr>
              <a:t>      lacking</a:t>
            </a:r>
          </a:p>
          <a:p>
            <a:pPr eaLnBrk="1" hangingPunct="1">
              <a:spcBef>
                <a:spcPct val="0"/>
              </a:spcBef>
              <a:buClrTx/>
              <a:buSzTx/>
              <a:buFontTx/>
              <a:buNone/>
            </a:pPr>
            <a:r>
              <a:rPr lang="en-US" altLang="en-US" sz="1400" b="1">
                <a:solidFill>
                  <a:schemeClr val="tx2"/>
                </a:solidFill>
                <a:latin typeface="Gill Sans" charset="0"/>
                <a:sym typeface="Gill Sans" charset="0"/>
              </a:rPr>
              <a:t>      prerequisite</a:t>
            </a:r>
          </a:p>
          <a:p>
            <a:pPr eaLnBrk="1" hangingPunct="1">
              <a:spcBef>
                <a:spcPct val="0"/>
              </a:spcBef>
              <a:buClrTx/>
              <a:buSzTx/>
              <a:buFontTx/>
              <a:buNone/>
            </a:pPr>
            <a:r>
              <a:rPr lang="en-US" altLang="en-US" sz="1400" b="1">
                <a:solidFill>
                  <a:schemeClr val="tx2"/>
                </a:solidFill>
                <a:latin typeface="Gill Sans" charset="0"/>
                <a:sym typeface="Gill Sans" charset="0"/>
              </a:rPr>
              <a:t>      skills/</a:t>
            </a:r>
          </a:p>
          <a:p>
            <a:pPr eaLnBrk="1" hangingPunct="1">
              <a:spcBef>
                <a:spcPct val="0"/>
              </a:spcBef>
              <a:buClrTx/>
              <a:buSzTx/>
              <a:buFontTx/>
              <a:buNone/>
            </a:pPr>
            <a:r>
              <a:rPr lang="en-US" altLang="en-US" sz="1400" b="1">
                <a:solidFill>
                  <a:schemeClr val="tx2"/>
                </a:solidFill>
                <a:latin typeface="Gill Sans" charset="0"/>
                <a:sym typeface="Gill Sans" charset="0"/>
              </a:rPr>
              <a:t>      different rates</a:t>
            </a:r>
          </a:p>
          <a:p>
            <a:pPr eaLnBrk="1" hangingPunct="1">
              <a:spcBef>
                <a:spcPct val="0"/>
              </a:spcBef>
              <a:buClrTx/>
              <a:buSzTx/>
              <a:buFontTx/>
              <a:buNone/>
            </a:pPr>
            <a:r>
              <a:rPr lang="en-US" altLang="en-US" sz="1400" b="1">
                <a:solidFill>
                  <a:schemeClr val="tx2"/>
                </a:solidFill>
                <a:latin typeface="Gill Sans" charset="0"/>
                <a:sym typeface="Gill Sans" charset="0"/>
              </a:rPr>
              <a:t>      &amp; styles/</a:t>
            </a:r>
          </a:p>
          <a:p>
            <a:pPr eaLnBrk="1" hangingPunct="1">
              <a:spcBef>
                <a:spcPct val="0"/>
              </a:spcBef>
              <a:buClrTx/>
              <a:buSzTx/>
              <a:buFontTx/>
              <a:buNone/>
            </a:pPr>
            <a:r>
              <a:rPr lang="en-US" altLang="en-US" sz="1400" b="1">
                <a:solidFill>
                  <a:schemeClr val="tx2"/>
                </a:solidFill>
                <a:latin typeface="Gill Sans" charset="0"/>
                <a:sym typeface="Gill Sans" charset="0"/>
              </a:rPr>
              <a:t>      minor</a:t>
            </a:r>
          </a:p>
          <a:p>
            <a:pPr eaLnBrk="1" hangingPunct="1">
              <a:spcBef>
                <a:spcPct val="0"/>
              </a:spcBef>
              <a:buClrTx/>
              <a:buSzTx/>
              <a:buFontTx/>
              <a:buNone/>
            </a:pPr>
            <a:r>
              <a:rPr lang="en-US" altLang="en-US" sz="1400" b="1">
                <a:solidFill>
                  <a:schemeClr val="tx2"/>
                </a:solidFill>
                <a:latin typeface="Gill Sans" charset="0"/>
                <a:sym typeface="Gill Sans" charset="0"/>
              </a:rPr>
              <a:t>      vulnerabilities</a:t>
            </a:r>
          </a:p>
          <a:p>
            <a:pPr eaLnBrk="1" hangingPunct="1">
              <a:spcBef>
                <a:spcPct val="0"/>
              </a:spcBef>
              <a:buClrTx/>
              <a:buSzTx/>
              <a:buFontTx/>
              <a:buNone/>
            </a:pPr>
            <a:endParaRPr lang="en-US" altLang="en-US" sz="1400" b="1">
              <a:solidFill>
                <a:schemeClr val="tx2"/>
              </a:solidFill>
              <a:latin typeface="Gill Sans" charset="0"/>
              <a:sym typeface="Gill Sans" charset="0"/>
            </a:endParaRPr>
          </a:p>
          <a:p>
            <a:pPr eaLnBrk="1" hangingPunct="1">
              <a:spcBef>
                <a:spcPct val="0"/>
              </a:spcBef>
              <a:buClrTx/>
              <a:buSzTx/>
              <a:buFontTx/>
              <a:buNone/>
            </a:pPr>
            <a:endParaRPr lang="en-US" altLang="en-US" sz="1400" b="1">
              <a:solidFill>
                <a:schemeClr val="tx2"/>
              </a:solidFill>
              <a:latin typeface="Gill Sans" charset="0"/>
              <a:sym typeface="Gill Sans" charset="0"/>
            </a:endParaRPr>
          </a:p>
          <a:p>
            <a:pPr eaLnBrk="1" hangingPunct="1">
              <a:spcBef>
                <a:spcPct val="0"/>
              </a:spcBef>
              <a:buClrTx/>
              <a:buSzTx/>
              <a:buFontTx/>
              <a:buNone/>
            </a:pPr>
            <a:r>
              <a:rPr lang="en-US" altLang="en-US" sz="1400" b="1">
                <a:solidFill>
                  <a:schemeClr val="tx2"/>
                </a:solidFill>
                <a:latin typeface="Gill Sans" charset="0"/>
                <a:sym typeface="Gill Sans" charset="0"/>
              </a:rPr>
              <a:t>      Avoidant/</a:t>
            </a:r>
          </a:p>
          <a:p>
            <a:pPr eaLnBrk="1" hangingPunct="1">
              <a:spcBef>
                <a:spcPct val="0"/>
              </a:spcBef>
              <a:buClrTx/>
              <a:buSzTx/>
              <a:buFontTx/>
              <a:buNone/>
            </a:pPr>
            <a:r>
              <a:rPr lang="en-US" altLang="en-US" sz="1400" b="1">
                <a:solidFill>
                  <a:schemeClr val="tx2"/>
                </a:solidFill>
                <a:latin typeface="Gill Sans" charset="0"/>
                <a:sym typeface="Gill Sans" charset="0"/>
              </a:rPr>
              <a:t>      very deficient</a:t>
            </a:r>
          </a:p>
          <a:p>
            <a:pPr eaLnBrk="1" hangingPunct="1">
              <a:spcBef>
                <a:spcPct val="0"/>
              </a:spcBef>
              <a:buClrTx/>
              <a:buSzTx/>
              <a:buFontTx/>
              <a:buNone/>
            </a:pPr>
            <a:r>
              <a:rPr lang="en-US" altLang="en-US" sz="1400" b="1">
                <a:solidFill>
                  <a:schemeClr val="tx2"/>
                </a:solidFill>
                <a:latin typeface="Gill Sans" charset="0"/>
                <a:sym typeface="Gill Sans" charset="0"/>
              </a:rPr>
              <a:t>      in capabilities</a:t>
            </a:r>
          </a:p>
          <a:p>
            <a:pPr eaLnBrk="1" hangingPunct="1">
              <a:spcBef>
                <a:spcPct val="0"/>
              </a:spcBef>
              <a:buClrTx/>
              <a:buSzTx/>
              <a:buFontTx/>
              <a:buNone/>
            </a:pPr>
            <a:r>
              <a:rPr lang="en-US" altLang="en-US" sz="1400">
                <a:solidFill>
                  <a:schemeClr val="bg1"/>
                </a:solidFill>
                <a:latin typeface="Gill Sans" charset="0"/>
                <a:sym typeface="Gill Sans" charset="0"/>
              </a:rPr>
              <a:t>	</a:t>
            </a:r>
          </a:p>
        </p:txBody>
      </p:sp>
      <p:sp>
        <p:nvSpPr>
          <p:cNvPr id="22545" name="Rectangle 16"/>
          <p:cNvSpPr>
            <a:spLocks noChangeArrowheads="1"/>
          </p:cNvSpPr>
          <p:nvPr/>
        </p:nvSpPr>
        <p:spPr bwMode="auto">
          <a:xfrm>
            <a:off x="4191000" y="2743200"/>
            <a:ext cx="1676400" cy="3352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22546" name="Text Box 17"/>
          <p:cNvSpPr txBox="1">
            <a:spLocks noChangeArrowheads="1"/>
          </p:cNvSpPr>
          <p:nvPr/>
        </p:nvSpPr>
        <p:spPr bwMode="auto">
          <a:xfrm>
            <a:off x="4191000" y="2819400"/>
            <a:ext cx="1735138"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i="1"/>
              <a:t>    </a:t>
            </a:r>
            <a:r>
              <a:rPr lang="en-US" altLang="en-US" sz="1600" b="1" i="1"/>
              <a:t>Enabling or </a:t>
            </a:r>
          </a:p>
          <a:p>
            <a:pPr eaLnBrk="1" hangingPunct="1">
              <a:spcBef>
                <a:spcPct val="0"/>
              </a:spcBef>
              <a:buClrTx/>
              <a:buSzTx/>
              <a:buFontTx/>
              <a:buNone/>
            </a:pPr>
            <a:r>
              <a:rPr lang="en-US" altLang="en-US" sz="1600" b="1" i="1"/>
              <a:t>	Learning </a:t>
            </a:r>
          </a:p>
          <a:p>
            <a:pPr eaLnBrk="1" hangingPunct="1">
              <a:spcBef>
                <a:spcPct val="0"/>
              </a:spcBef>
              <a:buClrTx/>
              <a:buSzTx/>
              <a:buFontTx/>
              <a:buNone/>
            </a:pPr>
            <a:r>
              <a:rPr lang="en-US" altLang="en-US" sz="1600" b="1" i="1"/>
              <a:t>	Supports</a:t>
            </a:r>
          </a:p>
          <a:p>
            <a:pPr eaLnBrk="1" hangingPunct="1">
              <a:spcBef>
                <a:spcPct val="0"/>
              </a:spcBef>
              <a:buClrTx/>
              <a:buSzTx/>
              <a:buFontTx/>
              <a:buNone/>
            </a:pPr>
            <a:r>
              <a:rPr lang="en-US" altLang="en-US" sz="1600" b="1"/>
              <a:t>    Component</a:t>
            </a:r>
          </a:p>
          <a:p>
            <a:pPr eaLnBrk="1" hangingPunct="1">
              <a:spcBef>
                <a:spcPct val="0"/>
              </a:spcBef>
              <a:buClrTx/>
              <a:buSzTx/>
              <a:buFontTx/>
              <a:buNone/>
            </a:pPr>
            <a:endParaRPr lang="en-US" altLang="en-US" sz="1600" b="1"/>
          </a:p>
          <a:p>
            <a:pPr eaLnBrk="1" hangingPunct="1">
              <a:spcBef>
                <a:spcPct val="0"/>
              </a:spcBef>
              <a:buClrTx/>
              <a:buSzTx/>
              <a:buFontTx/>
              <a:buAutoNum type="arabicParenBoth"/>
            </a:pPr>
            <a:r>
              <a:rPr lang="en-US" altLang="en-US" sz="1600" b="1"/>
              <a:t>Addressing</a:t>
            </a:r>
          </a:p>
          <a:p>
            <a:pPr eaLnBrk="1" hangingPunct="1">
              <a:spcBef>
                <a:spcPct val="0"/>
              </a:spcBef>
              <a:buClrTx/>
              <a:buSzTx/>
              <a:buFontTx/>
              <a:buNone/>
            </a:pPr>
            <a:r>
              <a:rPr lang="en-US" altLang="en-US" sz="1600" b="1"/>
              <a:t>     Interfering </a:t>
            </a:r>
          </a:p>
          <a:p>
            <a:pPr eaLnBrk="1" hangingPunct="1">
              <a:spcBef>
                <a:spcPct val="0"/>
              </a:spcBef>
              <a:buClrTx/>
              <a:buSzTx/>
              <a:buFontTx/>
              <a:buNone/>
            </a:pPr>
            <a:r>
              <a:rPr lang="en-US" altLang="en-US" sz="1600" b="1"/>
              <a:t>     Factors</a:t>
            </a:r>
          </a:p>
          <a:p>
            <a:pPr eaLnBrk="1" hangingPunct="1">
              <a:spcBef>
                <a:spcPct val="0"/>
              </a:spcBef>
              <a:buClrTx/>
              <a:buSzTx/>
              <a:buFontTx/>
              <a:buNone/>
            </a:pPr>
            <a:endParaRPr lang="en-US" altLang="en-US" sz="1600" b="1"/>
          </a:p>
          <a:p>
            <a:pPr eaLnBrk="1" hangingPunct="1">
              <a:spcBef>
                <a:spcPct val="0"/>
              </a:spcBef>
              <a:buClrTx/>
              <a:buSzTx/>
              <a:buFontTx/>
              <a:buNone/>
            </a:pPr>
            <a:r>
              <a:rPr lang="en-US" altLang="en-US" sz="1600" b="1"/>
              <a:t>(2) Re-engaging</a:t>
            </a:r>
          </a:p>
          <a:p>
            <a:pPr eaLnBrk="1" hangingPunct="1">
              <a:spcBef>
                <a:spcPct val="0"/>
              </a:spcBef>
              <a:buClrTx/>
              <a:buSzTx/>
              <a:buFontTx/>
              <a:buNone/>
            </a:pPr>
            <a:r>
              <a:rPr lang="en-US" altLang="en-US" sz="1600" b="1"/>
              <a:t>    Students in</a:t>
            </a:r>
          </a:p>
          <a:p>
            <a:pPr eaLnBrk="1" hangingPunct="1">
              <a:spcBef>
                <a:spcPct val="0"/>
              </a:spcBef>
              <a:buClrTx/>
              <a:buSzTx/>
              <a:buFontTx/>
              <a:buNone/>
            </a:pPr>
            <a:r>
              <a:rPr lang="en-US" altLang="en-US" sz="1600" b="1"/>
              <a:t>    Classroom </a:t>
            </a:r>
          </a:p>
          <a:p>
            <a:pPr eaLnBrk="1" hangingPunct="1">
              <a:spcBef>
                <a:spcPct val="0"/>
              </a:spcBef>
              <a:buClrTx/>
              <a:buSzTx/>
              <a:buFontTx/>
              <a:buNone/>
            </a:pPr>
            <a:r>
              <a:rPr lang="en-US" altLang="en-US" sz="1600" b="1"/>
              <a:t>    Instruction</a:t>
            </a:r>
          </a:p>
        </p:txBody>
      </p:sp>
      <p:sp>
        <p:nvSpPr>
          <p:cNvPr id="23571" name="Line 18"/>
          <p:cNvSpPr>
            <a:spLocks noChangeShapeType="1"/>
          </p:cNvSpPr>
          <p:nvPr/>
        </p:nvSpPr>
        <p:spPr bwMode="auto">
          <a:xfrm>
            <a:off x="5867400" y="3429000"/>
            <a:ext cx="228600"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27" name="Straight Connector 26"/>
          <p:cNvCxnSpPr>
            <a:stCxn id="23567" idx="1"/>
          </p:cNvCxnSpPr>
          <p:nvPr/>
        </p:nvCxnSpPr>
        <p:spPr>
          <a:xfrm rot="5400000" flipH="1" flipV="1">
            <a:off x="1943101" y="3543300"/>
            <a:ext cx="6858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286000" y="3200400"/>
            <a:ext cx="1905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838201" y="2667000"/>
            <a:ext cx="4572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762001" y="5029200"/>
            <a:ext cx="457200" cy="3175"/>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47784">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545"/>
                                        </p:tgtEl>
                                        <p:attrNameLst>
                                          <p:attrName>style.visibility</p:attrName>
                                        </p:attrNameLst>
                                      </p:cBhvr>
                                      <p:to>
                                        <p:strVal val="visible"/>
                                      </p:to>
                                    </p:set>
                                    <p:anim calcmode="lin" valueType="num">
                                      <p:cBhvr additive="base">
                                        <p:cTn id="11" dur="500" fill="hold"/>
                                        <p:tgtEl>
                                          <p:spTgt spid="22545"/>
                                        </p:tgtEl>
                                        <p:attrNameLst>
                                          <p:attrName>ppt_x</p:attrName>
                                        </p:attrNameLst>
                                      </p:cBhvr>
                                      <p:tavLst>
                                        <p:tav tm="0">
                                          <p:val>
                                            <p:strVal val="#ppt_x"/>
                                          </p:val>
                                        </p:tav>
                                        <p:tav tm="100000">
                                          <p:val>
                                            <p:strVal val="#ppt_x"/>
                                          </p:val>
                                        </p:tav>
                                      </p:tavLst>
                                    </p:anim>
                                    <p:anim calcmode="lin" valueType="num">
                                      <p:cBhvr additive="base">
                                        <p:cTn id="12" dur="500" fill="hold"/>
                                        <p:tgtEl>
                                          <p:spTgt spid="2254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2546">
                                            <p:txEl>
                                              <p:pRg st="0" end="0"/>
                                            </p:txEl>
                                          </p:spTgt>
                                        </p:tgtEl>
                                        <p:attrNameLst>
                                          <p:attrName>style.visibility</p:attrName>
                                        </p:attrNameLst>
                                      </p:cBhvr>
                                      <p:to>
                                        <p:strVal val="visible"/>
                                      </p:to>
                                    </p:set>
                                    <p:anim calcmode="lin" valueType="num">
                                      <p:cBhvr additive="base">
                                        <p:cTn id="17" dur="500" fill="hold"/>
                                        <p:tgtEl>
                                          <p:spTgt spid="2254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254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546">
                                            <p:txEl>
                                              <p:pRg st="1" end="1"/>
                                            </p:txEl>
                                          </p:spTgt>
                                        </p:tgtEl>
                                        <p:attrNameLst>
                                          <p:attrName>style.visibility</p:attrName>
                                        </p:attrNameLst>
                                      </p:cBhvr>
                                      <p:to>
                                        <p:strVal val="visible"/>
                                      </p:to>
                                    </p:set>
                                    <p:anim calcmode="lin" valueType="num">
                                      <p:cBhvr additive="base">
                                        <p:cTn id="21" dur="500" fill="hold"/>
                                        <p:tgtEl>
                                          <p:spTgt spid="2254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2546">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546">
                                            <p:txEl>
                                              <p:pRg st="2" end="2"/>
                                            </p:txEl>
                                          </p:spTgt>
                                        </p:tgtEl>
                                        <p:attrNameLst>
                                          <p:attrName>style.visibility</p:attrName>
                                        </p:attrNameLst>
                                      </p:cBhvr>
                                      <p:to>
                                        <p:strVal val="visible"/>
                                      </p:to>
                                    </p:set>
                                    <p:anim calcmode="lin" valueType="num">
                                      <p:cBhvr additive="base">
                                        <p:cTn id="25" dur="500" fill="hold"/>
                                        <p:tgtEl>
                                          <p:spTgt spid="2254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46">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2546">
                                            <p:txEl>
                                              <p:pRg st="3" end="3"/>
                                            </p:txEl>
                                          </p:spTgt>
                                        </p:tgtEl>
                                        <p:attrNameLst>
                                          <p:attrName>style.visibility</p:attrName>
                                        </p:attrNameLst>
                                      </p:cBhvr>
                                      <p:to>
                                        <p:strVal val="visible"/>
                                      </p:to>
                                    </p:set>
                                    <p:anim calcmode="lin" valueType="num">
                                      <p:cBhvr additive="base">
                                        <p:cTn id="29" dur="500" fill="hold"/>
                                        <p:tgtEl>
                                          <p:spTgt spid="2254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254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22546">
                                            <p:txEl>
                                              <p:pRg st="5" end="5"/>
                                            </p:txEl>
                                          </p:spTgt>
                                        </p:tgtEl>
                                        <p:attrNameLst>
                                          <p:attrName>style.visibility</p:attrName>
                                        </p:attrNameLst>
                                      </p:cBhvr>
                                      <p:to>
                                        <p:strVal val="visible"/>
                                      </p:to>
                                    </p:set>
                                    <p:anim calcmode="lin" valueType="num">
                                      <p:cBhvr additive="base">
                                        <p:cTn id="35" dur="500" fill="hold"/>
                                        <p:tgtEl>
                                          <p:spTgt spid="22546">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2546">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546">
                                            <p:txEl>
                                              <p:pRg st="6" end="6"/>
                                            </p:txEl>
                                          </p:spTgt>
                                        </p:tgtEl>
                                        <p:attrNameLst>
                                          <p:attrName>style.visibility</p:attrName>
                                        </p:attrNameLst>
                                      </p:cBhvr>
                                      <p:to>
                                        <p:strVal val="visible"/>
                                      </p:to>
                                    </p:set>
                                    <p:anim calcmode="lin" valueType="num">
                                      <p:cBhvr additive="base">
                                        <p:cTn id="39" dur="500" fill="hold"/>
                                        <p:tgtEl>
                                          <p:spTgt spid="22546">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2546">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546">
                                            <p:txEl>
                                              <p:pRg st="7" end="7"/>
                                            </p:txEl>
                                          </p:spTgt>
                                        </p:tgtEl>
                                        <p:attrNameLst>
                                          <p:attrName>style.visibility</p:attrName>
                                        </p:attrNameLst>
                                      </p:cBhvr>
                                      <p:to>
                                        <p:strVal val="visible"/>
                                      </p:to>
                                    </p:set>
                                    <p:anim calcmode="lin" valueType="num">
                                      <p:cBhvr additive="base">
                                        <p:cTn id="43" dur="500" fill="hold"/>
                                        <p:tgtEl>
                                          <p:spTgt spid="22546">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54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2546">
                                            <p:txEl>
                                              <p:pRg st="9" end="9"/>
                                            </p:txEl>
                                          </p:spTgt>
                                        </p:tgtEl>
                                        <p:attrNameLst>
                                          <p:attrName>style.visibility</p:attrName>
                                        </p:attrNameLst>
                                      </p:cBhvr>
                                      <p:to>
                                        <p:strVal val="visible"/>
                                      </p:to>
                                    </p:set>
                                    <p:anim calcmode="lin" valueType="num">
                                      <p:cBhvr additive="base">
                                        <p:cTn id="49" dur="500" fill="hold"/>
                                        <p:tgtEl>
                                          <p:spTgt spid="22546">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2546">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2546">
                                            <p:txEl>
                                              <p:pRg st="10" end="10"/>
                                            </p:txEl>
                                          </p:spTgt>
                                        </p:tgtEl>
                                        <p:attrNameLst>
                                          <p:attrName>style.visibility</p:attrName>
                                        </p:attrNameLst>
                                      </p:cBhvr>
                                      <p:to>
                                        <p:strVal val="visible"/>
                                      </p:to>
                                    </p:set>
                                    <p:anim calcmode="lin" valueType="num">
                                      <p:cBhvr additive="base">
                                        <p:cTn id="53" dur="500" fill="hold"/>
                                        <p:tgtEl>
                                          <p:spTgt spid="22546">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2546">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2546">
                                            <p:txEl>
                                              <p:pRg st="11" end="11"/>
                                            </p:txEl>
                                          </p:spTgt>
                                        </p:tgtEl>
                                        <p:attrNameLst>
                                          <p:attrName>style.visibility</p:attrName>
                                        </p:attrNameLst>
                                      </p:cBhvr>
                                      <p:to>
                                        <p:strVal val="visible"/>
                                      </p:to>
                                    </p:set>
                                    <p:anim calcmode="lin" valueType="num">
                                      <p:cBhvr additive="base">
                                        <p:cTn id="57" dur="500" fill="hold"/>
                                        <p:tgtEl>
                                          <p:spTgt spid="22546">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2546">
                                            <p:txEl>
                                              <p:pRg st="11" end="11"/>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2546">
                                            <p:txEl>
                                              <p:pRg st="12" end="12"/>
                                            </p:txEl>
                                          </p:spTgt>
                                        </p:tgtEl>
                                        <p:attrNameLst>
                                          <p:attrName>style.visibility</p:attrName>
                                        </p:attrNameLst>
                                      </p:cBhvr>
                                      <p:to>
                                        <p:strVal val="visible"/>
                                      </p:to>
                                    </p:set>
                                    <p:anim calcmode="lin" valueType="num">
                                      <p:cBhvr additive="base">
                                        <p:cTn id="61" dur="500" fill="hold"/>
                                        <p:tgtEl>
                                          <p:spTgt spid="22546">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2546">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12"/>
                </p:tgtEl>
              </p:cMediaNode>
            </p:audio>
          </p:childTnLst>
        </p:cTn>
      </p:par>
    </p:tnLst>
    <p:bldLst>
      <p:bldP spid="225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33400" y="533400"/>
            <a:ext cx="8229600" cy="1139825"/>
          </a:xfrm>
        </p:spPr>
        <p:txBody>
          <a:bodyPr/>
          <a:lstStyle/>
          <a:p>
            <a:pPr algn="ctr"/>
            <a:r>
              <a:rPr lang="en-US" altLang="en-US" sz="3200" b="1" dirty="0" smtClean="0">
                <a:solidFill>
                  <a:srgbClr val="FFFF00"/>
                </a:solidFill>
              </a:rPr>
              <a:t>A Comprehensive Intervention Framework for Student and Learning Supports</a:t>
            </a:r>
          </a:p>
        </p:txBody>
      </p:sp>
      <p:sp>
        <p:nvSpPr>
          <p:cNvPr id="24579" name="Content Placeholder 2"/>
          <p:cNvSpPr>
            <a:spLocks noGrp="1"/>
          </p:cNvSpPr>
          <p:nvPr>
            <p:ph idx="1"/>
          </p:nvPr>
        </p:nvSpPr>
        <p:spPr>
          <a:xfrm>
            <a:off x="533400" y="1752600"/>
            <a:ext cx="8229600" cy="4530725"/>
          </a:xfrm>
        </p:spPr>
        <p:txBody>
          <a:bodyPr/>
          <a:lstStyle/>
          <a:p>
            <a:pPr>
              <a:buFont typeface="Wingdings" panose="05000000000000000000" pitchFamily="2" charset="2"/>
              <a:buNone/>
              <a:defRPr/>
            </a:pPr>
            <a:r>
              <a:rPr lang="en-US" altLang="en-US" dirty="0" smtClean="0"/>
              <a:t>Consists of </a:t>
            </a:r>
          </a:p>
          <a:p>
            <a:pPr>
              <a:buFont typeface="Wingdings" panose="05000000000000000000" pitchFamily="2" charset="2"/>
              <a:buNone/>
              <a:defRPr/>
            </a:pPr>
            <a:endParaRPr lang="en-US" altLang="en-US" dirty="0" smtClean="0"/>
          </a:p>
          <a:p>
            <a:pPr algn="ctr">
              <a:defRPr/>
            </a:pPr>
            <a:r>
              <a:rPr lang="en-US" altLang="en-US" b="1" dirty="0" smtClean="0"/>
              <a:t>a full </a:t>
            </a:r>
            <a:r>
              <a:rPr lang="en-US" altLang="en-US" b="1" i="1" dirty="0" smtClean="0"/>
              <a:t>Continuum</a:t>
            </a:r>
            <a:r>
              <a:rPr lang="en-US" altLang="en-US" b="1" dirty="0" smtClean="0"/>
              <a:t> of Interventions</a:t>
            </a:r>
          </a:p>
          <a:p>
            <a:pPr algn="ctr">
              <a:buFont typeface="Wingdings" panose="05000000000000000000" pitchFamily="2" charset="2"/>
              <a:buNone/>
              <a:defRPr/>
            </a:pPr>
            <a:r>
              <a:rPr lang="en-US" altLang="en-US" b="1" dirty="0" smtClean="0"/>
              <a:t>	&amp;</a:t>
            </a:r>
          </a:p>
          <a:p>
            <a:pPr algn="ctr">
              <a:defRPr/>
            </a:pPr>
            <a:r>
              <a:rPr lang="en-US" altLang="en-US" b="1" dirty="0" smtClean="0"/>
              <a:t>An organized and delimited</a:t>
            </a:r>
          </a:p>
          <a:p>
            <a:pPr marL="0" indent="0" algn="ctr">
              <a:buFont typeface="Wingdings" panose="05000000000000000000" pitchFamily="2" charset="2"/>
              <a:buNone/>
              <a:defRPr/>
            </a:pPr>
            <a:r>
              <a:rPr lang="en-US" altLang="en-US" b="1" dirty="0" smtClean="0"/>
              <a:t>set of </a:t>
            </a:r>
            <a:r>
              <a:rPr lang="en-US" altLang="en-US" b="1" i="1" dirty="0" smtClean="0"/>
              <a:t>Content</a:t>
            </a:r>
            <a:r>
              <a:rPr lang="en-US" altLang="en-US" b="1" dirty="0" smtClean="0"/>
              <a:t> Arenas</a:t>
            </a:r>
          </a:p>
        </p:txBody>
      </p:sp>
      <p:sp>
        <p:nvSpPr>
          <p:cNvPr id="2560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23B4E546-D80B-4C89-B0AF-64793C6A2B8E}" type="slidenum">
              <a:rPr lang="en-US" altLang="en-US" sz="1200" smtClean="0">
                <a:latin typeface="Garamond" panose="02020404030301010803" pitchFamily="18" charset="0"/>
              </a:rPr>
              <a:pPr>
                <a:spcBef>
                  <a:spcPct val="0"/>
                </a:spcBef>
                <a:buClrTx/>
                <a:buSzTx/>
                <a:buFontTx/>
                <a:buNone/>
              </a:pPr>
              <a:t>14</a:t>
            </a:fld>
            <a:endParaRPr lang="en-US" altLang="en-US" sz="1200" smtClean="0">
              <a:latin typeface="Garamond" panose="02020404030301010803"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4744"/>
    </mc:Choice>
    <mc:Fallback xmlns="">
      <p:transition spd="slow" advTm="54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24579">
                                            <p:txEl>
                                              <p:pRg st="2" end="2"/>
                                            </p:txEl>
                                          </p:spTgt>
                                        </p:tgtEl>
                                        <p:attrNameLst>
                                          <p:attrName>style.visibility</p:attrName>
                                        </p:attrNameLst>
                                      </p:cBhvr>
                                      <p:to>
                                        <p:strVal val="visible"/>
                                      </p:to>
                                    </p:set>
                                    <p:anim calcmode="lin" valueType="num">
                                      <p:cBhvr additive="base">
                                        <p:cTn id="11"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4579">
                                            <p:txEl>
                                              <p:pRg st="3" end="3"/>
                                            </p:txEl>
                                          </p:spTgt>
                                        </p:tgtEl>
                                        <p:attrNameLst>
                                          <p:attrName>style.visibility</p:attrName>
                                        </p:attrNameLst>
                                      </p:cBhvr>
                                      <p:to>
                                        <p:strVal val="visible"/>
                                      </p:to>
                                    </p:set>
                                    <p:anim calcmode="lin" valueType="num">
                                      <p:cBhvr additive="base">
                                        <p:cTn id="17"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4579">
                                            <p:txEl>
                                              <p:pRg st="4" end="4"/>
                                            </p:txEl>
                                          </p:spTgt>
                                        </p:tgtEl>
                                        <p:attrNameLst>
                                          <p:attrName>style.visibility</p:attrName>
                                        </p:attrNameLst>
                                      </p:cBhvr>
                                      <p:to>
                                        <p:strVal val="visible"/>
                                      </p:to>
                                    </p:set>
                                    <p:anim calcmode="lin" valueType="num">
                                      <p:cBhvr additive="base">
                                        <p:cTn id="23" dur="5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457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579">
                                            <p:txEl>
                                              <p:pRg st="5" end="5"/>
                                            </p:txEl>
                                          </p:spTgt>
                                        </p:tgtEl>
                                        <p:attrNameLst>
                                          <p:attrName>style.visibility</p:attrName>
                                        </p:attrNameLst>
                                      </p:cBhvr>
                                      <p:to>
                                        <p:strVal val="visible"/>
                                      </p:to>
                                    </p:set>
                                    <p:anim calcmode="lin" valueType="num">
                                      <p:cBhvr additive="base">
                                        <p:cTn id="27" dur="500" fill="hold"/>
                                        <p:tgtEl>
                                          <p:spTgt spid="2457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57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824C8D3-86C5-46B0-8F0B-CDC6E5973A88}" type="slidenum">
              <a:rPr lang="en-US" altLang="en-US" sz="1200" smtClean="0">
                <a:latin typeface="Garamond" panose="02020404030301010803" pitchFamily="18" charset="0"/>
              </a:rPr>
              <a:pPr>
                <a:spcBef>
                  <a:spcPct val="0"/>
                </a:spcBef>
                <a:buClrTx/>
                <a:buSzTx/>
                <a:buFontTx/>
                <a:buNone/>
              </a:pPr>
              <a:t>15</a:t>
            </a:fld>
            <a:endParaRPr lang="en-US" altLang="en-US" sz="1200" smtClean="0">
              <a:latin typeface="Garamond" panose="02020404030301010803" pitchFamily="18" charset="0"/>
            </a:endParaRPr>
          </a:p>
        </p:txBody>
      </p:sp>
      <p:sp>
        <p:nvSpPr>
          <p:cNvPr id="26627" name="Text Box 2"/>
          <p:cNvSpPr txBox="1">
            <a:spLocks noChangeArrowheads="1"/>
          </p:cNvSpPr>
          <p:nvPr/>
        </p:nvSpPr>
        <p:spPr bwMode="auto">
          <a:xfrm>
            <a:off x="381000" y="381000"/>
            <a:ext cx="82296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2"/>
                </a:solidFill>
              </a:rPr>
              <a:t>Levels of Intervention Continuum:</a:t>
            </a:r>
            <a:endParaRPr lang="en-US" altLang="en-US" sz="1800" b="1" i="1">
              <a:solidFill>
                <a:schemeClr val="accent2"/>
              </a:solidFill>
              <a:cs typeface="Arial" panose="020B0604020202020204" pitchFamily="34" charset="0"/>
            </a:endParaRPr>
          </a:p>
          <a:p>
            <a:pPr algn="ctr" eaLnBrk="1" hangingPunct="1">
              <a:spcBef>
                <a:spcPct val="0"/>
              </a:spcBef>
              <a:buClrTx/>
              <a:buSzTx/>
              <a:buFontTx/>
              <a:buNone/>
            </a:pPr>
            <a:r>
              <a:rPr lang="en-US" altLang="en-US" sz="1800" b="1"/>
              <a:t>Interconnected Subsystems for </a:t>
            </a:r>
          </a:p>
          <a:p>
            <a:pPr algn="ctr" eaLnBrk="1" hangingPunct="1">
              <a:spcBef>
                <a:spcPct val="0"/>
              </a:spcBef>
              <a:buClrTx/>
              <a:buSzTx/>
              <a:buFontTx/>
              <a:buNone/>
            </a:pPr>
            <a:r>
              <a:rPr lang="en-US" altLang="en-US" sz="1800" b="1"/>
              <a:t>Meeting the Needs of All Students </a:t>
            </a:r>
          </a:p>
        </p:txBody>
      </p:sp>
      <p:sp>
        <p:nvSpPr>
          <p:cNvPr id="26634" name="Text Box 9"/>
          <p:cNvSpPr txBox="1">
            <a:spLocks noChangeArrowheads="1"/>
          </p:cNvSpPr>
          <p:nvPr/>
        </p:nvSpPr>
        <p:spPr bwMode="auto">
          <a:xfrm>
            <a:off x="609600" y="1447800"/>
            <a:ext cx="2255838"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a:solidFill>
                  <a:schemeClr val="accent1"/>
                </a:solidFill>
              </a:rPr>
              <a:t>    </a:t>
            </a:r>
            <a:r>
              <a:rPr lang="en-US" altLang="en-US" sz="1600" b="1" i="1">
                <a:solidFill>
                  <a:schemeClr val="accent1"/>
                </a:solidFill>
              </a:rPr>
              <a:t>School Resources</a:t>
            </a:r>
          </a:p>
          <a:p>
            <a:pPr eaLnBrk="1" hangingPunct="1">
              <a:spcBef>
                <a:spcPct val="0"/>
              </a:spcBef>
              <a:buClrTx/>
              <a:buSzTx/>
              <a:buFontTx/>
              <a:buNone/>
            </a:pPr>
            <a:r>
              <a:rPr lang="en-US" altLang="en-US" sz="1400" b="1">
                <a:solidFill>
                  <a:schemeClr val="tx2"/>
                </a:solidFill>
              </a:rPr>
              <a:t> (facilities, stakeholders, </a:t>
            </a:r>
          </a:p>
          <a:p>
            <a:pPr eaLnBrk="1" hangingPunct="1">
              <a:spcBef>
                <a:spcPct val="0"/>
              </a:spcBef>
              <a:buClrTx/>
              <a:buSzTx/>
              <a:buFontTx/>
              <a:buNone/>
            </a:pPr>
            <a:r>
              <a:rPr lang="en-US" altLang="en-US" sz="1400" b="1">
                <a:solidFill>
                  <a:schemeClr val="tx2"/>
                </a:solidFill>
              </a:rPr>
              <a:t>  programs, services)</a:t>
            </a:r>
          </a:p>
        </p:txBody>
      </p:sp>
      <p:sp>
        <p:nvSpPr>
          <p:cNvPr id="26635" name="Text Box 10"/>
          <p:cNvSpPr txBox="1">
            <a:spLocks noChangeArrowheads="1"/>
          </p:cNvSpPr>
          <p:nvPr/>
        </p:nvSpPr>
        <p:spPr bwMode="auto">
          <a:xfrm>
            <a:off x="6477000" y="1447800"/>
            <a:ext cx="24384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a:solidFill>
                  <a:srgbClr val="0033CC"/>
                </a:solidFill>
                <a:latin typeface="Times New Roman" panose="02020603050405020304" pitchFamily="18" charset="0"/>
              </a:rPr>
              <a:t>  </a:t>
            </a:r>
            <a:r>
              <a:rPr lang="en-US" altLang="en-US" sz="1600" b="1" i="1">
                <a:solidFill>
                  <a:schemeClr val="accent1"/>
                </a:solidFill>
              </a:rPr>
              <a:t>Community Resources</a:t>
            </a:r>
          </a:p>
          <a:p>
            <a:pPr eaLnBrk="1" hangingPunct="1">
              <a:spcBef>
                <a:spcPct val="0"/>
              </a:spcBef>
              <a:buClrTx/>
              <a:buSzTx/>
              <a:buFontTx/>
              <a:buNone/>
            </a:pPr>
            <a:r>
              <a:rPr lang="en-US" altLang="en-US" sz="1400" b="1">
                <a:solidFill>
                  <a:schemeClr val="tx2"/>
                </a:solidFill>
              </a:rPr>
              <a:t>   (facilities, stakeholders, </a:t>
            </a:r>
          </a:p>
          <a:p>
            <a:pPr eaLnBrk="1" hangingPunct="1">
              <a:spcBef>
                <a:spcPct val="0"/>
              </a:spcBef>
              <a:buClrTx/>
              <a:buSzTx/>
              <a:buFontTx/>
              <a:buNone/>
            </a:pPr>
            <a:r>
              <a:rPr lang="en-US" altLang="en-US" sz="1400" b="1">
                <a:solidFill>
                  <a:schemeClr val="tx2"/>
                </a:solidFill>
              </a:rPr>
              <a:t>     programs, services)</a:t>
            </a:r>
          </a:p>
        </p:txBody>
      </p:sp>
      <p:sp>
        <p:nvSpPr>
          <p:cNvPr id="26636" name="Line 11"/>
          <p:cNvSpPr>
            <a:spLocks noChangeShapeType="1"/>
          </p:cNvSpPr>
          <p:nvPr/>
        </p:nvSpPr>
        <p:spPr bwMode="auto">
          <a:xfrm>
            <a:off x="2743200" y="1676400"/>
            <a:ext cx="3657600"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7" name="Text Box 9"/>
          <p:cNvSpPr txBox="1">
            <a:spLocks noChangeArrowheads="1"/>
          </p:cNvSpPr>
          <p:nvPr/>
        </p:nvSpPr>
        <p:spPr bwMode="auto">
          <a:xfrm>
            <a:off x="457200" y="2819400"/>
            <a:ext cx="158591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dirty="0">
                <a:solidFill>
                  <a:schemeClr val="accent1"/>
                </a:solidFill>
              </a:rPr>
              <a:t>  </a:t>
            </a:r>
            <a:r>
              <a:rPr lang="en-US" altLang="en-US" sz="1600" b="1" i="1" dirty="0">
                <a:solidFill>
                  <a:schemeClr val="accent1"/>
                </a:solidFill>
              </a:rPr>
              <a:t>See examples</a:t>
            </a:r>
          </a:p>
          <a:p>
            <a:pPr eaLnBrk="1" hangingPunct="1">
              <a:spcBef>
                <a:spcPct val="0"/>
              </a:spcBef>
              <a:buClrTx/>
              <a:buSzTx/>
              <a:buFontTx/>
              <a:buNone/>
            </a:pPr>
            <a:r>
              <a:rPr lang="en-US" altLang="en-US" sz="1600" b="1" i="1" dirty="0">
                <a:solidFill>
                  <a:schemeClr val="accent1"/>
                </a:solidFill>
              </a:rPr>
              <a:t>available from </a:t>
            </a:r>
          </a:p>
          <a:p>
            <a:pPr eaLnBrk="1" hangingPunct="1">
              <a:spcBef>
                <a:spcPct val="0"/>
              </a:spcBef>
              <a:buClrTx/>
              <a:buSzTx/>
              <a:buFontTx/>
              <a:buNone/>
            </a:pPr>
            <a:r>
              <a:rPr lang="en-US" altLang="en-US" sz="1600" b="1" i="1" dirty="0">
                <a:solidFill>
                  <a:schemeClr val="accent1"/>
                </a:solidFill>
              </a:rPr>
              <a:t>UCLA Center</a:t>
            </a:r>
          </a:p>
        </p:txBody>
      </p:sp>
      <p:sp>
        <p:nvSpPr>
          <p:cNvPr id="26638" name="Text Box 9"/>
          <p:cNvSpPr txBox="1">
            <a:spLocks noChangeArrowheads="1"/>
          </p:cNvSpPr>
          <p:nvPr/>
        </p:nvSpPr>
        <p:spPr bwMode="auto">
          <a:xfrm>
            <a:off x="6781800" y="2971800"/>
            <a:ext cx="158591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a:solidFill>
                  <a:schemeClr val="accent1"/>
                </a:solidFill>
              </a:rPr>
              <a:t>  </a:t>
            </a:r>
            <a:r>
              <a:rPr lang="en-US" altLang="en-US" sz="1600" b="1" i="1">
                <a:solidFill>
                  <a:schemeClr val="accent1"/>
                </a:solidFill>
              </a:rPr>
              <a:t>See examples</a:t>
            </a:r>
          </a:p>
          <a:p>
            <a:pPr eaLnBrk="1" hangingPunct="1">
              <a:spcBef>
                <a:spcPct val="0"/>
              </a:spcBef>
              <a:buClrTx/>
              <a:buSzTx/>
              <a:buFontTx/>
              <a:buNone/>
            </a:pPr>
            <a:r>
              <a:rPr lang="en-US" altLang="en-US" sz="1600" b="1" i="1">
                <a:solidFill>
                  <a:schemeClr val="accent1"/>
                </a:solidFill>
              </a:rPr>
              <a:t>available from </a:t>
            </a:r>
          </a:p>
          <a:p>
            <a:pPr eaLnBrk="1" hangingPunct="1">
              <a:spcBef>
                <a:spcPct val="0"/>
              </a:spcBef>
              <a:buClrTx/>
              <a:buSzTx/>
              <a:buFontTx/>
              <a:buNone/>
            </a:pPr>
            <a:r>
              <a:rPr lang="en-US" altLang="en-US" sz="1600" b="1" i="1">
                <a:solidFill>
                  <a:schemeClr val="accent1"/>
                </a:solidFill>
              </a:rPr>
              <a:t>UCLA Center</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36310">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824C8D3-86C5-46B0-8F0B-CDC6E5973A88}" type="slidenum">
              <a:rPr lang="en-US" altLang="en-US" sz="1200" smtClean="0">
                <a:latin typeface="Garamond" panose="02020404030301010803" pitchFamily="18" charset="0"/>
              </a:rPr>
              <a:pPr>
                <a:spcBef>
                  <a:spcPct val="0"/>
                </a:spcBef>
                <a:buClrTx/>
                <a:buSzTx/>
                <a:buFontTx/>
                <a:buNone/>
              </a:pPr>
              <a:t>16</a:t>
            </a:fld>
            <a:endParaRPr lang="en-US" altLang="en-US" sz="1200" smtClean="0">
              <a:latin typeface="Garamond" panose="02020404030301010803" pitchFamily="18" charset="0"/>
            </a:endParaRPr>
          </a:p>
        </p:txBody>
      </p:sp>
      <p:sp>
        <p:nvSpPr>
          <p:cNvPr id="26627" name="Text Box 2"/>
          <p:cNvSpPr txBox="1">
            <a:spLocks noChangeArrowheads="1"/>
          </p:cNvSpPr>
          <p:nvPr/>
        </p:nvSpPr>
        <p:spPr bwMode="auto">
          <a:xfrm>
            <a:off x="381000" y="381000"/>
            <a:ext cx="82296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2"/>
                </a:solidFill>
              </a:rPr>
              <a:t>Levels of Intervention Continuum:</a:t>
            </a:r>
            <a:endParaRPr lang="en-US" altLang="en-US" sz="1800" b="1" i="1">
              <a:solidFill>
                <a:schemeClr val="accent2"/>
              </a:solidFill>
              <a:cs typeface="Arial" panose="020B0604020202020204" pitchFamily="34" charset="0"/>
            </a:endParaRPr>
          </a:p>
          <a:p>
            <a:pPr algn="ctr" eaLnBrk="1" hangingPunct="1">
              <a:spcBef>
                <a:spcPct val="0"/>
              </a:spcBef>
              <a:buClrTx/>
              <a:buSzTx/>
              <a:buFontTx/>
              <a:buNone/>
            </a:pPr>
            <a:r>
              <a:rPr lang="en-US" altLang="en-US" sz="1800" b="1"/>
              <a:t>Interconnected Subsystems for </a:t>
            </a:r>
          </a:p>
          <a:p>
            <a:pPr algn="ctr" eaLnBrk="1" hangingPunct="1">
              <a:spcBef>
                <a:spcPct val="0"/>
              </a:spcBef>
              <a:buClrTx/>
              <a:buSzTx/>
              <a:buFontTx/>
              <a:buNone/>
            </a:pPr>
            <a:r>
              <a:rPr lang="en-US" altLang="en-US" sz="1800" b="1"/>
              <a:t>Meeting the Needs of All Students </a:t>
            </a:r>
          </a:p>
        </p:txBody>
      </p:sp>
      <p:sp>
        <p:nvSpPr>
          <p:cNvPr id="25604" name="Text Box 3"/>
          <p:cNvSpPr txBox="1">
            <a:spLocks noChangeArrowheads="1"/>
          </p:cNvSpPr>
          <p:nvPr/>
        </p:nvSpPr>
        <p:spPr bwMode="auto">
          <a:xfrm>
            <a:off x="2667000" y="1860550"/>
            <a:ext cx="3733800" cy="151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400" b="1" i="1" dirty="0" smtClean="0">
                <a:solidFill>
                  <a:schemeClr val="accent2"/>
                </a:solidFill>
                <a:latin typeface="Times New Roman" panose="02020603050405020304" pitchFamily="18" charset="0"/>
              </a:rPr>
              <a:t>Subsystems </a:t>
            </a:r>
            <a:r>
              <a:rPr lang="en-US" altLang="en-US" sz="1400" b="1" i="1" dirty="0">
                <a:solidFill>
                  <a:schemeClr val="accent2"/>
                </a:solidFill>
                <a:latin typeface="Times New Roman" panose="02020603050405020304" pitchFamily="18" charset="0"/>
              </a:rPr>
              <a:t>for Promoting</a:t>
            </a:r>
          </a:p>
          <a:p>
            <a:pPr algn="ctr" eaLnBrk="1" hangingPunct="1">
              <a:spcBef>
                <a:spcPct val="0"/>
              </a:spcBef>
              <a:buClrTx/>
              <a:buSzTx/>
              <a:buFontTx/>
              <a:buNone/>
            </a:pPr>
            <a:r>
              <a:rPr lang="en-US" altLang="en-US" sz="1400" b="1" i="1" dirty="0">
                <a:solidFill>
                  <a:schemeClr val="accent2"/>
                </a:solidFill>
                <a:latin typeface="Times New Roman" panose="02020603050405020304" pitchFamily="18" charset="0"/>
              </a:rPr>
              <a:t>Healthy Development &amp; </a:t>
            </a:r>
          </a:p>
          <a:p>
            <a:pPr algn="ctr" eaLnBrk="1" hangingPunct="1">
              <a:spcBef>
                <a:spcPct val="0"/>
              </a:spcBef>
              <a:buClrTx/>
              <a:buSzTx/>
              <a:buFontTx/>
              <a:buNone/>
            </a:pPr>
            <a:r>
              <a:rPr lang="en-US" altLang="en-US" sz="1400" b="1" i="1" dirty="0">
                <a:solidFill>
                  <a:schemeClr val="accent2"/>
                </a:solidFill>
                <a:latin typeface="Times New Roman" panose="02020603050405020304" pitchFamily="18" charset="0"/>
              </a:rPr>
              <a:t>Preventing Problems</a:t>
            </a:r>
          </a:p>
          <a:p>
            <a:pPr algn="ctr" eaLnBrk="1" hangingPunct="1">
              <a:spcBef>
                <a:spcPct val="0"/>
              </a:spcBef>
              <a:buClrTx/>
              <a:buSzTx/>
              <a:buFontTx/>
              <a:buNone/>
            </a:pPr>
            <a:r>
              <a:rPr lang="en-US" altLang="en-US" sz="1400" b="1" dirty="0">
                <a:solidFill>
                  <a:schemeClr val="tx2"/>
                </a:solidFill>
                <a:latin typeface="Times New Roman" panose="02020603050405020304" pitchFamily="18" charset="0"/>
              </a:rPr>
              <a:t>primary prevention – includes</a:t>
            </a:r>
          </a:p>
          <a:p>
            <a:pPr algn="ctr" eaLnBrk="1" hangingPunct="1">
              <a:spcBef>
                <a:spcPct val="0"/>
              </a:spcBef>
              <a:buClrTx/>
              <a:buSzTx/>
              <a:buFontTx/>
              <a:buNone/>
            </a:pPr>
            <a:r>
              <a:rPr lang="en-US" altLang="en-US" sz="1400" b="1" dirty="0">
                <a:solidFill>
                  <a:schemeClr val="tx2"/>
                </a:solidFill>
                <a:latin typeface="Times New Roman" panose="02020603050405020304" pitchFamily="18" charset="0"/>
              </a:rPr>
              <a:t> universal interventions</a:t>
            </a:r>
          </a:p>
          <a:p>
            <a:pPr algn="ctr" eaLnBrk="1" hangingPunct="1">
              <a:spcBef>
                <a:spcPct val="0"/>
              </a:spcBef>
              <a:buClrTx/>
              <a:buSzTx/>
              <a:buFontTx/>
              <a:buNone/>
            </a:pPr>
            <a:r>
              <a:rPr lang="en-US" altLang="en-US" sz="1200" b="1" dirty="0">
                <a:solidFill>
                  <a:schemeClr val="tx2"/>
                </a:solidFill>
                <a:latin typeface="Times New Roman" panose="02020603050405020304" pitchFamily="18" charset="0"/>
              </a:rPr>
              <a:t>(low end need/low cost</a:t>
            </a:r>
          </a:p>
          <a:p>
            <a:pPr algn="ctr" eaLnBrk="1" hangingPunct="1">
              <a:spcBef>
                <a:spcPct val="0"/>
              </a:spcBef>
              <a:buClrTx/>
              <a:buSzTx/>
              <a:buFontTx/>
              <a:buNone/>
            </a:pPr>
            <a:r>
              <a:rPr lang="en-US" altLang="en-US" sz="1200" b="1" dirty="0">
                <a:solidFill>
                  <a:schemeClr val="tx2"/>
                </a:solidFill>
                <a:latin typeface="Times New Roman" panose="02020603050405020304" pitchFamily="18" charset="0"/>
              </a:rPr>
              <a:t>per individual programs)</a:t>
            </a:r>
          </a:p>
        </p:txBody>
      </p:sp>
      <p:sp>
        <p:nvSpPr>
          <p:cNvPr id="25605" name="Oval 4"/>
          <p:cNvSpPr>
            <a:spLocks noChangeArrowheads="1"/>
          </p:cNvSpPr>
          <p:nvPr/>
        </p:nvSpPr>
        <p:spPr bwMode="auto">
          <a:xfrm>
            <a:off x="2438400" y="1828800"/>
            <a:ext cx="4114800" cy="1752600"/>
          </a:xfrm>
          <a:prstGeom prst="ellipse">
            <a:avLst/>
          </a:pr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26634" name="Text Box 9"/>
          <p:cNvSpPr txBox="1">
            <a:spLocks noChangeArrowheads="1"/>
          </p:cNvSpPr>
          <p:nvPr/>
        </p:nvSpPr>
        <p:spPr bwMode="auto">
          <a:xfrm>
            <a:off x="609600" y="1447800"/>
            <a:ext cx="2255838"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a:solidFill>
                  <a:schemeClr val="accent1"/>
                </a:solidFill>
              </a:rPr>
              <a:t>    </a:t>
            </a:r>
            <a:r>
              <a:rPr lang="en-US" altLang="en-US" sz="1600" b="1" i="1">
                <a:solidFill>
                  <a:schemeClr val="accent1"/>
                </a:solidFill>
              </a:rPr>
              <a:t>School Resources</a:t>
            </a:r>
          </a:p>
          <a:p>
            <a:pPr eaLnBrk="1" hangingPunct="1">
              <a:spcBef>
                <a:spcPct val="0"/>
              </a:spcBef>
              <a:buClrTx/>
              <a:buSzTx/>
              <a:buFontTx/>
              <a:buNone/>
            </a:pPr>
            <a:r>
              <a:rPr lang="en-US" altLang="en-US" sz="1400" b="1">
                <a:solidFill>
                  <a:schemeClr val="tx2"/>
                </a:solidFill>
              </a:rPr>
              <a:t> (facilities, stakeholders, </a:t>
            </a:r>
          </a:p>
          <a:p>
            <a:pPr eaLnBrk="1" hangingPunct="1">
              <a:spcBef>
                <a:spcPct val="0"/>
              </a:spcBef>
              <a:buClrTx/>
              <a:buSzTx/>
              <a:buFontTx/>
              <a:buNone/>
            </a:pPr>
            <a:r>
              <a:rPr lang="en-US" altLang="en-US" sz="1400" b="1">
                <a:solidFill>
                  <a:schemeClr val="tx2"/>
                </a:solidFill>
              </a:rPr>
              <a:t>  programs, services)</a:t>
            </a:r>
          </a:p>
        </p:txBody>
      </p:sp>
      <p:sp>
        <p:nvSpPr>
          <p:cNvPr id="26635" name="Text Box 10"/>
          <p:cNvSpPr txBox="1">
            <a:spLocks noChangeArrowheads="1"/>
          </p:cNvSpPr>
          <p:nvPr/>
        </p:nvSpPr>
        <p:spPr bwMode="auto">
          <a:xfrm>
            <a:off x="6477000" y="1447800"/>
            <a:ext cx="24384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a:solidFill>
                  <a:srgbClr val="0033CC"/>
                </a:solidFill>
                <a:latin typeface="Times New Roman" panose="02020603050405020304" pitchFamily="18" charset="0"/>
              </a:rPr>
              <a:t>  </a:t>
            </a:r>
            <a:r>
              <a:rPr lang="en-US" altLang="en-US" sz="1600" b="1" i="1">
                <a:solidFill>
                  <a:schemeClr val="accent1"/>
                </a:solidFill>
              </a:rPr>
              <a:t>Community Resources</a:t>
            </a:r>
          </a:p>
          <a:p>
            <a:pPr eaLnBrk="1" hangingPunct="1">
              <a:spcBef>
                <a:spcPct val="0"/>
              </a:spcBef>
              <a:buClrTx/>
              <a:buSzTx/>
              <a:buFontTx/>
              <a:buNone/>
            </a:pPr>
            <a:r>
              <a:rPr lang="en-US" altLang="en-US" sz="1400" b="1">
                <a:solidFill>
                  <a:schemeClr val="tx2"/>
                </a:solidFill>
              </a:rPr>
              <a:t>   (facilities, stakeholders, </a:t>
            </a:r>
          </a:p>
          <a:p>
            <a:pPr eaLnBrk="1" hangingPunct="1">
              <a:spcBef>
                <a:spcPct val="0"/>
              </a:spcBef>
              <a:buClrTx/>
              <a:buSzTx/>
              <a:buFontTx/>
              <a:buNone/>
            </a:pPr>
            <a:r>
              <a:rPr lang="en-US" altLang="en-US" sz="1400" b="1">
                <a:solidFill>
                  <a:schemeClr val="tx2"/>
                </a:solidFill>
              </a:rPr>
              <a:t>     programs, services)</a:t>
            </a:r>
          </a:p>
        </p:txBody>
      </p:sp>
      <p:sp>
        <p:nvSpPr>
          <p:cNvPr id="26636" name="Line 11"/>
          <p:cNvSpPr>
            <a:spLocks noChangeShapeType="1"/>
          </p:cNvSpPr>
          <p:nvPr/>
        </p:nvSpPr>
        <p:spPr bwMode="auto">
          <a:xfrm>
            <a:off x="2743200" y="1676400"/>
            <a:ext cx="3657600"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7" name="Text Box 9"/>
          <p:cNvSpPr txBox="1">
            <a:spLocks noChangeArrowheads="1"/>
          </p:cNvSpPr>
          <p:nvPr/>
        </p:nvSpPr>
        <p:spPr bwMode="auto">
          <a:xfrm>
            <a:off x="457200" y="2819400"/>
            <a:ext cx="158591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dirty="0">
                <a:solidFill>
                  <a:schemeClr val="accent1"/>
                </a:solidFill>
              </a:rPr>
              <a:t>  </a:t>
            </a:r>
            <a:r>
              <a:rPr lang="en-US" altLang="en-US" sz="1600" b="1" i="1" dirty="0">
                <a:solidFill>
                  <a:schemeClr val="accent1"/>
                </a:solidFill>
              </a:rPr>
              <a:t>See examples</a:t>
            </a:r>
          </a:p>
          <a:p>
            <a:pPr eaLnBrk="1" hangingPunct="1">
              <a:spcBef>
                <a:spcPct val="0"/>
              </a:spcBef>
              <a:buClrTx/>
              <a:buSzTx/>
              <a:buFontTx/>
              <a:buNone/>
            </a:pPr>
            <a:r>
              <a:rPr lang="en-US" altLang="en-US" sz="1600" b="1" i="1" dirty="0">
                <a:solidFill>
                  <a:schemeClr val="accent1"/>
                </a:solidFill>
              </a:rPr>
              <a:t>available from </a:t>
            </a:r>
          </a:p>
          <a:p>
            <a:pPr eaLnBrk="1" hangingPunct="1">
              <a:spcBef>
                <a:spcPct val="0"/>
              </a:spcBef>
              <a:buClrTx/>
              <a:buSzTx/>
              <a:buFontTx/>
              <a:buNone/>
            </a:pPr>
            <a:r>
              <a:rPr lang="en-US" altLang="en-US" sz="1600" b="1" i="1" dirty="0">
                <a:solidFill>
                  <a:schemeClr val="accent1"/>
                </a:solidFill>
              </a:rPr>
              <a:t>UCLA Center</a:t>
            </a:r>
          </a:p>
        </p:txBody>
      </p:sp>
      <p:sp>
        <p:nvSpPr>
          <p:cNvPr id="26638" name="Text Box 9"/>
          <p:cNvSpPr txBox="1">
            <a:spLocks noChangeArrowheads="1"/>
          </p:cNvSpPr>
          <p:nvPr/>
        </p:nvSpPr>
        <p:spPr bwMode="auto">
          <a:xfrm>
            <a:off x="6781800" y="2971800"/>
            <a:ext cx="158591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a:solidFill>
                  <a:schemeClr val="accent1"/>
                </a:solidFill>
              </a:rPr>
              <a:t>  </a:t>
            </a:r>
            <a:r>
              <a:rPr lang="en-US" altLang="en-US" sz="1600" b="1" i="1">
                <a:solidFill>
                  <a:schemeClr val="accent1"/>
                </a:solidFill>
              </a:rPr>
              <a:t>See examples</a:t>
            </a:r>
          </a:p>
          <a:p>
            <a:pPr eaLnBrk="1" hangingPunct="1">
              <a:spcBef>
                <a:spcPct val="0"/>
              </a:spcBef>
              <a:buClrTx/>
              <a:buSzTx/>
              <a:buFontTx/>
              <a:buNone/>
            </a:pPr>
            <a:r>
              <a:rPr lang="en-US" altLang="en-US" sz="1600" b="1" i="1">
                <a:solidFill>
                  <a:schemeClr val="accent1"/>
                </a:solidFill>
              </a:rPr>
              <a:t>available from </a:t>
            </a:r>
          </a:p>
          <a:p>
            <a:pPr eaLnBrk="1" hangingPunct="1">
              <a:spcBef>
                <a:spcPct val="0"/>
              </a:spcBef>
              <a:buClrTx/>
              <a:buSzTx/>
              <a:buFontTx/>
              <a:buNone/>
            </a:pPr>
            <a:r>
              <a:rPr lang="en-US" altLang="en-US" sz="1600" b="1" i="1">
                <a:solidFill>
                  <a:schemeClr val="accent1"/>
                </a:solidFill>
              </a:rPr>
              <a:t>UCLA Center</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104975664"/>
      </p:ext>
    </p:extLst>
  </p:cSld>
  <p:clrMapOvr>
    <a:masterClrMapping/>
  </p:clrMapOvr>
  <p:transition advTm="45483">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5605"/>
                                        </p:tgtEl>
                                        <p:attrNameLst>
                                          <p:attrName>style.visibility</p:attrName>
                                        </p:attrNameLst>
                                      </p:cBhvr>
                                      <p:to>
                                        <p:strVal val="visible"/>
                                      </p:to>
                                    </p:set>
                                    <p:anim calcmode="lin" valueType="num">
                                      <p:cBhvr additive="base">
                                        <p:cTn id="11" dur="500" fill="hold"/>
                                        <p:tgtEl>
                                          <p:spTgt spid="25605"/>
                                        </p:tgtEl>
                                        <p:attrNameLst>
                                          <p:attrName>ppt_x</p:attrName>
                                        </p:attrNameLst>
                                      </p:cBhvr>
                                      <p:tavLst>
                                        <p:tav tm="0">
                                          <p:val>
                                            <p:strVal val="#ppt_x"/>
                                          </p:val>
                                        </p:tav>
                                        <p:tav tm="100000">
                                          <p:val>
                                            <p:strVal val="#ppt_x"/>
                                          </p:val>
                                        </p:tav>
                                      </p:tavLst>
                                    </p:anim>
                                    <p:anim calcmode="lin" valueType="num">
                                      <p:cBhvr additive="base">
                                        <p:cTn id="12" dur="500" fill="hold"/>
                                        <p:tgtEl>
                                          <p:spTgt spid="2560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604"/>
                                        </p:tgtEl>
                                        <p:attrNameLst>
                                          <p:attrName>style.visibility</p:attrName>
                                        </p:attrNameLst>
                                      </p:cBhvr>
                                      <p:to>
                                        <p:strVal val="visible"/>
                                      </p:to>
                                    </p:set>
                                    <p:anim calcmode="lin" valueType="num">
                                      <p:cBhvr additive="base">
                                        <p:cTn id="15" dur="500" fill="hold"/>
                                        <p:tgtEl>
                                          <p:spTgt spid="25604"/>
                                        </p:tgtEl>
                                        <p:attrNameLst>
                                          <p:attrName>ppt_x</p:attrName>
                                        </p:attrNameLst>
                                      </p:cBhvr>
                                      <p:tavLst>
                                        <p:tav tm="0">
                                          <p:val>
                                            <p:strVal val="#ppt_x"/>
                                          </p:val>
                                        </p:tav>
                                        <p:tav tm="100000">
                                          <p:val>
                                            <p:strVal val="#ppt_x"/>
                                          </p:val>
                                        </p:tav>
                                      </p:tavLst>
                                    </p:anim>
                                    <p:anim calcmode="lin" valueType="num">
                                      <p:cBhvr additive="base">
                                        <p:cTn id="16" dur="500" fill="hold"/>
                                        <p:tgtEl>
                                          <p:spTgt spid="256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5604" grpId="0"/>
      <p:bldP spid="2560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824C8D3-86C5-46B0-8F0B-CDC6E5973A88}" type="slidenum">
              <a:rPr lang="en-US" altLang="en-US" sz="1200" smtClean="0">
                <a:latin typeface="Garamond" panose="02020404030301010803" pitchFamily="18" charset="0"/>
              </a:rPr>
              <a:pPr>
                <a:spcBef>
                  <a:spcPct val="0"/>
                </a:spcBef>
                <a:buClrTx/>
                <a:buSzTx/>
                <a:buFontTx/>
                <a:buNone/>
              </a:pPr>
              <a:t>17</a:t>
            </a:fld>
            <a:endParaRPr lang="en-US" altLang="en-US" sz="1200" smtClean="0">
              <a:latin typeface="Garamond" panose="02020404030301010803" pitchFamily="18" charset="0"/>
            </a:endParaRPr>
          </a:p>
        </p:txBody>
      </p:sp>
      <p:sp>
        <p:nvSpPr>
          <p:cNvPr id="26627" name="Text Box 2"/>
          <p:cNvSpPr txBox="1">
            <a:spLocks noChangeArrowheads="1"/>
          </p:cNvSpPr>
          <p:nvPr/>
        </p:nvSpPr>
        <p:spPr bwMode="auto">
          <a:xfrm>
            <a:off x="381000" y="381000"/>
            <a:ext cx="82296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2"/>
                </a:solidFill>
              </a:rPr>
              <a:t>Levels of Intervention Continuum:</a:t>
            </a:r>
            <a:endParaRPr lang="en-US" altLang="en-US" sz="1800" b="1" i="1">
              <a:solidFill>
                <a:schemeClr val="accent2"/>
              </a:solidFill>
              <a:cs typeface="Arial" panose="020B0604020202020204" pitchFamily="34" charset="0"/>
            </a:endParaRPr>
          </a:p>
          <a:p>
            <a:pPr algn="ctr" eaLnBrk="1" hangingPunct="1">
              <a:spcBef>
                <a:spcPct val="0"/>
              </a:spcBef>
              <a:buClrTx/>
              <a:buSzTx/>
              <a:buFontTx/>
              <a:buNone/>
            </a:pPr>
            <a:r>
              <a:rPr lang="en-US" altLang="en-US" sz="1800" b="1"/>
              <a:t>Interconnected Subsystems for </a:t>
            </a:r>
          </a:p>
          <a:p>
            <a:pPr algn="ctr" eaLnBrk="1" hangingPunct="1">
              <a:spcBef>
                <a:spcPct val="0"/>
              </a:spcBef>
              <a:buClrTx/>
              <a:buSzTx/>
              <a:buFontTx/>
              <a:buNone/>
            </a:pPr>
            <a:r>
              <a:rPr lang="en-US" altLang="en-US" sz="1800" b="1"/>
              <a:t>Meeting the Needs of All Students </a:t>
            </a:r>
          </a:p>
        </p:txBody>
      </p:sp>
      <p:sp>
        <p:nvSpPr>
          <p:cNvPr id="25606" name="Text Box 5"/>
          <p:cNvSpPr txBox="1">
            <a:spLocks noChangeArrowheads="1"/>
          </p:cNvSpPr>
          <p:nvPr/>
        </p:nvSpPr>
        <p:spPr bwMode="auto">
          <a:xfrm>
            <a:off x="3124200" y="3657600"/>
            <a:ext cx="2946400" cy="108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400" b="1" i="1" dirty="0" smtClean="0">
                <a:solidFill>
                  <a:schemeClr val="accent2"/>
                </a:solidFill>
                <a:latin typeface="Times New Roman" panose="02020603050405020304" pitchFamily="18" charset="0"/>
              </a:rPr>
              <a:t>Subsystem </a:t>
            </a:r>
            <a:r>
              <a:rPr lang="en-US" altLang="en-US" sz="1400" b="1" i="1" dirty="0">
                <a:solidFill>
                  <a:schemeClr val="accent2"/>
                </a:solidFill>
                <a:latin typeface="Times New Roman" panose="02020603050405020304" pitchFamily="18" charset="0"/>
              </a:rPr>
              <a:t>of Early Intervention</a:t>
            </a:r>
          </a:p>
          <a:p>
            <a:pPr algn="ctr" eaLnBrk="1" hangingPunct="1">
              <a:spcBef>
                <a:spcPct val="0"/>
              </a:spcBef>
              <a:buClrTx/>
              <a:buSzTx/>
              <a:buFontTx/>
              <a:buNone/>
            </a:pPr>
            <a:r>
              <a:rPr lang="en-US" altLang="en-US" sz="1400" b="1" dirty="0">
                <a:solidFill>
                  <a:schemeClr val="tx2"/>
                </a:solidFill>
                <a:latin typeface="Times New Roman" panose="02020603050405020304" pitchFamily="18" charset="0"/>
              </a:rPr>
              <a:t>early-after-onset – includes </a:t>
            </a:r>
          </a:p>
          <a:p>
            <a:pPr algn="ctr" eaLnBrk="1" hangingPunct="1">
              <a:spcBef>
                <a:spcPct val="0"/>
              </a:spcBef>
              <a:buClrTx/>
              <a:buSzTx/>
              <a:buFontTx/>
              <a:buNone/>
            </a:pPr>
            <a:r>
              <a:rPr lang="en-US" altLang="en-US" sz="1400" b="1" dirty="0">
                <a:solidFill>
                  <a:schemeClr val="tx2"/>
                </a:solidFill>
                <a:latin typeface="Times New Roman" panose="02020603050405020304" pitchFamily="18" charset="0"/>
              </a:rPr>
              <a:t>selective &amp; indicated interventions</a:t>
            </a:r>
          </a:p>
          <a:p>
            <a:pPr algn="ctr" eaLnBrk="1" hangingPunct="1">
              <a:spcBef>
                <a:spcPct val="0"/>
              </a:spcBef>
              <a:buClrTx/>
              <a:buSzTx/>
              <a:buFontTx/>
              <a:buNone/>
            </a:pPr>
            <a:r>
              <a:rPr lang="en-US" altLang="en-US" sz="1200" b="1" dirty="0">
                <a:solidFill>
                  <a:schemeClr val="tx2"/>
                </a:solidFill>
                <a:latin typeface="Times New Roman" panose="02020603050405020304" pitchFamily="18" charset="0"/>
              </a:rPr>
              <a:t>(moderate need, moderate</a:t>
            </a:r>
          </a:p>
          <a:p>
            <a:pPr algn="ctr" eaLnBrk="1" hangingPunct="1">
              <a:spcBef>
                <a:spcPct val="0"/>
              </a:spcBef>
              <a:buClrTx/>
              <a:buSzTx/>
              <a:buFontTx/>
              <a:buNone/>
            </a:pPr>
            <a:r>
              <a:rPr lang="en-US" altLang="en-US" sz="1200" b="1" dirty="0">
                <a:solidFill>
                  <a:schemeClr val="tx2"/>
                </a:solidFill>
                <a:latin typeface="Times New Roman" panose="02020603050405020304" pitchFamily="18" charset="0"/>
              </a:rPr>
              <a:t>cost per individual)</a:t>
            </a:r>
          </a:p>
        </p:txBody>
      </p:sp>
      <p:sp>
        <p:nvSpPr>
          <p:cNvPr id="25607" name="Oval 6"/>
          <p:cNvSpPr>
            <a:spLocks noChangeArrowheads="1"/>
          </p:cNvSpPr>
          <p:nvPr/>
        </p:nvSpPr>
        <p:spPr bwMode="auto">
          <a:xfrm>
            <a:off x="3124200" y="3352800"/>
            <a:ext cx="2895600" cy="1524000"/>
          </a:xfrm>
          <a:prstGeom prst="ellipse">
            <a:avLst/>
          </a:pr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26634" name="Text Box 9"/>
          <p:cNvSpPr txBox="1">
            <a:spLocks noChangeArrowheads="1"/>
          </p:cNvSpPr>
          <p:nvPr/>
        </p:nvSpPr>
        <p:spPr bwMode="auto">
          <a:xfrm>
            <a:off x="609600" y="1447800"/>
            <a:ext cx="2255838"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a:solidFill>
                  <a:schemeClr val="accent1"/>
                </a:solidFill>
              </a:rPr>
              <a:t>    </a:t>
            </a:r>
            <a:r>
              <a:rPr lang="en-US" altLang="en-US" sz="1600" b="1" i="1">
                <a:solidFill>
                  <a:schemeClr val="accent1"/>
                </a:solidFill>
              </a:rPr>
              <a:t>School Resources</a:t>
            </a:r>
          </a:p>
          <a:p>
            <a:pPr eaLnBrk="1" hangingPunct="1">
              <a:spcBef>
                <a:spcPct val="0"/>
              </a:spcBef>
              <a:buClrTx/>
              <a:buSzTx/>
              <a:buFontTx/>
              <a:buNone/>
            </a:pPr>
            <a:r>
              <a:rPr lang="en-US" altLang="en-US" sz="1400" b="1">
                <a:solidFill>
                  <a:schemeClr val="tx2"/>
                </a:solidFill>
              </a:rPr>
              <a:t> (facilities, stakeholders, </a:t>
            </a:r>
          </a:p>
          <a:p>
            <a:pPr eaLnBrk="1" hangingPunct="1">
              <a:spcBef>
                <a:spcPct val="0"/>
              </a:spcBef>
              <a:buClrTx/>
              <a:buSzTx/>
              <a:buFontTx/>
              <a:buNone/>
            </a:pPr>
            <a:r>
              <a:rPr lang="en-US" altLang="en-US" sz="1400" b="1">
                <a:solidFill>
                  <a:schemeClr val="tx2"/>
                </a:solidFill>
              </a:rPr>
              <a:t>  programs, services)</a:t>
            </a:r>
          </a:p>
        </p:txBody>
      </p:sp>
      <p:sp>
        <p:nvSpPr>
          <p:cNvPr id="26635" name="Text Box 10"/>
          <p:cNvSpPr txBox="1">
            <a:spLocks noChangeArrowheads="1"/>
          </p:cNvSpPr>
          <p:nvPr/>
        </p:nvSpPr>
        <p:spPr bwMode="auto">
          <a:xfrm>
            <a:off x="6477000" y="1447800"/>
            <a:ext cx="24384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a:solidFill>
                  <a:srgbClr val="0033CC"/>
                </a:solidFill>
                <a:latin typeface="Times New Roman" panose="02020603050405020304" pitchFamily="18" charset="0"/>
              </a:rPr>
              <a:t>  </a:t>
            </a:r>
            <a:r>
              <a:rPr lang="en-US" altLang="en-US" sz="1600" b="1" i="1">
                <a:solidFill>
                  <a:schemeClr val="accent1"/>
                </a:solidFill>
              </a:rPr>
              <a:t>Community Resources</a:t>
            </a:r>
          </a:p>
          <a:p>
            <a:pPr eaLnBrk="1" hangingPunct="1">
              <a:spcBef>
                <a:spcPct val="0"/>
              </a:spcBef>
              <a:buClrTx/>
              <a:buSzTx/>
              <a:buFontTx/>
              <a:buNone/>
            </a:pPr>
            <a:r>
              <a:rPr lang="en-US" altLang="en-US" sz="1400" b="1">
                <a:solidFill>
                  <a:schemeClr val="tx2"/>
                </a:solidFill>
              </a:rPr>
              <a:t>   (facilities, stakeholders, </a:t>
            </a:r>
          </a:p>
          <a:p>
            <a:pPr eaLnBrk="1" hangingPunct="1">
              <a:spcBef>
                <a:spcPct val="0"/>
              </a:spcBef>
              <a:buClrTx/>
              <a:buSzTx/>
              <a:buFontTx/>
              <a:buNone/>
            </a:pPr>
            <a:r>
              <a:rPr lang="en-US" altLang="en-US" sz="1400" b="1">
                <a:solidFill>
                  <a:schemeClr val="tx2"/>
                </a:solidFill>
              </a:rPr>
              <a:t>     programs, services)</a:t>
            </a:r>
          </a:p>
        </p:txBody>
      </p:sp>
      <p:sp>
        <p:nvSpPr>
          <p:cNvPr id="26636" name="Line 11"/>
          <p:cNvSpPr>
            <a:spLocks noChangeShapeType="1"/>
          </p:cNvSpPr>
          <p:nvPr/>
        </p:nvSpPr>
        <p:spPr bwMode="auto">
          <a:xfrm>
            <a:off x="2743200" y="1676400"/>
            <a:ext cx="3657600"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7" name="Text Box 9"/>
          <p:cNvSpPr txBox="1">
            <a:spLocks noChangeArrowheads="1"/>
          </p:cNvSpPr>
          <p:nvPr/>
        </p:nvSpPr>
        <p:spPr bwMode="auto">
          <a:xfrm>
            <a:off x="457200" y="2819400"/>
            <a:ext cx="158591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dirty="0">
                <a:solidFill>
                  <a:schemeClr val="accent1"/>
                </a:solidFill>
              </a:rPr>
              <a:t>  </a:t>
            </a:r>
            <a:r>
              <a:rPr lang="en-US" altLang="en-US" sz="1600" b="1" i="1" dirty="0">
                <a:solidFill>
                  <a:schemeClr val="accent1"/>
                </a:solidFill>
              </a:rPr>
              <a:t>See examples</a:t>
            </a:r>
          </a:p>
          <a:p>
            <a:pPr eaLnBrk="1" hangingPunct="1">
              <a:spcBef>
                <a:spcPct val="0"/>
              </a:spcBef>
              <a:buClrTx/>
              <a:buSzTx/>
              <a:buFontTx/>
              <a:buNone/>
            </a:pPr>
            <a:r>
              <a:rPr lang="en-US" altLang="en-US" sz="1600" b="1" i="1" dirty="0">
                <a:solidFill>
                  <a:schemeClr val="accent1"/>
                </a:solidFill>
              </a:rPr>
              <a:t>available from </a:t>
            </a:r>
          </a:p>
          <a:p>
            <a:pPr eaLnBrk="1" hangingPunct="1">
              <a:spcBef>
                <a:spcPct val="0"/>
              </a:spcBef>
              <a:buClrTx/>
              <a:buSzTx/>
              <a:buFontTx/>
              <a:buNone/>
            </a:pPr>
            <a:r>
              <a:rPr lang="en-US" altLang="en-US" sz="1600" b="1" i="1" dirty="0">
                <a:solidFill>
                  <a:schemeClr val="accent1"/>
                </a:solidFill>
              </a:rPr>
              <a:t>UCLA Center</a:t>
            </a:r>
          </a:p>
        </p:txBody>
      </p:sp>
      <p:sp>
        <p:nvSpPr>
          <p:cNvPr id="26638" name="Text Box 9"/>
          <p:cNvSpPr txBox="1">
            <a:spLocks noChangeArrowheads="1"/>
          </p:cNvSpPr>
          <p:nvPr/>
        </p:nvSpPr>
        <p:spPr bwMode="auto">
          <a:xfrm>
            <a:off x="6781800" y="2971800"/>
            <a:ext cx="158591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a:solidFill>
                  <a:schemeClr val="accent1"/>
                </a:solidFill>
              </a:rPr>
              <a:t>  </a:t>
            </a:r>
            <a:r>
              <a:rPr lang="en-US" altLang="en-US" sz="1600" b="1" i="1">
                <a:solidFill>
                  <a:schemeClr val="accent1"/>
                </a:solidFill>
              </a:rPr>
              <a:t>See examples</a:t>
            </a:r>
          </a:p>
          <a:p>
            <a:pPr eaLnBrk="1" hangingPunct="1">
              <a:spcBef>
                <a:spcPct val="0"/>
              </a:spcBef>
              <a:buClrTx/>
              <a:buSzTx/>
              <a:buFontTx/>
              <a:buNone/>
            </a:pPr>
            <a:r>
              <a:rPr lang="en-US" altLang="en-US" sz="1600" b="1" i="1">
                <a:solidFill>
                  <a:schemeClr val="accent1"/>
                </a:solidFill>
              </a:rPr>
              <a:t>available from </a:t>
            </a:r>
          </a:p>
          <a:p>
            <a:pPr eaLnBrk="1" hangingPunct="1">
              <a:spcBef>
                <a:spcPct val="0"/>
              </a:spcBef>
              <a:buClrTx/>
              <a:buSzTx/>
              <a:buFontTx/>
              <a:buNone/>
            </a:pPr>
            <a:r>
              <a:rPr lang="en-US" altLang="en-US" sz="1600" b="1" i="1">
                <a:solidFill>
                  <a:schemeClr val="accent1"/>
                </a:solidFill>
              </a:rPr>
              <a:t>UCLA Center</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683137480"/>
      </p:ext>
    </p:extLst>
  </p:cSld>
  <p:clrMapOvr>
    <a:masterClrMapping/>
  </p:clrMapOvr>
  <p:transition advTm="47627">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824C8D3-86C5-46B0-8F0B-CDC6E5973A88}" type="slidenum">
              <a:rPr lang="en-US" altLang="en-US" sz="1200" smtClean="0">
                <a:latin typeface="Garamond" panose="02020404030301010803" pitchFamily="18" charset="0"/>
              </a:rPr>
              <a:pPr>
                <a:spcBef>
                  <a:spcPct val="0"/>
                </a:spcBef>
                <a:buClrTx/>
                <a:buSzTx/>
                <a:buFontTx/>
                <a:buNone/>
              </a:pPr>
              <a:t>18</a:t>
            </a:fld>
            <a:endParaRPr lang="en-US" altLang="en-US" sz="1200" smtClean="0">
              <a:latin typeface="Garamond" panose="02020404030301010803" pitchFamily="18" charset="0"/>
            </a:endParaRPr>
          </a:p>
        </p:txBody>
      </p:sp>
      <p:sp>
        <p:nvSpPr>
          <p:cNvPr id="26627" name="Text Box 2"/>
          <p:cNvSpPr txBox="1">
            <a:spLocks noChangeArrowheads="1"/>
          </p:cNvSpPr>
          <p:nvPr/>
        </p:nvSpPr>
        <p:spPr bwMode="auto">
          <a:xfrm>
            <a:off x="381000" y="381000"/>
            <a:ext cx="82296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2"/>
                </a:solidFill>
              </a:rPr>
              <a:t>Levels of Intervention Continuum:</a:t>
            </a:r>
            <a:endParaRPr lang="en-US" altLang="en-US" sz="1800" b="1" i="1">
              <a:solidFill>
                <a:schemeClr val="accent2"/>
              </a:solidFill>
              <a:cs typeface="Arial" panose="020B0604020202020204" pitchFamily="34" charset="0"/>
            </a:endParaRPr>
          </a:p>
          <a:p>
            <a:pPr algn="ctr" eaLnBrk="1" hangingPunct="1">
              <a:spcBef>
                <a:spcPct val="0"/>
              </a:spcBef>
              <a:buClrTx/>
              <a:buSzTx/>
              <a:buFontTx/>
              <a:buNone/>
            </a:pPr>
            <a:r>
              <a:rPr lang="en-US" altLang="en-US" sz="1800" b="1"/>
              <a:t>Interconnected Subsystems for </a:t>
            </a:r>
          </a:p>
          <a:p>
            <a:pPr algn="ctr" eaLnBrk="1" hangingPunct="1">
              <a:spcBef>
                <a:spcPct val="0"/>
              </a:spcBef>
              <a:buClrTx/>
              <a:buSzTx/>
              <a:buFontTx/>
              <a:buNone/>
            </a:pPr>
            <a:r>
              <a:rPr lang="en-US" altLang="en-US" sz="1800" b="1"/>
              <a:t>Meeting the Needs of All Students </a:t>
            </a:r>
          </a:p>
        </p:txBody>
      </p:sp>
      <p:sp>
        <p:nvSpPr>
          <p:cNvPr id="25608" name="Text Box 7"/>
          <p:cNvSpPr txBox="1">
            <a:spLocks noChangeArrowheads="1"/>
          </p:cNvSpPr>
          <p:nvPr/>
        </p:nvSpPr>
        <p:spPr bwMode="auto">
          <a:xfrm>
            <a:off x="3200400" y="4876800"/>
            <a:ext cx="3048000" cy="129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400" b="1" i="1" dirty="0" smtClean="0">
                <a:solidFill>
                  <a:schemeClr val="accent2"/>
                </a:solidFill>
                <a:latin typeface="Times New Roman" panose="02020603050405020304" pitchFamily="18" charset="0"/>
              </a:rPr>
              <a:t>Subsystem </a:t>
            </a:r>
            <a:r>
              <a:rPr lang="en-US" altLang="en-US" sz="1400" b="1" i="1" dirty="0">
                <a:solidFill>
                  <a:schemeClr val="accent2"/>
                </a:solidFill>
                <a:latin typeface="Times New Roman" panose="02020603050405020304" pitchFamily="18" charset="0"/>
              </a:rPr>
              <a:t>of Care</a:t>
            </a:r>
          </a:p>
          <a:p>
            <a:pPr algn="ctr" eaLnBrk="1" hangingPunct="1">
              <a:spcBef>
                <a:spcPct val="0"/>
              </a:spcBef>
              <a:buClrTx/>
              <a:buSzTx/>
              <a:buFontTx/>
              <a:buNone/>
            </a:pPr>
            <a:r>
              <a:rPr lang="en-US" altLang="en-US" sz="1400" b="1" dirty="0">
                <a:solidFill>
                  <a:schemeClr val="tx2"/>
                </a:solidFill>
                <a:latin typeface="Times New Roman" panose="02020603050405020304" pitchFamily="18" charset="0"/>
              </a:rPr>
              <a:t>treatment/indicated </a:t>
            </a:r>
          </a:p>
          <a:p>
            <a:pPr algn="ctr" eaLnBrk="1" hangingPunct="1">
              <a:spcBef>
                <a:spcPct val="0"/>
              </a:spcBef>
              <a:buClrTx/>
              <a:buSzTx/>
              <a:buFontTx/>
              <a:buNone/>
            </a:pPr>
            <a:r>
              <a:rPr lang="en-US" altLang="en-US" sz="1400" b="1" dirty="0">
                <a:solidFill>
                  <a:schemeClr val="tx2"/>
                </a:solidFill>
                <a:latin typeface="Times New Roman" panose="02020603050405020304" pitchFamily="18" charset="0"/>
              </a:rPr>
              <a:t>interventions for severe and</a:t>
            </a:r>
          </a:p>
          <a:p>
            <a:pPr algn="ctr" eaLnBrk="1" hangingPunct="1">
              <a:spcBef>
                <a:spcPct val="0"/>
              </a:spcBef>
              <a:buClrTx/>
              <a:buSzTx/>
              <a:buFontTx/>
              <a:buNone/>
            </a:pPr>
            <a:r>
              <a:rPr lang="en-US" altLang="en-US" sz="1400" b="1" dirty="0">
                <a:solidFill>
                  <a:schemeClr val="tx2"/>
                </a:solidFill>
                <a:latin typeface="Times New Roman" panose="02020603050405020304" pitchFamily="18" charset="0"/>
              </a:rPr>
              <a:t>chronic problems</a:t>
            </a:r>
          </a:p>
          <a:p>
            <a:pPr algn="ctr" eaLnBrk="1" hangingPunct="1">
              <a:spcBef>
                <a:spcPct val="0"/>
              </a:spcBef>
              <a:buClrTx/>
              <a:buSzTx/>
              <a:buFontTx/>
              <a:buNone/>
            </a:pPr>
            <a:r>
              <a:rPr lang="en-US" altLang="en-US" sz="1200" b="1" dirty="0">
                <a:solidFill>
                  <a:schemeClr val="tx2"/>
                </a:solidFill>
                <a:latin typeface="Times New Roman" panose="02020603050405020304" pitchFamily="18" charset="0"/>
              </a:rPr>
              <a:t>(High end need/high cost</a:t>
            </a:r>
          </a:p>
          <a:p>
            <a:pPr algn="ctr" eaLnBrk="1" hangingPunct="1">
              <a:spcBef>
                <a:spcPct val="0"/>
              </a:spcBef>
              <a:buClrTx/>
              <a:buSzTx/>
              <a:buFontTx/>
              <a:buNone/>
            </a:pPr>
            <a:r>
              <a:rPr lang="en-US" altLang="en-US" sz="1200" b="1" dirty="0">
                <a:solidFill>
                  <a:schemeClr val="tx2"/>
                </a:solidFill>
                <a:latin typeface="Times New Roman" panose="02020603050405020304" pitchFamily="18" charset="0"/>
              </a:rPr>
              <a:t>per individual programs)</a:t>
            </a:r>
          </a:p>
        </p:txBody>
      </p:sp>
      <p:sp>
        <p:nvSpPr>
          <p:cNvPr id="25609" name="Oval 8"/>
          <p:cNvSpPr>
            <a:spLocks noChangeArrowheads="1"/>
          </p:cNvSpPr>
          <p:nvPr/>
        </p:nvSpPr>
        <p:spPr bwMode="auto">
          <a:xfrm>
            <a:off x="3581400" y="4724400"/>
            <a:ext cx="2286000" cy="1676400"/>
          </a:xfrm>
          <a:prstGeom prst="ellipse">
            <a:avLst/>
          </a:pr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26634" name="Text Box 9"/>
          <p:cNvSpPr txBox="1">
            <a:spLocks noChangeArrowheads="1"/>
          </p:cNvSpPr>
          <p:nvPr/>
        </p:nvSpPr>
        <p:spPr bwMode="auto">
          <a:xfrm>
            <a:off x="609600" y="1447800"/>
            <a:ext cx="2255838"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a:solidFill>
                  <a:schemeClr val="accent1"/>
                </a:solidFill>
              </a:rPr>
              <a:t>    </a:t>
            </a:r>
            <a:r>
              <a:rPr lang="en-US" altLang="en-US" sz="1600" b="1" i="1">
                <a:solidFill>
                  <a:schemeClr val="accent1"/>
                </a:solidFill>
              </a:rPr>
              <a:t>School Resources</a:t>
            </a:r>
          </a:p>
          <a:p>
            <a:pPr eaLnBrk="1" hangingPunct="1">
              <a:spcBef>
                <a:spcPct val="0"/>
              </a:spcBef>
              <a:buClrTx/>
              <a:buSzTx/>
              <a:buFontTx/>
              <a:buNone/>
            </a:pPr>
            <a:r>
              <a:rPr lang="en-US" altLang="en-US" sz="1400" b="1">
                <a:solidFill>
                  <a:schemeClr val="tx2"/>
                </a:solidFill>
              </a:rPr>
              <a:t> (facilities, stakeholders, </a:t>
            </a:r>
          </a:p>
          <a:p>
            <a:pPr eaLnBrk="1" hangingPunct="1">
              <a:spcBef>
                <a:spcPct val="0"/>
              </a:spcBef>
              <a:buClrTx/>
              <a:buSzTx/>
              <a:buFontTx/>
              <a:buNone/>
            </a:pPr>
            <a:r>
              <a:rPr lang="en-US" altLang="en-US" sz="1400" b="1">
                <a:solidFill>
                  <a:schemeClr val="tx2"/>
                </a:solidFill>
              </a:rPr>
              <a:t>  programs, services)</a:t>
            </a:r>
          </a:p>
        </p:txBody>
      </p:sp>
      <p:sp>
        <p:nvSpPr>
          <p:cNvPr id="26635" name="Text Box 10"/>
          <p:cNvSpPr txBox="1">
            <a:spLocks noChangeArrowheads="1"/>
          </p:cNvSpPr>
          <p:nvPr/>
        </p:nvSpPr>
        <p:spPr bwMode="auto">
          <a:xfrm>
            <a:off x="6477000" y="1447800"/>
            <a:ext cx="24384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a:solidFill>
                  <a:srgbClr val="0033CC"/>
                </a:solidFill>
                <a:latin typeface="Times New Roman" panose="02020603050405020304" pitchFamily="18" charset="0"/>
              </a:rPr>
              <a:t>  </a:t>
            </a:r>
            <a:r>
              <a:rPr lang="en-US" altLang="en-US" sz="1600" b="1" i="1">
                <a:solidFill>
                  <a:schemeClr val="accent1"/>
                </a:solidFill>
              </a:rPr>
              <a:t>Community Resources</a:t>
            </a:r>
          </a:p>
          <a:p>
            <a:pPr eaLnBrk="1" hangingPunct="1">
              <a:spcBef>
                <a:spcPct val="0"/>
              </a:spcBef>
              <a:buClrTx/>
              <a:buSzTx/>
              <a:buFontTx/>
              <a:buNone/>
            </a:pPr>
            <a:r>
              <a:rPr lang="en-US" altLang="en-US" sz="1400" b="1">
                <a:solidFill>
                  <a:schemeClr val="tx2"/>
                </a:solidFill>
              </a:rPr>
              <a:t>   (facilities, stakeholders, </a:t>
            </a:r>
          </a:p>
          <a:p>
            <a:pPr eaLnBrk="1" hangingPunct="1">
              <a:spcBef>
                <a:spcPct val="0"/>
              </a:spcBef>
              <a:buClrTx/>
              <a:buSzTx/>
              <a:buFontTx/>
              <a:buNone/>
            </a:pPr>
            <a:r>
              <a:rPr lang="en-US" altLang="en-US" sz="1400" b="1">
                <a:solidFill>
                  <a:schemeClr val="tx2"/>
                </a:solidFill>
              </a:rPr>
              <a:t>     programs, services)</a:t>
            </a:r>
          </a:p>
        </p:txBody>
      </p:sp>
      <p:sp>
        <p:nvSpPr>
          <p:cNvPr id="26636" name="Line 11"/>
          <p:cNvSpPr>
            <a:spLocks noChangeShapeType="1"/>
          </p:cNvSpPr>
          <p:nvPr/>
        </p:nvSpPr>
        <p:spPr bwMode="auto">
          <a:xfrm>
            <a:off x="2743200" y="1676400"/>
            <a:ext cx="3657600"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7" name="Text Box 9"/>
          <p:cNvSpPr txBox="1">
            <a:spLocks noChangeArrowheads="1"/>
          </p:cNvSpPr>
          <p:nvPr/>
        </p:nvSpPr>
        <p:spPr bwMode="auto">
          <a:xfrm>
            <a:off x="457200" y="2819400"/>
            <a:ext cx="158591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dirty="0">
                <a:solidFill>
                  <a:schemeClr val="accent1"/>
                </a:solidFill>
              </a:rPr>
              <a:t>  </a:t>
            </a:r>
            <a:r>
              <a:rPr lang="en-US" altLang="en-US" sz="1600" b="1" i="1" dirty="0">
                <a:solidFill>
                  <a:schemeClr val="accent1"/>
                </a:solidFill>
              </a:rPr>
              <a:t>See examples</a:t>
            </a:r>
          </a:p>
          <a:p>
            <a:pPr eaLnBrk="1" hangingPunct="1">
              <a:spcBef>
                <a:spcPct val="0"/>
              </a:spcBef>
              <a:buClrTx/>
              <a:buSzTx/>
              <a:buFontTx/>
              <a:buNone/>
            </a:pPr>
            <a:r>
              <a:rPr lang="en-US" altLang="en-US" sz="1600" b="1" i="1" dirty="0">
                <a:solidFill>
                  <a:schemeClr val="accent1"/>
                </a:solidFill>
              </a:rPr>
              <a:t>available from </a:t>
            </a:r>
          </a:p>
          <a:p>
            <a:pPr eaLnBrk="1" hangingPunct="1">
              <a:spcBef>
                <a:spcPct val="0"/>
              </a:spcBef>
              <a:buClrTx/>
              <a:buSzTx/>
              <a:buFontTx/>
              <a:buNone/>
            </a:pPr>
            <a:r>
              <a:rPr lang="en-US" altLang="en-US" sz="1600" b="1" i="1" dirty="0">
                <a:solidFill>
                  <a:schemeClr val="accent1"/>
                </a:solidFill>
              </a:rPr>
              <a:t>UCLA Center</a:t>
            </a:r>
          </a:p>
        </p:txBody>
      </p:sp>
      <p:sp>
        <p:nvSpPr>
          <p:cNvPr id="26638" name="Text Box 9"/>
          <p:cNvSpPr txBox="1">
            <a:spLocks noChangeArrowheads="1"/>
          </p:cNvSpPr>
          <p:nvPr/>
        </p:nvSpPr>
        <p:spPr bwMode="auto">
          <a:xfrm>
            <a:off x="6781800" y="2971800"/>
            <a:ext cx="158591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a:solidFill>
                  <a:schemeClr val="accent1"/>
                </a:solidFill>
              </a:rPr>
              <a:t>  </a:t>
            </a:r>
            <a:r>
              <a:rPr lang="en-US" altLang="en-US" sz="1600" b="1" i="1">
                <a:solidFill>
                  <a:schemeClr val="accent1"/>
                </a:solidFill>
              </a:rPr>
              <a:t>See examples</a:t>
            </a:r>
          </a:p>
          <a:p>
            <a:pPr eaLnBrk="1" hangingPunct="1">
              <a:spcBef>
                <a:spcPct val="0"/>
              </a:spcBef>
              <a:buClrTx/>
              <a:buSzTx/>
              <a:buFontTx/>
              <a:buNone/>
            </a:pPr>
            <a:r>
              <a:rPr lang="en-US" altLang="en-US" sz="1600" b="1" i="1">
                <a:solidFill>
                  <a:schemeClr val="accent1"/>
                </a:solidFill>
              </a:rPr>
              <a:t>available from </a:t>
            </a:r>
          </a:p>
          <a:p>
            <a:pPr eaLnBrk="1" hangingPunct="1">
              <a:spcBef>
                <a:spcPct val="0"/>
              </a:spcBef>
              <a:buClrTx/>
              <a:buSzTx/>
              <a:buFontTx/>
              <a:buNone/>
            </a:pPr>
            <a:r>
              <a:rPr lang="en-US" altLang="en-US" sz="1600" b="1" i="1">
                <a:solidFill>
                  <a:schemeClr val="accent1"/>
                </a:solidFill>
              </a:rPr>
              <a:t>UCLA Center</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51617637"/>
      </p:ext>
    </p:extLst>
  </p:cSld>
  <p:clrMapOvr>
    <a:masterClrMapping/>
  </p:clrMapOvr>
  <p:transition advTm="35164">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824C8D3-86C5-46B0-8F0B-CDC6E5973A88}" type="slidenum">
              <a:rPr lang="en-US" altLang="en-US" sz="1200" smtClean="0">
                <a:latin typeface="Garamond" panose="02020404030301010803" pitchFamily="18" charset="0"/>
              </a:rPr>
              <a:pPr>
                <a:spcBef>
                  <a:spcPct val="0"/>
                </a:spcBef>
                <a:buClrTx/>
                <a:buSzTx/>
                <a:buFontTx/>
                <a:buNone/>
              </a:pPr>
              <a:t>19</a:t>
            </a:fld>
            <a:endParaRPr lang="en-US" altLang="en-US" sz="1200" smtClean="0">
              <a:latin typeface="Garamond" panose="02020404030301010803" pitchFamily="18" charset="0"/>
            </a:endParaRPr>
          </a:p>
        </p:txBody>
      </p:sp>
      <p:sp>
        <p:nvSpPr>
          <p:cNvPr id="26627" name="Text Box 2"/>
          <p:cNvSpPr txBox="1">
            <a:spLocks noChangeArrowheads="1"/>
          </p:cNvSpPr>
          <p:nvPr/>
        </p:nvSpPr>
        <p:spPr bwMode="auto">
          <a:xfrm>
            <a:off x="381000" y="381000"/>
            <a:ext cx="82296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2"/>
                </a:solidFill>
              </a:rPr>
              <a:t>Levels of Intervention Continuum:</a:t>
            </a:r>
            <a:endParaRPr lang="en-US" altLang="en-US" sz="1800" b="1" i="1">
              <a:solidFill>
                <a:schemeClr val="accent2"/>
              </a:solidFill>
              <a:cs typeface="Arial" panose="020B0604020202020204" pitchFamily="34" charset="0"/>
            </a:endParaRPr>
          </a:p>
          <a:p>
            <a:pPr algn="ctr" eaLnBrk="1" hangingPunct="1">
              <a:spcBef>
                <a:spcPct val="0"/>
              </a:spcBef>
              <a:buClrTx/>
              <a:buSzTx/>
              <a:buFontTx/>
              <a:buNone/>
            </a:pPr>
            <a:r>
              <a:rPr lang="en-US" altLang="en-US" sz="1800" b="1"/>
              <a:t>Interconnected Subsystems for </a:t>
            </a:r>
          </a:p>
          <a:p>
            <a:pPr algn="ctr" eaLnBrk="1" hangingPunct="1">
              <a:spcBef>
                <a:spcPct val="0"/>
              </a:spcBef>
              <a:buClrTx/>
              <a:buSzTx/>
              <a:buFontTx/>
              <a:buNone/>
            </a:pPr>
            <a:r>
              <a:rPr lang="en-US" altLang="en-US" sz="1800" b="1"/>
              <a:t>Meeting the Needs of All Students </a:t>
            </a:r>
          </a:p>
        </p:txBody>
      </p:sp>
      <p:sp>
        <p:nvSpPr>
          <p:cNvPr id="25604" name="Text Box 3"/>
          <p:cNvSpPr txBox="1">
            <a:spLocks noChangeArrowheads="1"/>
          </p:cNvSpPr>
          <p:nvPr/>
        </p:nvSpPr>
        <p:spPr bwMode="auto">
          <a:xfrm>
            <a:off x="2667000" y="1860550"/>
            <a:ext cx="3733800" cy="151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400" b="1" i="1" dirty="0" smtClean="0">
                <a:solidFill>
                  <a:schemeClr val="accent2"/>
                </a:solidFill>
                <a:latin typeface="Times New Roman" panose="02020603050405020304" pitchFamily="18" charset="0"/>
              </a:rPr>
              <a:t>Subsystems </a:t>
            </a:r>
            <a:r>
              <a:rPr lang="en-US" altLang="en-US" sz="1400" b="1" i="1" dirty="0">
                <a:solidFill>
                  <a:schemeClr val="accent2"/>
                </a:solidFill>
                <a:latin typeface="Times New Roman" panose="02020603050405020304" pitchFamily="18" charset="0"/>
              </a:rPr>
              <a:t>for Promoting</a:t>
            </a:r>
          </a:p>
          <a:p>
            <a:pPr algn="ctr" eaLnBrk="1" hangingPunct="1">
              <a:spcBef>
                <a:spcPct val="0"/>
              </a:spcBef>
              <a:buClrTx/>
              <a:buSzTx/>
              <a:buFontTx/>
              <a:buNone/>
            </a:pPr>
            <a:r>
              <a:rPr lang="en-US" altLang="en-US" sz="1400" b="1" i="1" dirty="0">
                <a:solidFill>
                  <a:schemeClr val="accent2"/>
                </a:solidFill>
                <a:latin typeface="Times New Roman" panose="02020603050405020304" pitchFamily="18" charset="0"/>
              </a:rPr>
              <a:t>Healthy Development &amp; </a:t>
            </a:r>
          </a:p>
          <a:p>
            <a:pPr algn="ctr" eaLnBrk="1" hangingPunct="1">
              <a:spcBef>
                <a:spcPct val="0"/>
              </a:spcBef>
              <a:buClrTx/>
              <a:buSzTx/>
              <a:buFontTx/>
              <a:buNone/>
            </a:pPr>
            <a:r>
              <a:rPr lang="en-US" altLang="en-US" sz="1400" b="1" i="1" dirty="0">
                <a:solidFill>
                  <a:schemeClr val="accent2"/>
                </a:solidFill>
                <a:latin typeface="Times New Roman" panose="02020603050405020304" pitchFamily="18" charset="0"/>
              </a:rPr>
              <a:t>Preventing Problems</a:t>
            </a:r>
          </a:p>
          <a:p>
            <a:pPr algn="ctr" eaLnBrk="1" hangingPunct="1">
              <a:spcBef>
                <a:spcPct val="0"/>
              </a:spcBef>
              <a:buClrTx/>
              <a:buSzTx/>
              <a:buFontTx/>
              <a:buNone/>
            </a:pPr>
            <a:r>
              <a:rPr lang="en-US" altLang="en-US" sz="1400" b="1" dirty="0">
                <a:solidFill>
                  <a:schemeClr val="tx2"/>
                </a:solidFill>
                <a:latin typeface="Times New Roman" panose="02020603050405020304" pitchFamily="18" charset="0"/>
              </a:rPr>
              <a:t>primary prevention – includes</a:t>
            </a:r>
          </a:p>
          <a:p>
            <a:pPr algn="ctr" eaLnBrk="1" hangingPunct="1">
              <a:spcBef>
                <a:spcPct val="0"/>
              </a:spcBef>
              <a:buClrTx/>
              <a:buSzTx/>
              <a:buFontTx/>
              <a:buNone/>
            </a:pPr>
            <a:r>
              <a:rPr lang="en-US" altLang="en-US" sz="1400" b="1" dirty="0">
                <a:solidFill>
                  <a:schemeClr val="tx2"/>
                </a:solidFill>
                <a:latin typeface="Times New Roman" panose="02020603050405020304" pitchFamily="18" charset="0"/>
              </a:rPr>
              <a:t> universal interventions</a:t>
            </a:r>
          </a:p>
          <a:p>
            <a:pPr algn="ctr" eaLnBrk="1" hangingPunct="1">
              <a:spcBef>
                <a:spcPct val="0"/>
              </a:spcBef>
              <a:buClrTx/>
              <a:buSzTx/>
              <a:buFontTx/>
              <a:buNone/>
            </a:pPr>
            <a:r>
              <a:rPr lang="en-US" altLang="en-US" sz="1200" b="1" dirty="0">
                <a:solidFill>
                  <a:schemeClr val="tx2"/>
                </a:solidFill>
                <a:latin typeface="Times New Roman" panose="02020603050405020304" pitchFamily="18" charset="0"/>
              </a:rPr>
              <a:t>(low end need/low cost</a:t>
            </a:r>
          </a:p>
          <a:p>
            <a:pPr algn="ctr" eaLnBrk="1" hangingPunct="1">
              <a:spcBef>
                <a:spcPct val="0"/>
              </a:spcBef>
              <a:buClrTx/>
              <a:buSzTx/>
              <a:buFontTx/>
              <a:buNone/>
            </a:pPr>
            <a:r>
              <a:rPr lang="en-US" altLang="en-US" sz="1200" b="1" dirty="0">
                <a:solidFill>
                  <a:schemeClr val="tx2"/>
                </a:solidFill>
                <a:latin typeface="Times New Roman" panose="02020603050405020304" pitchFamily="18" charset="0"/>
              </a:rPr>
              <a:t>per individual programs)</a:t>
            </a:r>
          </a:p>
        </p:txBody>
      </p:sp>
      <p:sp>
        <p:nvSpPr>
          <p:cNvPr id="25605" name="Oval 4"/>
          <p:cNvSpPr>
            <a:spLocks noChangeArrowheads="1"/>
          </p:cNvSpPr>
          <p:nvPr/>
        </p:nvSpPr>
        <p:spPr bwMode="auto">
          <a:xfrm>
            <a:off x="2438400" y="1828800"/>
            <a:ext cx="4114800" cy="1752600"/>
          </a:xfrm>
          <a:prstGeom prst="ellipse">
            <a:avLst/>
          </a:pr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25606" name="Text Box 5"/>
          <p:cNvSpPr txBox="1">
            <a:spLocks noChangeArrowheads="1"/>
          </p:cNvSpPr>
          <p:nvPr/>
        </p:nvSpPr>
        <p:spPr bwMode="auto">
          <a:xfrm>
            <a:off x="3124200" y="3657600"/>
            <a:ext cx="2946400" cy="108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400" b="1" i="1" dirty="0" smtClean="0">
                <a:solidFill>
                  <a:schemeClr val="accent2"/>
                </a:solidFill>
                <a:latin typeface="Times New Roman" panose="02020603050405020304" pitchFamily="18" charset="0"/>
              </a:rPr>
              <a:t>Subsystem </a:t>
            </a:r>
            <a:r>
              <a:rPr lang="en-US" altLang="en-US" sz="1400" b="1" i="1" dirty="0">
                <a:solidFill>
                  <a:schemeClr val="accent2"/>
                </a:solidFill>
                <a:latin typeface="Times New Roman" panose="02020603050405020304" pitchFamily="18" charset="0"/>
              </a:rPr>
              <a:t>of Early Intervention</a:t>
            </a:r>
          </a:p>
          <a:p>
            <a:pPr algn="ctr" eaLnBrk="1" hangingPunct="1">
              <a:spcBef>
                <a:spcPct val="0"/>
              </a:spcBef>
              <a:buClrTx/>
              <a:buSzTx/>
              <a:buFontTx/>
              <a:buNone/>
            </a:pPr>
            <a:r>
              <a:rPr lang="en-US" altLang="en-US" sz="1400" b="1" dirty="0">
                <a:solidFill>
                  <a:schemeClr val="tx2"/>
                </a:solidFill>
                <a:latin typeface="Times New Roman" panose="02020603050405020304" pitchFamily="18" charset="0"/>
              </a:rPr>
              <a:t>early-after-onset – includes </a:t>
            </a:r>
          </a:p>
          <a:p>
            <a:pPr algn="ctr" eaLnBrk="1" hangingPunct="1">
              <a:spcBef>
                <a:spcPct val="0"/>
              </a:spcBef>
              <a:buClrTx/>
              <a:buSzTx/>
              <a:buFontTx/>
              <a:buNone/>
            </a:pPr>
            <a:r>
              <a:rPr lang="en-US" altLang="en-US" sz="1400" b="1" dirty="0">
                <a:solidFill>
                  <a:schemeClr val="tx2"/>
                </a:solidFill>
                <a:latin typeface="Times New Roman" panose="02020603050405020304" pitchFamily="18" charset="0"/>
              </a:rPr>
              <a:t>selective &amp; indicated interventions</a:t>
            </a:r>
          </a:p>
          <a:p>
            <a:pPr algn="ctr" eaLnBrk="1" hangingPunct="1">
              <a:spcBef>
                <a:spcPct val="0"/>
              </a:spcBef>
              <a:buClrTx/>
              <a:buSzTx/>
              <a:buFontTx/>
              <a:buNone/>
            </a:pPr>
            <a:r>
              <a:rPr lang="en-US" altLang="en-US" sz="1200" b="1" dirty="0">
                <a:solidFill>
                  <a:schemeClr val="tx2"/>
                </a:solidFill>
                <a:latin typeface="Times New Roman" panose="02020603050405020304" pitchFamily="18" charset="0"/>
              </a:rPr>
              <a:t>(moderate need, moderate</a:t>
            </a:r>
          </a:p>
          <a:p>
            <a:pPr algn="ctr" eaLnBrk="1" hangingPunct="1">
              <a:spcBef>
                <a:spcPct val="0"/>
              </a:spcBef>
              <a:buClrTx/>
              <a:buSzTx/>
              <a:buFontTx/>
              <a:buNone/>
            </a:pPr>
            <a:r>
              <a:rPr lang="en-US" altLang="en-US" sz="1200" b="1" dirty="0">
                <a:solidFill>
                  <a:schemeClr val="tx2"/>
                </a:solidFill>
                <a:latin typeface="Times New Roman" panose="02020603050405020304" pitchFamily="18" charset="0"/>
              </a:rPr>
              <a:t>cost per individual)</a:t>
            </a:r>
          </a:p>
        </p:txBody>
      </p:sp>
      <p:sp>
        <p:nvSpPr>
          <p:cNvPr id="25607" name="Oval 6"/>
          <p:cNvSpPr>
            <a:spLocks noChangeArrowheads="1"/>
          </p:cNvSpPr>
          <p:nvPr/>
        </p:nvSpPr>
        <p:spPr bwMode="auto">
          <a:xfrm>
            <a:off x="3124200" y="3352800"/>
            <a:ext cx="2895600" cy="1524000"/>
          </a:xfrm>
          <a:prstGeom prst="ellipse">
            <a:avLst/>
          </a:pr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25608" name="Text Box 7"/>
          <p:cNvSpPr txBox="1">
            <a:spLocks noChangeArrowheads="1"/>
          </p:cNvSpPr>
          <p:nvPr/>
        </p:nvSpPr>
        <p:spPr bwMode="auto">
          <a:xfrm>
            <a:off x="3200400" y="4876800"/>
            <a:ext cx="3048000" cy="129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400" b="1" i="1" dirty="0" smtClean="0">
                <a:solidFill>
                  <a:schemeClr val="accent2"/>
                </a:solidFill>
                <a:latin typeface="Times New Roman" panose="02020603050405020304" pitchFamily="18" charset="0"/>
              </a:rPr>
              <a:t>Subsystem </a:t>
            </a:r>
            <a:r>
              <a:rPr lang="en-US" altLang="en-US" sz="1400" b="1" i="1" dirty="0">
                <a:solidFill>
                  <a:schemeClr val="accent2"/>
                </a:solidFill>
                <a:latin typeface="Times New Roman" panose="02020603050405020304" pitchFamily="18" charset="0"/>
              </a:rPr>
              <a:t>of Care</a:t>
            </a:r>
          </a:p>
          <a:p>
            <a:pPr algn="ctr" eaLnBrk="1" hangingPunct="1">
              <a:spcBef>
                <a:spcPct val="0"/>
              </a:spcBef>
              <a:buClrTx/>
              <a:buSzTx/>
              <a:buFontTx/>
              <a:buNone/>
            </a:pPr>
            <a:r>
              <a:rPr lang="en-US" altLang="en-US" sz="1400" b="1" dirty="0">
                <a:solidFill>
                  <a:schemeClr val="tx2"/>
                </a:solidFill>
                <a:latin typeface="Times New Roman" panose="02020603050405020304" pitchFamily="18" charset="0"/>
              </a:rPr>
              <a:t>treatment/indicated </a:t>
            </a:r>
          </a:p>
          <a:p>
            <a:pPr algn="ctr" eaLnBrk="1" hangingPunct="1">
              <a:spcBef>
                <a:spcPct val="0"/>
              </a:spcBef>
              <a:buClrTx/>
              <a:buSzTx/>
              <a:buFontTx/>
              <a:buNone/>
            </a:pPr>
            <a:r>
              <a:rPr lang="en-US" altLang="en-US" sz="1400" b="1" dirty="0">
                <a:solidFill>
                  <a:schemeClr val="tx2"/>
                </a:solidFill>
                <a:latin typeface="Times New Roman" panose="02020603050405020304" pitchFamily="18" charset="0"/>
              </a:rPr>
              <a:t>interventions for severe and</a:t>
            </a:r>
          </a:p>
          <a:p>
            <a:pPr algn="ctr" eaLnBrk="1" hangingPunct="1">
              <a:spcBef>
                <a:spcPct val="0"/>
              </a:spcBef>
              <a:buClrTx/>
              <a:buSzTx/>
              <a:buFontTx/>
              <a:buNone/>
            </a:pPr>
            <a:r>
              <a:rPr lang="en-US" altLang="en-US" sz="1400" b="1" dirty="0">
                <a:solidFill>
                  <a:schemeClr val="tx2"/>
                </a:solidFill>
                <a:latin typeface="Times New Roman" panose="02020603050405020304" pitchFamily="18" charset="0"/>
              </a:rPr>
              <a:t>chronic problems</a:t>
            </a:r>
          </a:p>
          <a:p>
            <a:pPr algn="ctr" eaLnBrk="1" hangingPunct="1">
              <a:spcBef>
                <a:spcPct val="0"/>
              </a:spcBef>
              <a:buClrTx/>
              <a:buSzTx/>
              <a:buFontTx/>
              <a:buNone/>
            </a:pPr>
            <a:r>
              <a:rPr lang="en-US" altLang="en-US" sz="1200" b="1" dirty="0">
                <a:solidFill>
                  <a:schemeClr val="tx2"/>
                </a:solidFill>
                <a:latin typeface="Times New Roman" panose="02020603050405020304" pitchFamily="18" charset="0"/>
              </a:rPr>
              <a:t>(High end need/high cost</a:t>
            </a:r>
          </a:p>
          <a:p>
            <a:pPr algn="ctr" eaLnBrk="1" hangingPunct="1">
              <a:spcBef>
                <a:spcPct val="0"/>
              </a:spcBef>
              <a:buClrTx/>
              <a:buSzTx/>
              <a:buFontTx/>
              <a:buNone/>
            </a:pPr>
            <a:r>
              <a:rPr lang="en-US" altLang="en-US" sz="1200" b="1" dirty="0">
                <a:solidFill>
                  <a:schemeClr val="tx2"/>
                </a:solidFill>
                <a:latin typeface="Times New Roman" panose="02020603050405020304" pitchFamily="18" charset="0"/>
              </a:rPr>
              <a:t>per individual programs)</a:t>
            </a:r>
          </a:p>
        </p:txBody>
      </p:sp>
      <p:sp>
        <p:nvSpPr>
          <p:cNvPr id="25609" name="Oval 8"/>
          <p:cNvSpPr>
            <a:spLocks noChangeArrowheads="1"/>
          </p:cNvSpPr>
          <p:nvPr/>
        </p:nvSpPr>
        <p:spPr bwMode="auto">
          <a:xfrm>
            <a:off x="3581400" y="4724400"/>
            <a:ext cx="2286000" cy="1676400"/>
          </a:xfrm>
          <a:prstGeom prst="ellipse">
            <a:avLst/>
          </a:pr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26634" name="Text Box 9"/>
          <p:cNvSpPr txBox="1">
            <a:spLocks noChangeArrowheads="1"/>
          </p:cNvSpPr>
          <p:nvPr/>
        </p:nvSpPr>
        <p:spPr bwMode="auto">
          <a:xfrm>
            <a:off x="609600" y="1447800"/>
            <a:ext cx="2255838"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a:solidFill>
                  <a:schemeClr val="accent1"/>
                </a:solidFill>
              </a:rPr>
              <a:t>    </a:t>
            </a:r>
            <a:r>
              <a:rPr lang="en-US" altLang="en-US" sz="1600" b="1" i="1">
                <a:solidFill>
                  <a:schemeClr val="accent1"/>
                </a:solidFill>
              </a:rPr>
              <a:t>School Resources</a:t>
            </a:r>
          </a:p>
          <a:p>
            <a:pPr eaLnBrk="1" hangingPunct="1">
              <a:spcBef>
                <a:spcPct val="0"/>
              </a:spcBef>
              <a:buClrTx/>
              <a:buSzTx/>
              <a:buFontTx/>
              <a:buNone/>
            </a:pPr>
            <a:r>
              <a:rPr lang="en-US" altLang="en-US" sz="1400" b="1">
                <a:solidFill>
                  <a:schemeClr val="tx2"/>
                </a:solidFill>
              </a:rPr>
              <a:t> (facilities, stakeholders, </a:t>
            </a:r>
          </a:p>
          <a:p>
            <a:pPr eaLnBrk="1" hangingPunct="1">
              <a:spcBef>
                <a:spcPct val="0"/>
              </a:spcBef>
              <a:buClrTx/>
              <a:buSzTx/>
              <a:buFontTx/>
              <a:buNone/>
            </a:pPr>
            <a:r>
              <a:rPr lang="en-US" altLang="en-US" sz="1400" b="1">
                <a:solidFill>
                  <a:schemeClr val="tx2"/>
                </a:solidFill>
              </a:rPr>
              <a:t>  programs, services)</a:t>
            </a:r>
          </a:p>
        </p:txBody>
      </p:sp>
      <p:sp>
        <p:nvSpPr>
          <p:cNvPr id="26635" name="Text Box 10"/>
          <p:cNvSpPr txBox="1">
            <a:spLocks noChangeArrowheads="1"/>
          </p:cNvSpPr>
          <p:nvPr/>
        </p:nvSpPr>
        <p:spPr bwMode="auto">
          <a:xfrm>
            <a:off x="6477000" y="1447800"/>
            <a:ext cx="24384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a:solidFill>
                  <a:srgbClr val="0033CC"/>
                </a:solidFill>
                <a:latin typeface="Times New Roman" panose="02020603050405020304" pitchFamily="18" charset="0"/>
              </a:rPr>
              <a:t>  </a:t>
            </a:r>
            <a:r>
              <a:rPr lang="en-US" altLang="en-US" sz="1600" b="1" i="1">
                <a:solidFill>
                  <a:schemeClr val="accent1"/>
                </a:solidFill>
              </a:rPr>
              <a:t>Community Resources</a:t>
            </a:r>
          </a:p>
          <a:p>
            <a:pPr eaLnBrk="1" hangingPunct="1">
              <a:spcBef>
                <a:spcPct val="0"/>
              </a:spcBef>
              <a:buClrTx/>
              <a:buSzTx/>
              <a:buFontTx/>
              <a:buNone/>
            </a:pPr>
            <a:r>
              <a:rPr lang="en-US" altLang="en-US" sz="1400" b="1">
                <a:solidFill>
                  <a:schemeClr val="tx2"/>
                </a:solidFill>
              </a:rPr>
              <a:t>   (facilities, stakeholders, </a:t>
            </a:r>
          </a:p>
          <a:p>
            <a:pPr eaLnBrk="1" hangingPunct="1">
              <a:spcBef>
                <a:spcPct val="0"/>
              </a:spcBef>
              <a:buClrTx/>
              <a:buSzTx/>
              <a:buFontTx/>
              <a:buNone/>
            </a:pPr>
            <a:r>
              <a:rPr lang="en-US" altLang="en-US" sz="1400" b="1">
                <a:solidFill>
                  <a:schemeClr val="tx2"/>
                </a:solidFill>
              </a:rPr>
              <a:t>     programs, services)</a:t>
            </a:r>
          </a:p>
        </p:txBody>
      </p:sp>
      <p:sp>
        <p:nvSpPr>
          <p:cNvPr id="26636" name="Line 11"/>
          <p:cNvSpPr>
            <a:spLocks noChangeShapeType="1"/>
          </p:cNvSpPr>
          <p:nvPr/>
        </p:nvSpPr>
        <p:spPr bwMode="auto">
          <a:xfrm>
            <a:off x="2743200" y="1676400"/>
            <a:ext cx="3657600"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7" name="Text Box 9"/>
          <p:cNvSpPr txBox="1">
            <a:spLocks noChangeArrowheads="1"/>
          </p:cNvSpPr>
          <p:nvPr/>
        </p:nvSpPr>
        <p:spPr bwMode="auto">
          <a:xfrm>
            <a:off x="457200" y="2819400"/>
            <a:ext cx="158591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dirty="0">
                <a:solidFill>
                  <a:schemeClr val="accent1"/>
                </a:solidFill>
              </a:rPr>
              <a:t>  </a:t>
            </a:r>
            <a:r>
              <a:rPr lang="en-US" altLang="en-US" sz="1600" b="1" i="1" dirty="0">
                <a:solidFill>
                  <a:schemeClr val="accent1"/>
                </a:solidFill>
              </a:rPr>
              <a:t>See examples</a:t>
            </a:r>
          </a:p>
          <a:p>
            <a:pPr eaLnBrk="1" hangingPunct="1">
              <a:spcBef>
                <a:spcPct val="0"/>
              </a:spcBef>
              <a:buClrTx/>
              <a:buSzTx/>
              <a:buFontTx/>
              <a:buNone/>
            </a:pPr>
            <a:r>
              <a:rPr lang="en-US" altLang="en-US" sz="1600" b="1" i="1" dirty="0">
                <a:solidFill>
                  <a:schemeClr val="accent1"/>
                </a:solidFill>
              </a:rPr>
              <a:t>available from </a:t>
            </a:r>
          </a:p>
          <a:p>
            <a:pPr eaLnBrk="1" hangingPunct="1">
              <a:spcBef>
                <a:spcPct val="0"/>
              </a:spcBef>
              <a:buClrTx/>
              <a:buSzTx/>
              <a:buFontTx/>
              <a:buNone/>
            </a:pPr>
            <a:r>
              <a:rPr lang="en-US" altLang="en-US" sz="1600" b="1" i="1" dirty="0">
                <a:solidFill>
                  <a:schemeClr val="accent1"/>
                </a:solidFill>
              </a:rPr>
              <a:t>UCLA Center</a:t>
            </a:r>
          </a:p>
        </p:txBody>
      </p:sp>
      <p:sp>
        <p:nvSpPr>
          <p:cNvPr id="26638" name="Text Box 9"/>
          <p:cNvSpPr txBox="1">
            <a:spLocks noChangeArrowheads="1"/>
          </p:cNvSpPr>
          <p:nvPr/>
        </p:nvSpPr>
        <p:spPr bwMode="auto">
          <a:xfrm>
            <a:off x="6781800" y="2971800"/>
            <a:ext cx="158591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i="1">
                <a:solidFill>
                  <a:schemeClr val="accent1"/>
                </a:solidFill>
              </a:rPr>
              <a:t>  </a:t>
            </a:r>
            <a:r>
              <a:rPr lang="en-US" altLang="en-US" sz="1600" b="1" i="1">
                <a:solidFill>
                  <a:schemeClr val="accent1"/>
                </a:solidFill>
              </a:rPr>
              <a:t>See examples</a:t>
            </a:r>
          </a:p>
          <a:p>
            <a:pPr eaLnBrk="1" hangingPunct="1">
              <a:spcBef>
                <a:spcPct val="0"/>
              </a:spcBef>
              <a:buClrTx/>
              <a:buSzTx/>
              <a:buFontTx/>
              <a:buNone/>
            </a:pPr>
            <a:r>
              <a:rPr lang="en-US" altLang="en-US" sz="1600" b="1" i="1">
                <a:solidFill>
                  <a:schemeClr val="accent1"/>
                </a:solidFill>
              </a:rPr>
              <a:t>available from </a:t>
            </a:r>
          </a:p>
          <a:p>
            <a:pPr eaLnBrk="1" hangingPunct="1">
              <a:spcBef>
                <a:spcPct val="0"/>
              </a:spcBef>
              <a:buClrTx/>
              <a:buSzTx/>
              <a:buFontTx/>
              <a:buNone/>
            </a:pPr>
            <a:r>
              <a:rPr lang="en-US" altLang="en-US" sz="1600" b="1" i="1">
                <a:solidFill>
                  <a:schemeClr val="accent1"/>
                </a:solidFill>
              </a:rPr>
              <a:t>UCLA Center</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078905896"/>
      </p:ext>
    </p:extLst>
  </p:cSld>
  <p:clrMapOvr>
    <a:masterClrMapping/>
  </p:clrMapOvr>
  <p:transition advTm="53854">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5605"/>
                                        </p:tgtEl>
                                        <p:attrNameLst>
                                          <p:attrName>style.visibility</p:attrName>
                                        </p:attrNameLst>
                                      </p:cBhvr>
                                      <p:to>
                                        <p:strVal val="visible"/>
                                      </p:to>
                                    </p:set>
                                    <p:anim calcmode="lin" valueType="num">
                                      <p:cBhvr additive="base">
                                        <p:cTn id="11" dur="500" fill="hold"/>
                                        <p:tgtEl>
                                          <p:spTgt spid="25605"/>
                                        </p:tgtEl>
                                        <p:attrNameLst>
                                          <p:attrName>ppt_x</p:attrName>
                                        </p:attrNameLst>
                                      </p:cBhvr>
                                      <p:tavLst>
                                        <p:tav tm="0">
                                          <p:val>
                                            <p:strVal val="#ppt_x"/>
                                          </p:val>
                                        </p:tav>
                                        <p:tav tm="100000">
                                          <p:val>
                                            <p:strVal val="#ppt_x"/>
                                          </p:val>
                                        </p:tav>
                                      </p:tavLst>
                                    </p:anim>
                                    <p:anim calcmode="lin" valueType="num">
                                      <p:cBhvr additive="base">
                                        <p:cTn id="12" dur="500" fill="hold"/>
                                        <p:tgtEl>
                                          <p:spTgt spid="2560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604"/>
                                        </p:tgtEl>
                                        <p:attrNameLst>
                                          <p:attrName>style.visibility</p:attrName>
                                        </p:attrNameLst>
                                      </p:cBhvr>
                                      <p:to>
                                        <p:strVal val="visible"/>
                                      </p:to>
                                    </p:set>
                                    <p:anim calcmode="lin" valueType="num">
                                      <p:cBhvr additive="base">
                                        <p:cTn id="15" dur="500" fill="hold"/>
                                        <p:tgtEl>
                                          <p:spTgt spid="25604"/>
                                        </p:tgtEl>
                                        <p:attrNameLst>
                                          <p:attrName>ppt_x</p:attrName>
                                        </p:attrNameLst>
                                      </p:cBhvr>
                                      <p:tavLst>
                                        <p:tav tm="0">
                                          <p:val>
                                            <p:strVal val="#ppt_x"/>
                                          </p:val>
                                        </p:tav>
                                        <p:tav tm="100000">
                                          <p:val>
                                            <p:strVal val="#ppt_x"/>
                                          </p:val>
                                        </p:tav>
                                      </p:tavLst>
                                    </p:anim>
                                    <p:anim calcmode="lin" valueType="num">
                                      <p:cBhvr additive="base">
                                        <p:cTn id="16" dur="500" fill="hold"/>
                                        <p:tgtEl>
                                          <p:spTgt spid="25604"/>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5606"/>
                                        </p:tgtEl>
                                        <p:attrNameLst>
                                          <p:attrName>style.visibility</p:attrName>
                                        </p:attrNameLst>
                                      </p:cBhvr>
                                      <p:to>
                                        <p:strVal val="visible"/>
                                      </p:to>
                                    </p:set>
                                    <p:anim calcmode="lin" valueType="num">
                                      <p:cBhvr additive="base">
                                        <p:cTn id="21" dur="500" fill="hold"/>
                                        <p:tgtEl>
                                          <p:spTgt spid="25606"/>
                                        </p:tgtEl>
                                        <p:attrNameLst>
                                          <p:attrName>ppt_x</p:attrName>
                                        </p:attrNameLst>
                                      </p:cBhvr>
                                      <p:tavLst>
                                        <p:tav tm="0">
                                          <p:val>
                                            <p:strVal val="#ppt_x"/>
                                          </p:val>
                                        </p:tav>
                                        <p:tav tm="100000">
                                          <p:val>
                                            <p:strVal val="#ppt_x"/>
                                          </p:val>
                                        </p:tav>
                                      </p:tavLst>
                                    </p:anim>
                                    <p:anim calcmode="lin" valueType="num">
                                      <p:cBhvr additive="base">
                                        <p:cTn id="22" dur="500" fill="hold"/>
                                        <p:tgtEl>
                                          <p:spTgt spid="2560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607"/>
                                        </p:tgtEl>
                                        <p:attrNameLst>
                                          <p:attrName>style.visibility</p:attrName>
                                        </p:attrNameLst>
                                      </p:cBhvr>
                                      <p:to>
                                        <p:strVal val="visible"/>
                                      </p:to>
                                    </p:set>
                                    <p:anim calcmode="lin" valueType="num">
                                      <p:cBhvr additive="base">
                                        <p:cTn id="25" dur="500" fill="hold"/>
                                        <p:tgtEl>
                                          <p:spTgt spid="25607"/>
                                        </p:tgtEl>
                                        <p:attrNameLst>
                                          <p:attrName>ppt_x</p:attrName>
                                        </p:attrNameLst>
                                      </p:cBhvr>
                                      <p:tavLst>
                                        <p:tav tm="0">
                                          <p:val>
                                            <p:strVal val="#ppt_x"/>
                                          </p:val>
                                        </p:tav>
                                        <p:tav tm="100000">
                                          <p:val>
                                            <p:strVal val="#ppt_x"/>
                                          </p:val>
                                        </p:tav>
                                      </p:tavLst>
                                    </p:anim>
                                    <p:anim calcmode="lin" valueType="num">
                                      <p:cBhvr additive="base">
                                        <p:cTn id="26" dur="500" fill="hold"/>
                                        <p:tgtEl>
                                          <p:spTgt spid="2560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609"/>
                                        </p:tgtEl>
                                        <p:attrNameLst>
                                          <p:attrName>style.visibility</p:attrName>
                                        </p:attrNameLst>
                                      </p:cBhvr>
                                      <p:to>
                                        <p:strVal val="visible"/>
                                      </p:to>
                                    </p:set>
                                    <p:anim calcmode="lin" valueType="num">
                                      <p:cBhvr additive="base">
                                        <p:cTn id="31" dur="500" fill="hold"/>
                                        <p:tgtEl>
                                          <p:spTgt spid="25609"/>
                                        </p:tgtEl>
                                        <p:attrNameLst>
                                          <p:attrName>ppt_x</p:attrName>
                                        </p:attrNameLst>
                                      </p:cBhvr>
                                      <p:tavLst>
                                        <p:tav tm="0">
                                          <p:val>
                                            <p:strVal val="#ppt_x"/>
                                          </p:val>
                                        </p:tav>
                                        <p:tav tm="100000">
                                          <p:val>
                                            <p:strVal val="#ppt_x"/>
                                          </p:val>
                                        </p:tav>
                                      </p:tavLst>
                                    </p:anim>
                                    <p:anim calcmode="lin" valueType="num">
                                      <p:cBhvr additive="base">
                                        <p:cTn id="32" dur="500" fill="hold"/>
                                        <p:tgtEl>
                                          <p:spTgt spid="2560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5608"/>
                                        </p:tgtEl>
                                        <p:attrNameLst>
                                          <p:attrName>style.visibility</p:attrName>
                                        </p:attrNameLst>
                                      </p:cBhvr>
                                      <p:to>
                                        <p:strVal val="visible"/>
                                      </p:to>
                                    </p:set>
                                    <p:anim calcmode="lin" valueType="num">
                                      <p:cBhvr additive="base">
                                        <p:cTn id="35" dur="500" fill="hold"/>
                                        <p:tgtEl>
                                          <p:spTgt spid="25608"/>
                                        </p:tgtEl>
                                        <p:attrNameLst>
                                          <p:attrName>ppt_x</p:attrName>
                                        </p:attrNameLst>
                                      </p:cBhvr>
                                      <p:tavLst>
                                        <p:tav tm="0">
                                          <p:val>
                                            <p:strVal val="#ppt_x"/>
                                          </p:val>
                                        </p:tav>
                                        <p:tav tm="100000">
                                          <p:val>
                                            <p:strVal val="#ppt_x"/>
                                          </p:val>
                                        </p:tav>
                                      </p:tavLst>
                                    </p:anim>
                                    <p:anim calcmode="lin" valueType="num">
                                      <p:cBhvr additive="base">
                                        <p:cTn id="36" dur="500" fill="hold"/>
                                        <p:tgtEl>
                                          <p:spTgt spid="256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25604" grpId="0"/>
      <p:bldP spid="25605" grpId="0" animBg="1"/>
      <p:bldP spid="25606" grpId="0"/>
      <p:bldP spid="25607" grpId="0" animBg="1"/>
      <p:bldP spid="25608" grpId="0"/>
      <p:bldP spid="2560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pPr>
              <a:defRPr/>
            </a:pPr>
            <a:r>
              <a:rPr lang="en-US"/>
              <a:t>UCLA</a:t>
            </a:r>
          </a:p>
        </p:txBody>
      </p:sp>
      <p:sp>
        <p:nvSpPr>
          <p:cNvPr id="17411" name="Text Box 5"/>
          <p:cNvSpPr txBox="1">
            <a:spLocks noChangeArrowheads="1"/>
          </p:cNvSpPr>
          <p:nvPr/>
        </p:nvSpPr>
        <p:spPr bwMode="auto">
          <a:xfrm>
            <a:off x="533400" y="914400"/>
            <a:ext cx="7772400" cy="5665788"/>
          </a:xfrm>
          <a:prstGeom prst="rect">
            <a:avLst/>
          </a:prstGeom>
          <a:noFill/>
          <a:ln w="12700" algn="ctr">
            <a:noFill/>
            <a:miter lim="800000"/>
            <a:headEnd/>
            <a:tailEnd/>
          </a:ln>
        </p:spPr>
        <p:txBody>
          <a:bodyPr lIns="64284" tIns="32142" rIns="64284" bIns="32142">
            <a:spAutoFit/>
          </a:bodyPr>
          <a:lstStyle/>
          <a:p>
            <a:pPr marL="514350" indent="-514350" eaLnBrk="1" hangingPunct="1">
              <a:buFontTx/>
              <a:buAutoNum type="romanUcPeriod"/>
              <a:defRPr/>
            </a:pPr>
            <a:r>
              <a:rPr lang="en-US" sz="2400" b="1" dirty="0">
                <a:solidFill>
                  <a:srgbClr val="FFFF00"/>
                </a:solidFill>
              </a:rPr>
              <a:t>The Imperative</a:t>
            </a:r>
          </a:p>
          <a:p>
            <a:pPr marL="514350" indent="-514350" eaLnBrk="1" hangingPunct="1">
              <a:buFontTx/>
              <a:buAutoNum type="romanUcPeriod"/>
              <a:defRPr/>
            </a:pPr>
            <a:endParaRPr lang="en-US" sz="2400" b="1" dirty="0">
              <a:solidFill>
                <a:schemeClr val="accent2"/>
              </a:solidFill>
            </a:endParaRPr>
          </a:p>
          <a:p>
            <a:pPr algn="ctr" eaLnBrk="1" hangingPunct="1">
              <a:defRPr/>
            </a:pPr>
            <a:r>
              <a:rPr lang="en-US" sz="2400" b="1" dirty="0">
                <a:solidFill>
                  <a:schemeClr val="accent2"/>
                </a:solidFill>
              </a:rPr>
              <a:t>Why is a focus on transforming student &amp; </a:t>
            </a:r>
          </a:p>
          <a:p>
            <a:pPr algn="ctr" eaLnBrk="1" hangingPunct="1">
              <a:defRPr/>
            </a:pPr>
            <a:r>
              <a:rPr lang="en-US" sz="2400" b="1" dirty="0">
                <a:solidFill>
                  <a:schemeClr val="accent2"/>
                </a:solidFill>
              </a:rPr>
              <a:t>learning supports </a:t>
            </a:r>
            <a:r>
              <a:rPr lang="en-US" sz="2400" b="1" i="1" dirty="0">
                <a:solidFill>
                  <a:schemeClr val="accent2"/>
                </a:solidFill>
              </a:rPr>
              <a:t>imperative</a:t>
            </a:r>
            <a:r>
              <a:rPr lang="en-US" sz="2400" b="1" dirty="0">
                <a:solidFill>
                  <a:schemeClr val="accent2"/>
                </a:solidFill>
              </a:rPr>
              <a:t>?</a:t>
            </a:r>
          </a:p>
          <a:p>
            <a:pPr eaLnBrk="1" hangingPunct="1">
              <a:defRPr/>
            </a:pPr>
            <a:endParaRPr lang="en-US" sz="2500" b="1" i="1" dirty="0">
              <a:solidFill>
                <a:schemeClr val="accent1"/>
              </a:solidFill>
            </a:endParaRPr>
          </a:p>
          <a:p>
            <a:pPr eaLnBrk="1" hangingPunct="1">
              <a:defRPr/>
            </a:pPr>
            <a:endParaRPr lang="en-US" sz="2500" b="1" i="1" dirty="0">
              <a:solidFill>
                <a:schemeClr val="accent1"/>
              </a:solidFill>
            </a:endParaRPr>
          </a:p>
          <a:p>
            <a:pPr eaLnBrk="1" hangingPunct="1">
              <a:defRPr/>
            </a:pPr>
            <a:r>
              <a:rPr lang="en-US" sz="2400" b="1" i="1" dirty="0">
                <a:latin typeface="+mn-lt"/>
              </a:rPr>
              <a:t>As the </a:t>
            </a:r>
            <a:r>
              <a:rPr lang="en-US" sz="2400" b="1" dirty="0">
                <a:latin typeface="+mn-lt"/>
              </a:rPr>
              <a:t>Carnegie Task Force on Education stressed:</a:t>
            </a:r>
          </a:p>
          <a:p>
            <a:pPr eaLnBrk="1" hangingPunct="1">
              <a:defRPr/>
            </a:pPr>
            <a:endParaRPr lang="en-US" sz="2400" b="1" i="1" dirty="0">
              <a:solidFill>
                <a:schemeClr val="accent1"/>
              </a:solidFill>
            </a:endParaRPr>
          </a:p>
          <a:p>
            <a:pPr eaLnBrk="1" hangingPunct="1">
              <a:defRPr/>
            </a:pPr>
            <a:r>
              <a:rPr lang="en-US" sz="2500" b="1" i="1" dirty="0">
                <a:solidFill>
                  <a:srgbClr val="FFFF00"/>
                </a:solidFill>
              </a:rPr>
              <a:t>While school systems are not responsible for   </a:t>
            </a:r>
          </a:p>
          <a:p>
            <a:pPr eaLnBrk="1" hangingPunct="1">
              <a:defRPr/>
            </a:pPr>
            <a:r>
              <a:rPr lang="en-US" sz="2500" b="1" i="1" dirty="0">
                <a:solidFill>
                  <a:srgbClr val="FFFF00"/>
                </a:solidFill>
              </a:rPr>
              <a:t>   meeting every need of their students,</a:t>
            </a:r>
          </a:p>
          <a:p>
            <a:pPr eaLnBrk="1" hangingPunct="1">
              <a:defRPr/>
            </a:pPr>
            <a:endParaRPr lang="en-US" sz="2500" b="1" i="1" dirty="0">
              <a:solidFill>
                <a:srgbClr val="FFFF00"/>
              </a:solidFill>
            </a:endParaRPr>
          </a:p>
          <a:p>
            <a:pPr eaLnBrk="1" hangingPunct="1">
              <a:defRPr/>
            </a:pPr>
            <a:r>
              <a:rPr lang="en-US" sz="2500" b="1" i="1" dirty="0">
                <a:solidFill>
                  <a:srgbClr val="FFFF00"/>
                </a:solidFill>
              </a:rPr>
              <a:t>	 when the need directly affects learning, </a:t>
            </a:r>
          </a:p>
          <a:p>
            <a:pPr eaLnBrk="1" hangingPunct="1">
              <a:defRPr/>
            </a:pPr>
            <a:r>
              <a:rPr lang="en-US" sz="2500" b="1" i="1" dirty="0">
                <a:solidFill>
                  <a:srgbClr val="FFFF00"/>
                </a:solidFill>
              </a:rPr>
              <a:t>		the school must meet the challenge.</a:t>
            </a:r>
          </a:p>
          <a:p>
            <a:pPr eaLnBrk="1" hangingPunct="1">
              <a:defRPr/>
            </a:pPr>
            <a:endParaRPr lang="en-US" sz="2500" i="1" dirty="0"/>
          </a:p>
          <a:p>
            <a:pPr algn="r" eaLnBrk="1" hangingPunct="1">
              <a:defRPr/>
            </a:pPr>
            <a:r>
              <a:rPr lang="en-US" sz="2000" dirty="0"/>
              <a:t>	</a:t>
            </a:r>
          </a:p>
        </p:txBody>
      </p:sp>
      <p:pic>
        <p:nvPicPr>
          <p:cNvPr id="6148" name="Audio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Audio 7">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Audio 2">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Audio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345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219A7DF-B20E-444F-9403-4449353392D1}" type="slidenum">
              <a:rPr lang="en-US" altLang="en-US" sz="1200" smtClean="0">
                <a:latin typeface="Garamond" panose="02020404030301010803" pitchFamily="18" charset="0"/>
              </a:rPr>
              <a:pPr>
                <a:spcBef>
                  <a:spcPct val="0"/>
                </a:spcBef>
                <a:buClrTx/>
                <a:buSzTx/>
                <a:buFontTx/>
                <a:buNone/>
              </a:pPr>
              <a:t>20</a:t>
            </a:fld>
            <a:endParaRPr lang="en-US" altLang="en-US" sz="1200" smtClean="0">
              <a:latin typeface="Garamond" panose="02020404030301010803" pitchFamily="18" charset="0"/>
            </a:endParaRPr>
          </a:p>
        </p:txBody>
      </p:sp>
      <p:sp>
        <p:nvSpPr>
          <p:cNvPr id="28675" name="Text Box 2"/>
          <p:cNvSpPr txBox="1">
            <a:spLocks noChangeArrowheads="1"/>
          </p:cNvSpPr>
          <p:nvPr/>
        </p:nvSpPr>
        <p:spPr bwMode="auto">
          <a:xfrm>
            <a:off x="762000" y="381000"/>
            <a:ext cx="7467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b="1">
                <a:solidFill>
                  <a:srgbClr val="FFFF00"/>
                </a:solidFill>
              </a:rPr>
              <a:t>Categories of </a:t>
            </a:r>
            <a:r>
              <a:rPr lang="en-US" altLang="en-US" sz="2400" b="1" i="1">
                <a:solidFill>
                  <a:srgbClr val="FFFF00"/>
                </a:solidFill>
              </a:rPr>
              <a:t>Basic Content Arenas</a:t>
            </a:r>
            <a:r>
              <a:rPr lang="en-US" altLang="en-US" sz="2400" b="1">
                <a:solidFill>
                  <a:srgbClr val="FFFF00"/>
                </a:solidFill>
              </a:rPr>
              <a:t> for </a:t>
            </a:r>
          </a:p>
          <a:p>
            <a:pPr algn="ctr" eaLnBrk="1" hangingPunct="1">
              <a:spcBef>
                <a:spcPct val="0"/>
              </a:spcBef>
              <a:buClrTx/>
              <a:buSzTx/>
              <a:buFontTx/>
              <a:buNone/>
            </a:pPr>
            <a:r>
              <a:rPr lang="en-US" altLang="en-US" sz="2400" b="1">
                <a:solidFill>
                  <a:srgbClr val="FFFF00"/>
                </a:solidFill>
              </a:rPr>
              <a:t>Student/Learning Supports Intervention</a:t>
            </a:r>
          </a:p>
          <a:p>
            <a:pPr algn="ctr" eaLnBrk="1" hangingPunct="1">
              <a:spcBef>
                <a:spcPct val="50000"/>
              </a:spcBef>
              <a:buClrTx/>
              <a:buSzTx/>
              <a:buFontTx/>
              <a:buNone/>
            </a:pPr>
            <a:endParaRPr lang="en-US" altLang="en-US" sz="2400" b="1">
              <a:solidFill>
                <a:srgbClr val="FFFF00"/>
              </a:solidFill>
            </a:endParaRPr>
          </a:p>
        </p:txBody>
      </p:sp>
      <p:sp>
        <p:nvSpPr>
          <p:cNvPr id="27652" name="Text Box 3"/>
          <p:cNvSpPr txBox="1">
            <a:spLocks noChangeArrowheads="1"/>
          </p:cNvSpPr>
          <p:nvPr/>
        </p:nvSpPr>
        <p:spPr bwMode="auto">
          <a:xfrm>
            <a:off x="3421063" y="1524000"/>
            <a:ext cx="2301875" cy="646113"/>
          </a:xfrm>
          <a:prstGeom prst="rect">
            <a:avLst/>
          </a:prstGeom>
          <a:noFill/>
          <a:ln w="285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1"/>
                </a:solidFill>
                <a:latin typeface="Gill Sans" charset="0"/>
                <a:sym typeface="Gill Sans" charset="0"/>
              </a:rPr>
              <a:t>Classroom-Based</a:t>
            </a:r>
          </a:p>
          <a:p>
            <a:pPr algn="ctr" eaLnBrk="1" hangingPunct="1">
              <a:spcBef>
                <a:spcPct val="0"/>
              </a:spcBef>
              <a:buClrTx/>
              <a:buSzTx/>
              <a:buFontTx/>
              <a:buNone/>
            </a:pPr>
            <a:r>
              <a:rPr lang="en-US" altLang="en-US" sz="1800" b="1">
                <a:solidFill>
                  <a:schemeClr val="accent1"/>
                </a:solidFill>
                <a:latin typeface="Gill Sans" charset="0"/>
                <a:sym typeface="Gill Sans" charset="0"/>
              </a:rPr>
              <a:t>Learning Supports </a:t>
            </a:r>
          </a:p>
        </p:txBody>
      </p:sp>
      <p:sp>
        <p:nvSpPr>
          <p:cNvPr id="27653" name="Text Box 4"/>
          <p:cNvSpPr txBox="1">
            <a:spLocks noChangeArrowheads="1"/>
          </p:cNvSpPr>
          <p:nvPr/>
        </p:nvSpPr>
        <p:spPr bwMode="auto">
          <a:xfrm>
            <a:off x="6956425" y="4418013"/>
            <a:ext cx="1631950" cy="928687"/>
          </a:xfrm>
          <a:prstGeom prst="rect">
            <a:avLst/>
          </a:prstGeom>
          <a:noFill/>
          <a:ln w="127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1"/>
                </a:solidFill>
                <a:latin typeface="Gill Sans" charset="0"/>
                <a:sym typeface="Gill Sans" charset="0"/>
              </a:rPr>
              <a:t>Crisis</a:t>
            </a:r>
          </a:p>
          <a:p>
            <a:pPr algn="ctr" eaLnBrk="1" hangingPunct="1">
              <a:spcBef>
                <a:spcPct val="0"/>
              </a:spcBef>
              <a:buClrTx/>
              <a:buSzTx/>
              <a:buFontTx/>
              <a:buNone/>
            </a:pPr>
            <a:r>
              <a:rPr lang="en-US" altLang="en-US" sz="1800" b="1">
                <a:solidFill>
                  <a:schemeClr val="accent1"/>
                </a:solidFill>
                <a:latin typeface="Gill Sans" charset="0"/>
                <a:sym typeface="Gill Sans" charset="0"/>
              </a:rPr>
              <a:t>Assistance &amp;</a:t>
            </a:r>
          </a:p>
          <a:p>
            <a:pPr algn="ctr" eaLnBrk="1" hangingPunct="1">
              <a:spcBef>
                <a:spcPct val="0"/>
              </a:spcBef>
              <a:buClrTx/>
              <a:buSzTx/>
              <a:buFontTx/>
              <a:buNone/>
            </a:pPr>
            <a:r>
              <a:rPr lang="en-US" altLang="en-US" sz="1800" b="1">
                <a:solidFill>
                  <a:schemeClr val="accent1"/>
                </a:solidFill>
                <a:latin typeface="Gill Sans" charset="0"/>
                <a:sym typeface="Gill Sans" charset="0"/>
              </a:rPr>
              <a:t>Prevention</a:t>
            </a:r>
          </a:p>
        </p:txBody>
      </p:sp>
      <p:sp>
        <p:nvSpPr>
          <p:cNvPr id="27654" name="Text Box 5"/>
          <p:cNvSpPr txBox="1">
            <a:spLocks noChangeArrowheads="1"/>
          </p:cNvSpPr>
          <p:nvPr/>
        </p:nvSpPr>
        <p:spPr bwMode="auto">
          <a:xfrm>
            <a:off x="1143000" y="2522538"/>
            <a:ext cx="1428750" cy="928687"/>
          </a:xfrm>
          <a:prstGeom prst="rect">
            <a:avLst/>
          </a:prstGeom>
          <a:noFill/>
          <a:ln w="285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1"/>
                </a:solidFill>
                <a:latin typeface="Gill Sans" charset="0"/>
                <a:sym typeface="Gill Sans" charset="0"/>
              </a:rPr>
              <a:t>Supports</a:t>
            </a:r>
          </a:p>
          <a:p>
            <a:pPr algn="ctr" eaLnBrk="1" hangingPunct="1">
              <a:spcBef>
                <a:spcPct val="0"/>
              </a:spcBef>
              <a:buClrTx/>
              <a:buSzTx/>
              <a:buFontTx/>
              <a:buNone/>
            </a:pPr>
            <a:r>
              <a:rPr lang="en-US" altLang="en-US" sz="1800" b="1">
                <a:solidFill>
                  <a:schemeClr val="accent1"/>
                </a:solidFill>
                <a:latin typeface="Gill Sans" charset="0"/>
                <a:sym typeface="Gill Sans" charset="0"/>
              </a:rPr>
              <a:t>for</a:t>
            </a:r>
          </a:p>
          <a:p>
            <a:pPr algn="ctr" eaLnBrk="1" hangingPunct="1">
              <a:spcBef>
                <a:spcPct val="0"/>
              </a:spcBef>
              <a:buClrTx/>
              <a:buSzTx/>
              <a:buFontTx/>
              <a:buNone/>
            </a:pPr>
            <a:r>
              <a:rPr lang="en-US" altLang="en-US" sz="1800" b="1">
                <a:solidFill>
                  <a:schemeClr val="accent1"/>
                </a:solidFill>
                <a:latin typeface="Gill Sans" charset="0"/>
                <a:sym typeface="Gill Sans" charset="0"/>
              </a:rPr>
              <a:t>Transitions</a:t>
            </a:r>
          </a:p>
        </p:txBody>
      </p:sp>
      <p:sp>
        <p:nvSpPr>
          <p:cNvPr id="27655" name="Text Box 6"/>
          <p:cNvSpPr txBox="1">
            <a:spLocks noChangeArrowheads="1"/>
          </p:cNvSpPr>
          <p:nvPr/>
        </p:nvSpPr>
        <p:spPr bwMode="auto">
          <a:xfrm>
            <a:off x="79375" y="4384675"/>
            <a:ext cx="3543300" cy="646113"/>
          </a:xfrm>
          <a:prstGeom prst="rect">
            <a:avLst/>
          </a:prstGeom>
          <a:noFill/>
          <a:ln w="285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1"/>
                </a:solidFill>
                <a:latin typeface="Gill Sans" charset="0"/>
                <a:sym typeface="Gill Sans" charset="0"/>
              </a:rPr>
              <a:t>Home Involvement /</a:t>
            </a:r>
          </a:p>
          <a:p>
            <a:pPr algn="ctr" eaLnBrk="1" hangingPunct="1">
              <a:spcBef>
                <a:spcPct val="0"/>
              </a:spcBef>
              <a:buClrTx/>
              <a:buSzTx/>
              <a:buFontTx/>
              <a:buNone/>
            </a:pPr>
            <a:r>
              <a:rPr lang="en-US" altLang="en-US" sz="1800" b="1">
                <a:solidFill>
                  <a:schemeClr val="accent1"/>
                </a:solidFill>
                <a:latin typeface="Gill Sans" charset="0"/>
                <a:sym typeface="Gill Sans" charset="0"/>
              </a:rPr>
              <a:t>(Re)Engagement in Schooling</a:t>
            </a:r>
          </a:p>
        </p:txBody>
      </p:sp>
      <p:sp>
        <p:nvSpPr>
          <p:cNvPr id="27656" name="Text Box 7"/>
          <p:cNvSpPr txBox="1">
            <a:spLocks noChangeArrowheads="1"/>
          </p:cNvSpPr>
          <p:nvPr/>
        </p:nvSpPr>
        <p:spPr bwMode="auto">
          <a:xfrm>
            <a:off x="6959600" y="2622550"/>
            <a:ext cx="1524000" cy="1200150"/>
          </a:xfrm>
          <a:prstGeom prst="rect">
            <a:avLst/>
          </a:prstGeom>
          <a:noFill/>
          <a:ln w="127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1"/>
                </a:solidFill>
                <a:latin typeface="Gill Sans" charset="0"/>
                <a:sym typeface="Gill Sans" charset="0"/>
              </a:rPr>
              <a:t>Student &amp;</a:t>
            </a:r>
          </a:p>
          <a:p>
            <a:pPr algn="ctr" eaLnBrk="1" hangingPunct="1">
              <a:spcBef>
                <a:spcPct val="0"/>
              </a:spcBef>
              <a:buClrTx/>
              <a:buSzTx/>
              <a:buFontTx/>
              <a:buNone/>
            </a:pPr>
            <a:r>
              <a:rPr lang="en-US" altLang="en-US" sz="1800" b="1">
                <a:solidFill>
                  <a:schemeClr val="accent1"/>
                </a:solidFill>
                <a:latin typeface="Gill Sans" charset="0"/>
                <a:sym typeface="Gill Sans" charset="0"/>
              </a:rPr>
              <a:t>Family Special</a:t>
            </a:r>
          </a:p>
          <a:p>
            <a:pPr algn="ctr" eaLnBrk="1" hangingPunct="1">
              <a:spcBef>
                <a:spcPct val="0"/>
              </a:spcBef>
              <a:buClrTx/>
              <a:buSzTx/>
              <a:buFontTx/>
              <a:buNone/>
            </a:pPr>
            <a:r>
              <a:rPr lang="en-US" altLang="en-US" sz="1800" b="1">
                <a:solidFill>
                  <a:schemeClr val="accent1"/>
                </a:solidFill>
                <a:latin typeface="Gill Sans" charset="0"/>
                <a:sym typeface="Gill Sans" charset="0"/>
              </a:rPr>
              <a:t>Assistance</a:t>
            </a:r>
          </a:p>
        </p:txBody>
      </p:sp>
      <p:sp>
        <p:nvSpPr>
          <p:cNvPr id="27657" name="Text Box 8"/>
          <p:cNvSpPr txBox="1">
            <a:spLocks noChangeArrowheads="1"/>
          </p:cNvSpPr>
          <p:nvPr/>
        </p:nvSpPr>
        <p:spPr bwMode="auto">
          <a:xfrm>
            <a:off x="3835400" y="5105400"/>
            <a:ext cx="2051050" cy="923925"/>
          </a:xfrm>
          <a:prstGeom prst="rect">
            <a:avLst/>
          </a:prstGeom>
          <a:noFill/>
          <a:ln w="127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1"/>
                </a:solidFill>
                <a:latin typeface="Gill Sans" charset="0"/>
                <a:sym typeface="Gill Sans" charset="0"/>
              </a:rPr>
              <a:t>Community Outreach &amp; Collaboration</a:t>
            </a:r>
          </a:p>
        </p:txBody>
      </p:sp>
      <p:sp>
        <p:nvSpPr>
          <p:cNvPr id="28683" name="Rectangle 10"/>
          <p:cNvSpPr>
            <a:spLocks noChangeArrowheads="1"/>
          </p:cNvSpPr>
          <p:nvPr/>
        </p:nvSpPr>
        <p:spPr bwMode="auto">
          <a:xfrm>
            <a:off x="3429000" y="1524000"/>
            <a:ext cx="2209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28684" name="Line 11"/>
          <p:cNvSpPr>
            <a:spLocks noChangeShapeType="1"/>
          </p:cNvSpPr>
          <p:nvPr/>
        </p:nvSpPr>
        <p:spPr bwMode="auto">
          <a:xfrm>
            <a:off x="4581525" y="2170113"/>
            <a:ext cx="0" cy="53340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5" name="Line 12"/>
          <p:cNvSpPr>
            <a:spLocks noChangeShapeType="1"/>
          </p:cNvSpPr>
          <p:nvPr/>
        </p:nvSpPr>
        <p:spPr bwMode="auto">
          <a:xfrm flipH="1">
            <a:off x="4581525" y="4640263"/>
            <a:ext cx="19050" cy="465137"/>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6" name="Line 13"/>
          <p:cNvSpPr>
            <a:spLocks noChangeShapeType="1"/>
          </p:cNvSpPr>
          <p:nvPr/>
        </p:nvSpPr>
        <p:spPr bwMode="auto">
          <a:xfrm>
            <a:off x="2647950" y="3222625"/>
            <a:ext cx="704850" cy="5873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7" name="Line 14"/>
          <p:cNvSpPr>
            <a:spLocks noChangeShapeType="1"/>
          </p:cNvSpPr>
          <p:nvPr/>
        </p:nvSpPr>
        <p:spPr bwMode="auto">
          <a:xfrm flipV="1">
            <a:off x="2362200" y="3810000"/>
            <a:ext cx="990600" cy="546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8" name="Line 15"/>
          <p:cNvSpPr>
            <a:spLocks noChangeShapeType="1"/>
          </p:cNvSpPr>
          <p:nvPr/>
        </p:nvSpPr>
        <p:spPr bwMode="auto">
          <a:xfrm flipH="1">
            <a:off x="5867400" y="3124200"/>
            <a:ext cx="1066800" cy="76200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9" name="Line 16"/>
          <p:cNvSpPr>
            <a:spLocks noChangeShapeType="1"/>
          </p:cNvSpPr>
          <p:nvPr/>
        </p:nvSpPr>
        <p:spPr bwMode="auto">
          <a:xfrm flipH="1" flipV="1">
            <a:off x="5867400" y="3886200"/>
            <a:ext cx="1066800" cy="91440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6" name="Oval 17"/>
          <p:cNvSpPr>
            <a:spLocks noChangeArrowheads="1"/>
          </p:cNvSpPr>
          <p:nvPr/>
        </p:nvSpPr>
        <p:spPr bwMode="auto">
          <a:xfrm>
            <a:off x="3429000" y="2749550"/>
            <a:ext cx="2438400" cy="1905000"/>
          </a:xfrm>
          <a:prstGeom prst="ellipse">
            <a:avLst/>
          </a:prstGeom>
          <a:noFill/>
          <a:ln w="28575" algn="ctr">
            <a:solidFill>
              <a:schemeClr val="tx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28691" name="TextBox 18"/>
          <p:cNvSpPr txBox="1">
            <a:spLocks noChangeArrowheads="1"/>
          </p:cNvSpPr>
          <p:nvPr/>
        </p:nvSpPr>
        <p:spPr bwMode="auto">
          <a:xfrm>
            <a:off x="1230313" y="6237288"/>
            <a:ext cx="6607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b="1">
                <a:solidFill>
                  <a:srgbClr val="FFFF00"/>
                </a:solidFill>
              </a:rPr>
              <a:t>See Examples &amp; Surveys from UCLA Center</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31072">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219A7DF-B20E-444F-9403-4449353392D1}" type="slidenum">
              <a:rPr lang="en-US" altLang="en-US" sz="1200" smtClean="0">
                <a:latin typeface="Garamond" panose="02020404030301010803" pitchFamily="18" charset="0"/>
              </a:rPr>
              <a:pPr>
                <a:spcBef>
                  <a:spcPct val="0"/>
                </a:spcBef>
                <a:buClrTx/>
                <a:buSzTx/>
                <a:buFontTx/>
                <a:buNone/>
              </a:pPr>
              <a:t>21</a:t>
            </a:fld>
            <a:endParaRPr lang="en-US" altLang="en-US" sz="1200" smtClean="0">
              <a:latin typeface="Garamond" panose="02020404030301010803" pitchFamily="18" charset="0"/>
            </a:endParaRPr>
          </a:p>
        </p:txBody>
      </p:sp>
      <p:sp>
        <p:nvSpPr>
          <p:cNvPr id="28675" name="Text Box 2"/>
          <p:cNvSpPr txBox="1">
            <a:spLocks noChangeArrowheads="1"/>
          </p:cNvSpPr>
          <p:nvPr/>
        </p:nvSpPr>
        <p:spPr bwMode="auto">
          <a:xfrm>
            <a:off x="762000" y="381000"/>
            <a:ext cx="7467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b="1">
                <a:solidFill>
                  <a:srgbClr val="FFFF00"/>
                </a:solidFill>
              </a:rPr>
              <a:t>Categories of </a:t>
            </a:r>
            <a:r>
              <a:rPr lang="en-US" altLang="en-US" sz="2400" b="1" i="1">
                <a:solidFill>
                  <a:srgbClr val="FFFF00"/>
                </a:solidFill>
              </a:rPr>
              <a:t>Basic Content Arenas</a:t>
            </a:r>
            <a:r>
              <a:rPr lang="en-US" altLang="en-US" sz="2400" b="1">
                <a:solidFill>
                  <a:srgbClr val="FFFF00"/>
                </a:solidFill>
              </a:rPr>
              <a:t> for </a:t>
            </a:r>
          </a:p>
          <a:p>
            <a:pPr algn="ctr" eaLnBrk="1" hangingPunct="1">
              <a:spcBef>
                <a:spcPct val="0"/>
              </a:spcBef>
              <a:buClrTx/>
              <a:buSzTx/>
              <a:buFontTx/>
              <a:buNone/>
            </a:pPr>
            <a:r>
              <a:rPr lang="en-US" altLang="en-US" sz="2400" b="1">
                <a:solidFill>
                  <a:srgbClr val="FFFF00"/>
                </a:solidFill>
              </a:rPr>
              <a:t>Student/Learning Supports Intervention</a:t>
            </a:r>
          </a:p>
          <a:p>
            <a:pPr algn="ctr" eaLnBrk="1" hangingPunct="1">
              <a:spcBef>
                <a:spcPct val="50000"/>
              </a:spcBef>
              <a:buClrTx/>
              <a:buSzTx/>
              <a:buFontTx/>
              <a:buNone/>
            </a:pPr>
            <a:endParaRPr lang="en-US" altLang="en-US" sz="2400" b="1">
              <a:solidFill>
                <a:srgbClr val="FFFF00"/>
              </a:solidFill>
            </a:endParaRPr>
          </a:p>
        </p:txBody>
      </p:sp>
      <p:sp>
        <p:nvSpPr>
          <p:cNvPr id="27652" name="Text Box 3"/>
          <p:cNvSpPr txBox="1">
            <a:spLocks noChangeArrowheads="1"/>
          </p:cNvSpPr>
          <p:nvPr/>
        </p:nvSpPr>
        <p:spPr bwMode="auto">
          <a:xfrm>
            <a:off x="3421063" y="1524000"/>
            <a:ext cx="2301875" cy="646113"/>
          </a:xfrm>
          <a:prstGeom prst="rect">
            <a:avLst/>
          </a:prstGeom>
          <a:noFill/>
          <a:ln w="285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1"/>
                </a:solidFill>
                <a:latin typeface="Gill Sans" charset="0"/>
                <a:sym typeface="Gill Sans" charset="0"/>
              </a:rPr>
              <a:t>Classroom-Based</a:t>
            </a:r>
          </a:p>
          <a:p>
            <a:pPr algn="ctr" eaLnBrk="1" hangingPunct="1">
              <a:spcBef>
                <a:spcPct val="0"/>
              </a:spcBef>
              <a:buClrTx/>
              <a:buSzTx/>
              <a:buFontTx/>
              <a:buNone/>
            </a:pPr>
            <a:r>
              <a:rPr lang="en-US" altLang="en-US" sz="1800" b="1">
                <a:solidFill>
                  <a:schemeClr val="accent1"/>
                </a:solidFill>
                <a:latin typeface="Gill Sans" charset="0"/>
                <a:sym typeface="Gill Sans" charset="0"/>
              </a:rPr>
              <a:t>Learning Supports </a:t>
            </a:r>
          </a:p>
        </p:txBody>
      </p:sp>
      <p:sp>
        <p:nvSpPr>
          <p:cNvPr id="28683" name="Rectangle 10"/>
          <p:cNvSpPr>
            <a:spLocks noChangeArrowheads="1"/>
          </p:cNvSpPr>
          <p:nvPr/>
        </p:nvSpPr>
        <p:spPr bwMode="auto">
          <a:xfrm>
            <a:off x="3429000" y="1524000"/>
            <a:ext cx="2209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
        <p:nvSpPr>
          <p:cNvPr id="2" name="TextBox 1"/>
          <p:cNvSpPr txBox="1"/>
          <p:nvPr/>
        </p:nvSpPr>
        <p:spPr>
          <a:xfrm>
            <a:off x="1752600" y="2885602"/>
            <a:ext cx="5943600" cy="3600986"/>
          </a:xfrm>
          <a:prstGeom prst="rect">
            <a:avLst/>
          </a:prstGeom>
          <a:noFill/>
        </p:spPr>
        <p:txBody>
          <a:bodyPr wrap="square" rtlCol="0">
            <a:spAutoFit/>
          </a:bodyPr>
          <a:lstStyle/>
          <a:p>
            <a:r>
              <a:rPr lang="en-US" sz="1800" b="1" dirty="0" smtClean="0">
                <a:solidFill>
                  <a:srgbClr val="FFFF00"/>
                </a:solidFill>
              </a:rPr>
              <a:t>Examples:</a:t>
            </a:r>
          </a:p>
          <a:p>
            <a:endParaRPr lang="en-US" sz="1800" b="1" dirty="0" smtClean="0">
              <a:solidFill>
                <a:srgbClr val="FFFF00"/>
              </a:solidFill>
            </a:endParaRPr>
          </a:p>
          <a:p>
            <a:r>
              <a:rPr lang="en-US" sz="1800" b="1" dirty="0">
                <a:solidFill>
                  <a:srgbClr val="FFFF00"/>
                </a:solidFill>
              </a:rPr>
              <a:t> </a:t>
            </a:r>
            <a:r>
              <a:rPr lang="en-US" sz="1800" b="1" dirty="0" smtClean="0">
                <a:solidFill>
                  <a:srgbClr val="FFFF00"/>
                </a:solidFill>
              </a:rPr>
              <a:t>   &gt;Opening the classroom door</a:t>
            </a:r>
          </a:p>
          <a:p>
            <a:endParaRPr lang="en-US" sz="1800" b="1" dirty="0" smtClean="0">
              <a:solidFill>
                <a:srgbClr val="FFFF00"/>
              </a:solidFill>
            </a:endParaRPr>
          </a:p>
          <a:p>
            <a:r>
              <a:rPr lang="en-US" sz="1800" b="1" dirty="0">
                <a:solidFill>
                  <a:srgbClr val="FFFF00"/>
                </a:solidFill>
              </a:rPr>
              <a:t>	&gt;</a:t>
            </a:r>
            <a:r>
              <a:rPr lang="en-US" sz="1800" b="1" dirty="0" smtClean="0">
                <a:solidFill>
                  <a:srgbClr val="FFFF00"/>
                </a:solidFill>
              </a:rPr>
              <a:t>Personalizing instruction</a:t>
            </a:r>
          </a:p>
          <a:p>
            <a:endParaRPr lang="en-US" sz="1800" b="1" dirty="0">
              <a:solidFill>
                <a:srgbClr val="FFFF00"/>
              </a:solidFill>
            </a:endParaRPr>
          </a:p>
          <a:p>
            <a:r>
              <a:rPr lang="en-US" sz="1800" b="1" dirty="0" smtClean="0">
                <a:solidFill>
                  <a:srgbClr val="FFFF00"/>
                </a:solidFill>
              </a:rPr>
              <a:t>		&gt;</a:t>
            </a:r>
            <a:r>
              <a:rPr lang="en-US" sz="1800" b="1" dirty="0">
                <a:solidFill>
                  <a:srgbClr val="FFFF00"/>
                </a:solidFill>
              </a:rPr>
              <a:t>Providing accommodations</a:t>
            </a:r>
          </a:p>
          <a:p>
            <a:r>
              <a:rPr lang="en-US" sz="1800" b="1" dirty="0" smtClean="0">
                <a:solidFill>
                  <a:srgbClr val="FFFF00"/>
                </a:solidFill>
              </a:rPr>
              <a:t>			&amp; </a:t>
            </a:r>
            <a:r>
              <a:rPr lang="en-US" sz="1800" b="1" dirty="0">
                <a:solidFill>
                  <a:srgbClr val="FFFF00"/>
                </a:solidFill>
              </a:rPr>
              <a:t>special assistance</a:t>
            </a:r>
          </a:p>
          <a:p>
            <a:endParaRPr lang="en-US" b="1" dirty="0" smtClean="0">
              <a:solidFill>
                <a:srgbClr val="FFFF00"/>
              </a:solidFill>
            </a:endParaRPr>
          </a:p>
          <a:p>
            <a:endParaRPr lang="en-US" b="1" dirty="0">
              <a:solidFill>
                <a:srgbClr val="FFFF00"/>
              </a:solidFill>
            </a:endParaRPr>
          </a:p>
          <a:p>
            <a:endParaRPr lang="en-US" b="1" dirty="0" smtClean="0">
              <a:solidFill>
                <a:srgbClr val="FFFF00"/>
              </a:solidFill>
            </a:endParaRPr>
          </a:p>
          <a:p>
            <a:r>
              <a:rPr lang="en-US" b="1" dirty="0" smtClean="0">
                <a:solidFill>
                  <a:srgbClr val="FFFF00"/>
                </a:solidFill>
              </a:rPr>
              <a:t>                 	</a:t>
            </a:r>
          </a:p>
          <a:p>
            <a:endParaRPr lang="en-US" b="1" dirty="0">
              <a:solidFill>
                <a:srgbClr val="FFFF00"/>
              </a:solidFill>
            </a:endParaRPr>
          </a:p>
          <a:p>
            <a:endParaRPr lang="en-US" b="1" dirty="0">
              <a:solidFill>
                <a:srgbClr val="FFFF00"/>
              </a:solidFill>
            </a:endParaRPr>
          </a:p>
        </p:txBody>
      </p:sp>
    </p:spTree>
    <p:custDataLst>
      <p:tags r:id="rId1"/>
    </p:custDataLst>
    <p:extLst>
      <p:ext uri="{BB962C8B-B14F-4D97-AF65-F5344CB8AC3E}">
        <p14:creationId xmlns:p14="http://schemas.microsoft.com/office/powerpoint/2010/main" val="255009515"/>
      </p:ext>
    </p:extLst>
  </p:cSld>
  <p:clrMapOvr>
    <a:masterClrMapping/>
  </p:clrMapOvr>
  <p:transition advTm="33361">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219A7DF-B20E-444F-9403-4449353392D1}" type="slidenum">
              <a:rPr lang="en-US" altLang="en-US" sz="1200" smtClean="0">
                <a:latin typeface="Garamond" panose="02020404030301010803" pitchFamily="18" charset="0"/>
              </a:rPr>
              <a:pPr>
                <a:spcBef>
                  <a:spcPct val="0"/>
                </a:spcBef>
                <a:buClrTx/>
                <a:buSzTx/>
                <a:buFontTx/>
                <a:buNone/>
              </a:pPr>
              <a:t>22</a:t>
            </a:fld>
            <a:endParaRPr lang="en-US" altLang="en-US" sz="1200" smtClean="0">
              <a:latin typeface="Garamond" panose="02020404030301010803" pitchFamily="18" charset="0"/>
            </a:endParaRPr>
          </a:p>
        </p:txBody>
      </p:sp>
      <p:sp>
        <p:nvSpPr>
          <p:cNvPr id="28675" name="Text Box 2"/>
          <p:cNvSpPr txBox="1">
            <a:spLocks noChangeArrowheads="1"/>
          </p:cNvSpPr>
          <p:nvPr/>
        </p:nvSpPr>
        <p:spPr bwMode="auto">
          <a:xfrm>
            <a:off x="762000" y="381000"/>
            <a:ext cx="7467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b="1">
                <a:solidFill>
                  <a:srgbClr val="FFFF00"/>
                </a:solidFill>
              </a:rPr>
              <a:t>Categories of </a:t>
            </a:r>
            <a:r>
              <a:rPr lang="en-US" altLang="en-US" sz="2400" b="1" i="1">
                <a:solidFill>
                  <a:srgbClr val="FFFF00"/>
                </a:solidFill>
              </a:rPr>
              <a:t>Basic Content Arenas</a:t>
            </a:r>
            <a:r>
              <a:rPr lang="en-US" altLang="en-US" sz="2400" b="1">
                <a:solidFill>
                  <a:srgbClr val="FFFF00"/>
                </a:solidFill>
              </a:rPr>
              <a:t> for </a:t>
            </a:r>
          </a:p>
          <a:p>
            <a:pPr algn="ctr" eaLnBrk="1" hangingPunct="1">
              <a:spcBef>
                <a:spcPct val="0"/>
              </a:spcBef>
              <a:buClrTx/>
              <a:buSzTx/>
              <a:buFontTx/>
              <a:buNone/>
            </a:pPr>
            <a:r>
              <a:rPr lang="en-US" altLang="en-US" sz="2400" b="1">
                <a:solidFill>
                  <a:srgbClr val="FFFF00"/>
                </a:solidFill>
              </a:rPr>
              <a:t>Student/Learning Supports Intervention</a:t>
            </a:r>
          </a:p>
          <a:p>
            <a:pPr algn="ctr" eaLnBrk="1" hangingPunct="1">
              <a:spcBef>
                <a:spcPct val="50000"/>
              </a:spcBef>
              <a:buClrTx/>
              <a:buSzTx/>
              <a:buFontTx/>
              <a:buNone/>
            </a:pPr>
            <a:endParaRPr lang="en-US" altLang="en-US" sz="2400" b="1">
              <a:solidFill>
                <a:srgbClr val="FFFF00"/>
              </a:solidFill>
            </a:endParaRPr>
          </a:p>
        </p:txBody>
      </p:sp>
      <p:sp>
        <p:nvSpPr>
          <p:cNvPr id="27654" name="Text Box 5"/>
          <p:cNvSpPr txBox="1">
            <a:spLocks noChangeArrowheads="1"/>
          </p:cNvSpPr>
          <p:nvPr/>
        </p:nvSpPr>
        <p:spPr bwMode="auto">
          <a:xfrm>
            <a:off x="1143000" y="2522538"/>
            <a:ext cx="1428750" cy="928687"/>
          </a:xfrm>
          <a:prstGeom prst="rect">
            <a:avLst/>
          </a:prstGeom>
          <a:noFill/>
          <a:ln w="285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1"/>
                </a:solidFill>
                <a:latin typeface="Gill Sans" charset="0"/>
                <a:sym typeface="Gill Sans" charset="0"/>
              </a:rPr>
              <a:t>Supports</a:t>
            </a:r>
          </a:p>
          <a:p>
            <a:pPr algn="ctr" eaLnBrk="1" hangingPunct="1">
              <a:spcBef>
                <a:spcPct val="0"/>
              </a:spcBef>
              <a:buClrTx/>
              <a:buSzTx/>
              <a:buFontTx/>
              <a:buNone/>
            </a:pPr>
            <a:r>
              <a:rPr lang="en-US" altLang="en-US" sz="1800" b="1">
                <a:solidFill>
                  <a:schemeClr val="accent1"/>
                </a:solidFill>
                <a:latin typeface="Gill Sans" charset="0"/>
                <a:sym typeface="Gill Sans" charset="0"/>
              </a:rPr>
              <a:t>for</a:t>
            </a:r>
          </a:p>
          <a:p>
            <a:pPr algn="ctr" eaLnBrk="1" hangingPunct="1">
              <a:spcBef>
                <a:spcPct val="0"/>
              </a:spcBef>
              <a:buClrTx/>
              <a:buSzTx/>
              <a:buFontTx/>
              <a:buNone/>
            </a:pPr>
            <a:r>
              <a:rPr lang="en-US" altLang="en-US" sz="1800" b="1">
                <a:solidFill>
                  <a:schemeClr val="accent1"/>
                </a:solidFill>
                <a:latin typeface="Gill Sans" charset="0"/>
                <a:sym typeface="Gill Sans" charset="0"/>
              </a:rPr>
              <a:t>Transitions</a:t>
            </a:r>
          </a:p>
        </p:txBody>
      </p:sp>
      <p:sp>
        <p:nvSpPr>
          <p:cNvPr id="28683" name="Rectangle 10"/>
          <p:cNvSpPr>
            <a:spLocks noChangeArrowheads="1"/>
          </p:cNvSpPr>
          <p:nvPr/>
        </p:nvSpPr>
        <p:spPr bwMode="auto">
          <a:xfrm>
            <a:off x="3429000" y="1524000"/>
            <a:ext cx="2209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
        <p:nvSpPr>
          <p:cNvPr id="7" name="TextBox 6"/>
          <p:cNvSpPr txBox="1"/>
          <p:nvPr/>
        </p:nvSpPr>
        <p:spPr>
          <a:xfrm>
            <a:off x="3048000" y="3257014"/>
            <a:ext cx="5943600" cy="3385542"/>
          </a:xfrm>
          <a:prstGeom prst="rect">
            <a:avLst/>
          </a:prstGeom>
          <a:noFill/>
        </p:spPr>
        <p:txBody>
          <a:bodyPr wrap="square" rtlCol="0">
            <a:spAutoFit/>
          </a:bodyPr>
          <a:lstStyle/>
          <a:p>
            <a:r>
              <a:rPr lang="en-US" sz="1800" b="1" dirty="0" smtClean="0">
                <a:solidFill>
                  <a:srgbClr val="FFFF00"/>
                </a:solidFill>
              </a:rPr>
              <a:t>Examples:</a:t>
            </a:r>
          </a:p>
          <a:p>
            <a:endParaRPr lang="en-US" sz="1800" b="1" dirty="0" smtClean="0">
              <a:solidFill>
                <a:srgbClr val="FFFF00"/>
              </a:solidFill>
            </a:endParaRPr>
          </a:p>
          <a:p>
            <a:r>
              <a:rPr lang="en-US" sz="1800" b="1" dirty="0">
                <a:solidFill>
                  <a:srgbClr val="FFFF00"/>
                </a:solidFill>
              </a:rPr>
              <a:t> </a:t>
            </a:r>
            <a:r>
              <a:rPr lang="en-US" sz="1800" b="1" dirty="0" smtClean="0">
                <a:solidFill>
                  <a:srgbClr val="FFFF00"/>
                </a:solidFill>
              </a:rPr>
              <a:t>   &gt;Grade &amp; school </a:t>
            </a:r>
            <a:r>
              <a:rPr lang="en-US" sz="1800" b="1" dirty="0" err="1" smtClean="0">
                <a:solidFill>
                  <a:srgbClr val="FFFF00"/>
                </a:solidFill>
              </a:rPr>
              <a:t>matirculation</a:t>
            </a:r>
            <a:endParaRPr lang="en-US" sz="1800" b="1" dirty="0" smtClean="0">
              <a:solidFill>
                <a:srgbClr val="FFFF00"/>
              </a:solidFill>
            </a:endParaRPr>
          </a:p>
          <a:p>
            <a:endParaRPr lang="en-US" sz="1800" b="1" dirty="0" smtClean="0">
              <a:solidFill>
                <a:srgbClr val="FFFF00"/>
              </a:solidFill>
            </a:endParaRPr>
          </a:p>
          <a:p>
            <a:r>
              <a:rPr lang="en-US" sz="1800" b="1" dirty="0">
                <a:solidFill>
                  <a:srgbClr val="FFFF00"/>
                </a:solidFill>
              </a:rPr>
              <a:t>	</a:t>
            </a:r>
            <a:r>
              <a:rPr lang="en-US" sz="1800" b="1" dirty="0" smtClean="0">
                <a:solidFill>
                  <a:srgbClr val="FFFF00"/>
                </a:solidFill>
              </a:rPr>
              <a:t>&gt;Before, during lunch, afterschool</a:t>
            </a:r>
          </a:p>
          <a:p>
            <a:endParaRPr lang="en-US" sz="1800" b="1" dirty="0">
              <a:solidFill>
                <a:srgbClr val="FFFF00"/>
              </a:solidFill>
            </a:endParaRPr>
          </a:p>
          <a:p>
            <a:r>
              <a:rPr lang="en-US" sz="1800" b="1" dirty="0" smtClean="0">
                <a:solidFill>
                  <a:srgbClr val="FFFF00"/>
                </a:solidFill>
              </a:rPr>
              <a:t>		&gt;Welcoming &amp; social support</a:t>
            </a:r>
            <a:endParaRPr lang="en-US" sz="1800" b="1" dirty="0">
              <a:solidFill>
                <a:srgbClr val="FFFF00"/>
              </a:solidFill>
            </a:endParaRPr>
          </a:p>
          <a:p>
            <a:r>
              <a:rPr lang="en-US" b="1" dirty="0" smtClean="0">
                <a:solidFill>
                  <a:srgbClr val="FFFF00"/>
                </a:solidFill>
              </a:rPr>
              <a:t>			</a:t>
            </a:r>
            <a:r>
              <a:rPr lang="en-US" sz="1800" b="1" dirty="0" smtClean="0">
                <a:solidFill>
                  <a:srgbClr val="FFFF00"/>
                </a:solidFill>
              </a:rPr>
              <a:t>for newcomers</a:t>
            </a:r>
          </a:p>
          <a:p>
            <a:endParaRPr lang="en-US" b="1" dirty="0">
              <a:solidFill>
                <a:srgbClr val="FFFF00"/>
              </a:solidFill>
            </a:endParaRPr>
          </a:p>
          <a:p>
            <a:endParaRPr lang="en-US" b="1" dirty="0" smtClean="0">
              <a:solidFill>
                <a:srgbClr val="FFFF00"/>
              </a:solidFill>
            </a:endParaRPr>
          </a:p>
          <a:p>
            <a:r>
              <a:rPr lang="en-US" b="1" dirty="0" smtClean="0">
                <a:solidFill>
                  <a:srgbClr val="FFFF00"/>
                </a:solidFill>
              </a:rPr>
              <a:t>                 	</a:t>
            </a:r>
          </a:p>
          <a:p>
            <a:endParaRPr lang="en-US" b="1" dirty="0">
              <a:solidFill>
                <a:srgbClr val="FFFF00"/>
              </a:solidFill>
            </a:endParaRPr>
          </a:p>
          <a:p>
            <a:endParaRPr lang="en-US" b="1" dirty="0">
              <a:solidFill>
                <a:srgbClr val="FFFF00"/>
              </a:solidFill>
            </a:endParaRPr>
          </a:p>
        </p:txBody>
      </p:sp>
    </p:spTree>
    <p:custDataLst>
      <p:tags r:id="rId1"/>
    </p:custDataLst>
    <p:extLst>
      <p:ext uri="{BB962C8B-B14F-4D97-AF65-F5344CB8AC3E}">
        <p14:creationId xmlns:p14="http://schemas.microsoft.com/office/powerpoint/2010/main" val="3206802382"/>
      </p:ext>
    </p:extLst>
  </p:cSld>
  <p:clrMapOvr>
    <a:masterClrMapping/>
  </p:clrMapOvr>
  <p:transition advTm="48407">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219A7DF-B20E-444F-9403-4449353392D1}" type="slidenum">
              <a:rPr lang="en-US" altLang="en-US" sz="1200" smtClean="0">
                <a:latin typeface="Garamond" panose="02020404030301010803" pitchFamily="18" charset="0"/>
              </a:rPr>
              <a:pPr>
                <a:spcBef>
                  <a:spcPct val="0"/>
                </a:spcBef>
                <a:buClrTx/>
                <a:buSzTx/>
                <a:buFontTx/>
                <a:buNone/>
              </a:pPr>
              <a:t>23</a:t>
            </a:fld>
            <a:endParaRPr lang="en-US" altLang="en-US" sz="1200" smtClean="0">
              <a:latin typeface="Garamond" panose="02020404030301010803" pitchFamily="18" charset="0"/>
            </a:endParaRPr>
          </a:p>
        </p:txBody>
      </p:sp>
      <p:sp>
        <p:nvSpPr>
          <p:cNvPr id="28675" name="Text Box 2"/>
          <p:cNvSpPr txBox="1">
            <a:spLocks noChangeArrowheads="1"/>
          </p:cNvSpPr>
          <p:nvPr/>
        </p:nvSpPr>
        <p:spPr bwMode="auto">
          <a:xfrm>
            <a:off x="762000" y="381000"/>
            <a:ext cx="7467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b="1">
                <a:solidFill>
                  <a:srgbClr val="FFFF00"/>
                </a:solidFill>
              </a:rPr>
              <a:t>Categories of </a:t>
            </a:r>
            <a:r>
              <a:rPr lang="en-US" altLang="en-US" sz="2400" b="1" i="1">
                <a:solidFill>
                  <a:srgbClr val="FFFF00"/>
                </a:solidFill>
              </a:rPr>
              <a:t>Basic Content Arenas</a:t>
            </a:r>
            <a:r>
              <a:rPr lang="en-US" altLang="en-US" sz="2400" b="1">
                <a:solidFill>
                  <a:srgbClr val="FFFF00"/>
                </a:solidFill>
              </a:rPr>
              <a:t> for </a:t>
            </a:r>
          </a:p>
          <a:p>
            <a:pPr algn="ctr" eaLnBrk="1" hangingPunct="1">
              <a:spcBef>
                <a:spcPct val="0"/>
              </a:spcBef>
              <a:buClrTx/>
              <a:buSzTx/>
              <a:buFontTx/>
              <a:buNone/>
            </a:pPr>
            <a:r>
              <a:rPr lang="en-US" altLang="en-US" sz="2400" b="1">
                <a:solidFill>
                  <a:srgbClr val="FFFF00"/>
                </a:solidFill>
              </a:rPr>
              <a:t>Student/Learning Supports Intervention</a:t>
            </a:r>
          </a:p>
          <a:p>
            <a:pPr algn="ctr" eaLnBrk="1" hangingPunct="1">
              <a:spcBef>
                <a:spcPct val="50000"/>
              </a:spcBef>
              <a:buClrTx/>
              <a:buSzTx/>
              <a:buFontTx/>
              <a:buNone/>
            </a:pPr>
            <a:endParaRPr lang="en-US" altLang="en-US" sz="2400" b="1">
              <a:solidFill>
                <a:srgbClr val="FFFF00"/>
              </a:solidFill>
            </a:endParaRPr>
          </a:p>
        </p:txBody>
      </p:sp>
      <p:sp>
        <p:nvSpPr>
          <p:cNvPr id="27655" name="Text Box 6"/>
          <p:cNvSpPr txBox="1">
            <a:spLocks noChangeArrowheads="1"/>
          </p:cNvSpPr>
          <p:nvPr/>
        </p:nvSpPr>
        <p:spPr bwMode="auto">
          <a:xfrm>
            <a:off x="79375" y="4384675"/>
            <a:ext cx="3543300" cy="646113"/>
          </a:xfrm>
          <a:prstGeom prst="rect">
            <a:avLst/>
          </a:prstGeom>
          <a:noFill/>
          <a:ln w="285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1"/>
                </a:solidFill>
                <a:latin typeface="Gill Sans" charset="0"/>
                <a:sym typeface="Gill Sans" charset="0"/>
              </a:rPr>
              <a:t>Home Involvement /</a:t>
            </a:r>
          </a:p>
          <a:p>
            <a:pPr algn="ctr" eaLnBrk="1" hangingPunct="1">
              <a:spcBef>
                <a:spcPct val="0"/>
              </a:spcBef>
              <a:buClrTx/>
              <a:buSzTx/>
              <a:buFontTx/>
              <a:buNone/>
            </a:pPr>
            <a:r>
              <a:rPr lang="en-US" altLang="en-US" sz="1800" b="1">
                <a:solidFill>
                  <a:schemeClr val="accent1"/>
                </a:solidFill>
                <a:latin typeface="Gill Sans" charset="0"/>
                <a:sym typeface="Gill Sans" charset="0"/>
              </a:rPr>
              <a:t>(Re)Engagement in Schooling</a:t>
            </a:r>
          </a:p>
        </p:txBody>
      </p:sp>
      <p:sp>
        <p:nvSpPr>
          <p:cNvPr id="28683" name="Rectangle 10"/>
          <p:cNvSpPr>
            <a:spLocks noChangeArrowheads="1"/>
          </p:cNvSpPr>
          <p:nvPr/>
        </p:nvSpPr>
        <p:spPr bwMode="auto">
          <a:xfrm>
            <a:off x="3429000" y="1524000"/>
            <a:ext cx="2209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
        <p:nvSpPr>
          <p:cNvPr id="7" name="TextBox 6"/>
          <p:cNvSpPr txBox="1"/>
          <p:nvPr/>
        </p:nvSpPr>
        <p:spPr>
          <a:xfrm>
            <a:off x="3276600" y="3099852"/>
            <a:ext cx="5943600" cy="3662541"/>
          </a:xfrm>
          <a:prstGeom prst="rect">
            <a:avLst/>
          </a:prstGeom>
          <a:noFill/>
        </p:spPr>
        <p:txBody>
          <a:bodyPr wrap="square" rtlCol="0">
            <a:spAutoFit/>
          </a:bodyPr>
          <a:lstStyle/>
          <a:p>
            <a:r>
              <a:rPr lang="en-US" sz="1800" b="1" dirty="0" smtClean="0">
                <a:solidFill>
                  <a:srgbClr val="FFFF00"/>
                </a:solidFill>
              </a:rPr>
              <a:t>Examples:</a:t>
            </a:r>
          </a:p>
          <a:p>
            <a:endParaRPr lang="en-US" sz="1800" b="1" dirty="0" smtClean="0">
              <a:solidFill>
                <a:srgbClr val="FFFF00"/>
              </a:solidFill>
            </a:endParaRPr>
          </a:p>
          <a:p>
            <a:r>
              <a:rPr lang="en-US" sz="1800" b="1" dirty="0">
                <a:solidFill>
                  <a:srgbClr val="FFFF00"/>
                </a:solidFill>
              </a:rPr>
              <a:t> </a:t>
            </a:r>
            <a:r>
              <a:rPr lang="en-US" sz="1800" b="1" dirty="0" smtClean="0">
                <a:solidFill>
                  <a:srgbClr val="FFFF00"/>
                </a:solidFill>
              </a:rPr>
              <a:t>   &gt;Addressing basic survival needs</a:t>
            </a:r>
          </a:p>
          <a:p>
            <a:endParaRPr lang="en-US" sz="1800" b="1" dirty="0" smtClean="0">
              <a:solidFill>
                <a:srgbClr val="FFFF00"/>
              </a:solidFill>
            </a:endParaRPr>
          </a:p>
          <a:p>
            <a:r>
              <a:rPr lang="en-US" sz="1800" b="1" dirty="0">
                <a:solidFill>
                  <a:srgbClr val="FFFF00"/>
                </a:solidFill>
              </a:rPr>
              <a:t>	</a:t>
            </a:r>
            <a:r>
              <a:rPr lang="en-US" sz="1800" b="1" dirty="0" smtClean="0">
                <a:solidFill>
                  <a:srgbClr val="FFFF00"/>
                </a:solidFill>
              </a:rPr>
              <a:t>&gt;Helping address needs related to</a:t>
            </a:r>
          </a:p>
          <a:p>
            <a:r>
              <a:rPr lang="en-US" sz="1800" b="1" dirty="0">
                <a:solidFill>
                  <a:srgbClr val="FFFF00"/>
                </a:solidFill>
              </a:rPr>
              <a:t>	</a:t>
            </a:r>
            <a:r>
              <a:rPr lang="en-US" sz="1800" b="1" dirty="0" smtClean="0">
                <a:solidFill>
                  <a:srgbClr val="FFFF00"/>
                </a:solidFill>
              </a:rPr>
              <a:t>	school success</a:t>
            </a:r>
          </a:p>
          <a:p>
            <a:endParaRPr lang="en-US" sz="1800" b="1" dirty="0">
              <a:solidFill>
                <a:srgbClr val="FFFF00"/>
              </a:solidFill>
            </a:endParaRPr>
          </a:p>
          <a:p>
            <a:r>
              <a:rPr lang="en-US" sz="1800" b="1" dirty="0" smtClean="0">
                <a:solidFill>
                  <a:srgbClr val="FFFF00"/>
                </a:solidFill>
              </a:rPr>
              <a:t>		&gt;Engaging the home in</a:t>
            </a:r>
            <a:endParaRPr lang="en-US" sz="1800" b="1" dirty="0">
              <a:solidFill>
                <a:srgbClr val="FFFF00"/>
              </a:solidFill>
            </a:endParaRPr>
          </a:p>
          <a:p>
            <a:r>
              <a:rPr lang="en-US" b="1" dirty="0" smtClean="0">
                <a:solidFill>
                  <a:srgbClr val="FFFF00"/>
                </a:solidFill>
              </a:rPr>
              <a:t>			</a:t>
            </a:r>
            <a:r>
              <a:rPr lang="en-US" sz="1800" b="1" dirty="0" smtClean="0">
                <a:solidFill>
                  <a:srgbClr val="FFFF00"/>
                </a:solidFill>
              </a:rPr>
              <a:t>school improvement</a:t>
            </a:r>
          </a:p>
          <a:p>
            <a:endParaRPr lang="en-US" b="1" dirty="0">
              <a:solidFill>
                <a:srgbClr val="FFFF00"/>
              </a:solidFill>
            </a:endParaRPr>
          </a:p>
          <a:p>
            <a:endParaRPr lang="en-US" b="1" dirty="0" smtClean="0">
              <a:solidFill>
                <a:srgbClr val="FFFF00"/>
              </a:solidFill>
            </a:endParaRPr>
          </a:p>
          <a:p>
            <a:r>
              <a:rPr lang="en-US" b="1" dirty="0" smtClean="0">
                <a:solidFill>
                  <a:srgbClr val="FFFF00"/>
                </a:solidFill>
              </a:rPr>
              <a:t>                 	</a:t>
            </a:r>
          </a:p>
          <a:p>
            <a:endParaRPr lang="en-US" b="1" dirty="0">
              <a:solidFill>
                <a:srgbClr val="FFFF00"/>
              </a:solidFill>
            </a:endParaRPr>
          </a:p>
          <a:p>
            <a:endParaRPr lang="en-US" b="1" dirty="0">
              <a:solidFill>
                <a:srgbClr val="FFFF00"/>
              </a:solidFill>
            </a:endParaRPr>
          </a:p>
        </p:txBody>
      </p:sp>
    </p:spTree>
    <p:custDataLst>
      <p:tags r:id="rId1"/>
    </p:custDataLst>
    <p:extLst>
      <p:ext uri="{BB962C8B-B14F-4D97-AF65-F5344CB8AC3E}">
        <p14:creationId xmlns:p14="http://schemas.microsoft.com/office/powerpoint/2010/main" val="2332377531"/>
      </p:ext>
    </p:extLst>
  </p:cSld>
  <p:clrMapOvr>
    <a:masterClrMapping/>
  </p:clrMapOvr>
  <p:transition advTm="59302">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219A7DF-B20E-444F-9403-4449353392D1}" type="slidenum">
              <a:rPr lang="en-US" altLang="en-US" sz="1200" smtClean="0">
                <a:latin typeface="Garamond" panose="02020404030301010803" pitchFamily="18" charset="0"/>
              </a:rPr>
              <a:pPr>
                <a:spcBef>
                  <a:spcPct val="0"/>
                </a:spcBef>
                <a:buClrTx/>
                <a:buSzTx/>
                <a:buFontTx/>
                <a:buNone/>
              </a:pPr>
              <a:t>24</a:t>
            </a:fld>
            <a:endParaRPr lang="en-US" altLang="en-US" sz="1200" smtClean="0">
              <a:latin typeface="Garamond" panose="02020404030301010803" pitchFamily="18" charset="0"/>
            </a:endParaRPr>
          </a:p>
        </p:txBody>
      </p:sp>
      <p:sp>
        <p:nvSpPr>
          <p:cNvPr id="28675" name="Text Box 2"/>
          <p:cNvSpPr txBox="1">
            <a:spLocks noChangeArrowheads="1"/>
          </p:cNvSpPr>
          <p:nvPr/>
        </p:nvSpPr>
        <p:spPr bwMode="auto">
          <a:xfrm>
            <a:off x="762000" y="381000"/>
            <a:ext cx="7467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b="1">
                <a:solidFill>
                  <a:srgbClr val="FFFF00"/>
                </a:solidFill>
              </a:rPr>
              <a:t>Categories of </a:t>
            </a:r>
            <a:r>
              <a:rPr lang="en-US" altLang="en-US" sz="2400" b="1" i="1">
                <a:solidFill>
                  <a:srgbClr val="FFFF00"/>
                </a:solidFill>
              </a:rPr>
              <a:t>Basic Content Arenas</a:t>
            </a:r>
            <a:r>
              <a:rPr lang="en-US" altLang="en-US" sz="2400" b="1">
                <a:solidFill>
                  <a:srgbClr val="FFFF00"/>
                </a:solidFill>
              </a:rPr>
              <a:t> for </a:t>
            </a:r>
          </a:p>
          <a:p>
            <a:pPr algn="ctr" eaLnBrk="1" hangingPunct="1">
              <a:spcBef>
                <a:spcPct val="0"/>
              </a:spcBef>
              <a:buClrTx/>
              <a:buSzTx/>
              <a:buFontTx/>
              <a:buNone/>
            </a:pPr>
            <a:r>
              <a:rPr lang="en-US" altLang="en-US" sz="2400" b="1">
                <a:solidFill>
                  <a:srgbClr val="FFFF00"/>
                </a:solidFill>
              </a:rPr>
              <a:t>Student/Learning Supports Intervention</a:t>
            </a:r>
          </a:p>
          <a:p>
            <a:pPr algn="ctr" eaLnBrk="1" hangingPunct="1">
              <a:spcBef>
                <a:spcPct val="50000"/>
              </a:spcBef>
              <a:buClrTx/>
              <a:buSzTx/>
              <a:buFontTx/>
              <a:buNone/>
            </a:pPr>
            <a:endParaRPr lang="en-US" altLang="en-US" sz="2400" b="1">
              <a:solidFill>
                <a:srgbClr val="FFFF00"/>
              </a:solidFill>
            </a:endParaRPr>
          </a:p>
        </p:txBody>
      </p:sp>
      <p:sp>
        <p:nvSpPr>
          <p:cNvPr id="27657" name="Text Box 8"/>
          <p:cNvSpPr txBox="1">
            <a:spLocks noChangeArrowheads="1"/>
          </p:cNvSpPr>
          <p:nvPr/>
        </p:nvSpPr>
        <p:spPr bwMode="auto">
          <a:xfrm>
            <a:off x="3835400" y="5105400"/>
            <a:ext cx="2051050" cy="923925"/>
          </a:xfrm>
          <a:prstGeom prst="rect">
            <a:avLst/>
          </a:prstGeom>
          <a:noFill/>
          <a:ln w="127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1"/>
                </a:solidFill>
                <a:latin typeface="Gill Sans" charset="0"/>
                <a:sym typeface="Gill Sans" charset="0"/>
              </a:rPr>
              <a:t>Community Outreach &amp; Collaboration</a:t>
            </a:r>
          </a:p>
        </p:txBody>
      </p:sp>
      <p:sp>
        <p:nvSpPr>
          <p:cNvPr id="28683" name="Rectangle 10"/>
          <p:cNvSpPr>
            <a:spLocks noChangeArrowheads="1"/>
          </p:cNvSpPr>
          <p:nvPr/>
        </p:nvSpPr>
        <p:spPr bwMode="auto">
          <a:xfrm>
            <a:off x="3429000" y="1524000"/>
            <a:ext cx="2209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
        <p:nvSpPr>
          <p:cNvPr id="7" name="TextBox 6"/>
          <p:cNvSpPr txBox="1"/>
          <p:nvPr/>
        </p:nvSpPr>
        <p:spPr>
          <a:xfrm>
            <a:off x="4724400" y="3429000"/>
            <a:ext cx="5943600" cy="3385542"/>
          </a:xfrm>
          <a:prstGeom prst="rect">
            <a:avLst/>
          </a:prstGeom>
          <a:noFill/>
        </p:spPr>
        <p:txBody>
          <a:bodyPr wrap="square" rtlCol="0">
            <a:spAutoFit/>
          </a:bodyPr>
          <a:lstStyle/>
          <a:p>
            <a:r>
              <a:rPr lang="en-US" sz="1800" b="1" dirty="0" smtClean="0">
                <a:solidFill>
                  <a:srgbClr val="FFFF00"/>
                </a:solidFill>
              </a:rPr>
              <a:t>Examples:</a:t>
            </a:r>
          </a:p>
          <a:p>
            <a:endParaRPr lang="en-US" sz="1800" b="1" dirty="0" smtClean="0">
              <a:solidFill>
                <a:srgbClr val="FFFF00"/>
              </a:solidFill>
            </a:endParaRPr>
          </a:p>
          <a:p>
            <a:r>
              <a:rPr lang="en-US" sz="1800" b="1" dirty="0">
                <a:solidFill>
                  <a:srgbClr val="FFFF00"/>
                </a:solidFill>
              </a:rPr>
              <a:t> </a:t>
            </a:r>
            <a:r>
              <a:rPr lang="en-US" sz="1800" b="1" dirty="0" smtClean="0">
                <a:solidFill>
                  <a:srgbClr val="FFFF00"/>
                </a:solidFill>
              </a:rPr>
              <a:t>   &gt;Engaging community stakeholders</a:t>
            </a:r>
          </a:p>
          <a:p>
            <a:r>
              <a:rPr lang="en-US" sz="1800" b="1" dirty="0">
                <a:solidFill>
                  <a:srgbClr val="FFFF00"/>
                </a:solidFill>
              </a:rPr>
              <a:t> </a:t>
            </a:r>
            <a:r>
              <a:rPr lang="en-US" sz="1800" b="1" dirty="0" smtClean="0">
                <a:solidFill>
                  <a:srgbClr val="FFFF00"/>
                </a:solidFill>
              </a:rPr>
              <a:t>        to support schools</a:t>
            </a:r>
          </a:p>
          <a:p>
            <a:endParaRPr lang="en-US" sz="1800" b="1" dirty="0" smtClean="0">
              <a:solidFill>
                <a:srgbClr val="FFFF00"/>
              </a:solidFill>
            </a:endParaRPr>
          </a:p>
          <a:p>
            <a:r>
              <a:rPr lang="en-US" sz="1800" b="1" dirty="0">
                <a:solidFill>
                  <a:srgbClr val="FFFF00"/>
                </a:solidFill>
              </a:rPr>
              <a:t>	</a:t>
            </a:r>
            <a:r>
              <a:rPr lang="en-US" sz="1800" b="1" dirty="0" smtClean="0">
                <a:solidFill>
                  <a:srgbClr val="FFFF00"/>
                </a:solidFill>
              </a:rPr>
              <a:t>&gt;Weaving in community</a:t>
            </a:r>
          </a:p>
          <a:p>
            <a:r>
              <a:rPr lang="en-US" sz="1800" b="1" dirty="0" smtClean="0">
                <a:solidFill>
                  <a:srgbClr val="FFFF00"/>
                </a:solidFill>
              </a:rPr>
              <a:t>	     resources to fill critical gaps	</a:t>
            </a:r>
            <a:endParaRPr lang="en-US" sz="1800" b="1" dirty="0">
              <a:solidFill>
                <a:srgbClr val="FFFF00"/>
              </a:solidFill>
            </a:endParaRPr>
          </a:p>
          <a:p>
            <a:r>
              <a:rPr lang="en-US" sz="1800" b="1" dirty="0" smtClean="0">
                <a:solidFill>
                  <a:srgbClr val="FFFF00"/>
                </a:solidFill>
              </a:rPr>
              <a:t>		</a:t>
            </a:r>
            <a:endParaRPr lang="en-US" b="1" dirty="0" smtClean="0">
              <a:solidFill>
                <a:srgbClr val="FFFF00"/>
              </a:solidFill>
            </a:endParaRPr>
          </a:p>
          <a:p>
            <a:endParaRPr lang="en-US" b="1" dirty="0">
              <a:solidFill>
                <a:srgbClr val="FFFF00"/>
              </a:solidFill>
            </a:endParaRPr>
          </a:p>
          <a:p>
            <a:endParaRPr lang="en-US" b="1" dirty="0" smtClean="0">
              <a:solidFill>
                <a:srgbClr val="FFFF00"/>
              </a:solidFill>
            </a:endParaRPr>
          </a:p>
          <a:p>
            <a:r>
              <a:rPr lang="en-US" b="1" dirty="0" smtClean="0">
                <a:solidFill>
                  <a:srgbClr val="FFFF00"/>
                </a:solidFill>
              </a:rPr>
              <a:t>                 	</a:t>
            </a:r>
          </a:p>
          <a:p>
            <a:endParaRPr lang="en-US" b="1" dirty="0">
              <a:solidFill>
                <a:srgbClr val="FFFF00"/>
              </a:solidFill>
            </a:endParaRPr>
          </a:p>
          <a:p>
            <a:endParaRPr lang="en-US" b="1" dirty="0">
              <a:solidFill>
                <a:srgbClr val="FFFF00"/>
              </a:solidFill>
            </a:endParaRPr>
          </a:p>
        </p:txBody>
      </p:sp>
    </p:spTree>
    <p:custDataLst>
      <p:tags r:id="rId1"/>
    </p:custDataLst>
    <p:extLst>
      <p:ext uri="{BB962C8B-B14F-4D97-AF65-F5344CB8AC3E}">
        <p14:creationId xmlns:p14="http://schemas.microsoft.com/office/powerpoint/2010/main" val="3104221480"/>
      </p:ext>
    </p:extLst>
  </p:cSld>
  <p:clrMapOvr>
    <a:masterClrMapping/>
  </p:clrMapOvr>
  <p:transition advTm="35929">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219A7DF-B20E-444F-9403-4449353392D1}" type="slidenum">
              <a:rPr lang="en-US" altLang="en-US" sz="1200" smtClean="0">
                <a:latin typeface="Garamond" panose="02020404030301010803" pitchFamily="18" charset="0"/>
              </a:rPr>
              <a:pPr>
                <a:spcBef>
                  <a:spcPct val="0"/>
                </a:spcBef>
                <a:buClrTx/>
                <a:buSzTx/>
                <a:buFontTx/>
                <a:buNone/>
              </a:pPr>
              <a:t>25</a:t>
            </a:fld>
            <a:endParaRPr lang="en-US" altLang="en-US" sz="1200" smtClean="0">
              <a:latin typeface="Garamond" panose="02020404030301010803" pitchFamily="18" charset="0"/>
            </a:endParaRPr>
          </a:p>
        </p:txBody>
      </p:sp>
      <p:sp>
        <p:nvSpPr>
          <p:cNvPr id="28675" name="Text Box 2"/>
          <p:cNvSpPr txBox="1">
            <a:spLocks noChangeArrowheads="1"/>
          </p:cNvSpPr>
          <p:nvPr/>
        </p:nvSpPr>
        <p:spPr bwMode="auto">
          <a:xfrm>
            <a:off x="762000" y="381000"/>
            <a:ext cx="7467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b="1">
                <a:solidFill>
                  <a:srgbClr val="FFFF00"/>
                </a:solidFill>
              </a:rPr>
              <a:t>Categories of </a:t>
            </a:r>
            <a:r>
              <a:rPr lang="en-US" altLang="en-US" sz="2400" b="1" i="1">
                <a:solidFill>
                  <a:srgbClr val="FFFF00"/>
                </a:solidFill>
              </a:rPr>
              <a:t>Basic Content Arenas</a:t>
            </a:r>
            <a:r>
              <a:rPr lang="en-US" altLang="en-US" sz="2400" b="1">
                <a:solidFill>
                  <a:srgbClr val="FFFF00"/>
                </a:solidFill>
              </a:rPr>
              <a:t> for </a:t>
            </a:r>
          </a:p>
          <a:p>
            <a:pPr algn="ctr" eaLnBrk="1" hangingPunct="1">
              <a:spcBef>
                <a:spcPct val="0"/>
              </a:spcBef>
              <a:buClrTx/>
              <a:buSzTx/>
              <a:buFontTx/>
              <a:buNone/>
            </a:pPr>
            <a:r>
              <a:rPr lang="en-US" altLang="en-US" sz="2400" b="1">
                <a:solidFill>
                  <a:srgbClr val="FFFF00"/>
                </a:solidFill>
              </a:rPr>
              <a:t>Student/Learning Supports Intervention</a:t>
            </a:r>
          </a:p>
          <a:p>
            <a:pPr algn="ctr" eaLnBrk="1" hangingPunct="1">
              <a:spcBef>
                <a:spcPct val="50000"/>
              </a:spcBef>
              <a:buClrTx/>
              <a:buSzTx/>
              <a:buFontTx/>
              <a:buNone/>
            </a:pPr>
            <a:endParaRPr lang="en-US" altLang="en-US" sz="2400" b="1">
              <a:solidFill>
                <a:srgbClr val="FFFF00"/>
              </a:solidFill>
            </a:endParaRPr>
          </a:p>
        </p:txBody>
      </p:sp>
      <p:sp>
        <p:nvSpPr>
          <p:cNvPr id="27653" name="Text Box 4"/>
          <p:cNvSpPr txBox="1">
            <a:spLocks noChangeArrowheads="1"/>
          </p:cNvSpPr>
          <p:nvPr/>
        </p:nvSpPr>
        <p:spPr bwMode="auto">
          <a:xfrm>
            <a:off x="6956425" y="4418013"/>
            <a:ext cx="1631950" cy="928687"/>
          </a:xfrm>
          <a:prstGeom prst="rect">
            <a:avLst/>
          </a:prstGeom>
          <a:noFill/>
          <a:ln w="127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1"/>
                </a:solidFill>
                <a:latin typeface="Gill Sans" charset="0"/>
                <a:sym typeface="Gill Sans" charset="0"/>
              </a:rPr>
              <a:t>Crisis</a:t>
            </a:r>
          </a:p>
          <a:p>
            <a:pPr algn="ctr" eaLnBrk="1" hangingPunct="1">
              <a:spcBef>
                <a:spcPct val="0"/>
              </a:spcBef>
              <a:buClrTx/>
              <a:buSzTx/>
              <a:buFontTx/>
              <a:buNone/>
            </a:pPr>
            <a:r>
              <a:rPr lang="en-US" altLang="en-US" sz="1800" b="1">
                <a:solidFill>
                  <a:schemeClr val="accent1"/>
                </a:solidFill>
                <a:latin typeface="Gill Sans" charset="0"/>
                <a:sym typeface="Gill Sans" charset="0"/>
              </a:rPr>
              <a:t>Assistance &amp;</a:t>
            </a:r>
          </a:p>
          <a:p>
            <a:pPr algn="ctr" eaLnBrk="1" hangingPunct="1">
              <a:spcBef>
                <a:spcPct val="0"/>
              </a:spcBef>
              <a:buClrTx/>
              <a:buSzTx/>
              <a:buFontTx/>
              <a:buNone/>
            </a:pPr>
            <a:r>
              <a:rPr lang="en-US" altLang="en-US" sz="1800" b="1">
                <a:solidFill>
                  <a:schemeClr val="accent1"/>
                </a:solidFill>
                <a:latin typeface="Gill Sans" charset="0"/>
                <a:sym typeface="Gill Sans" charset="0"/>
              </a:rPr>
              <a:t>Prevention</a:t>
            </a:r>
          </a:p>
        </p:txBody>
      </p:sp>
      <p:sp>
        <p:nvSpPr>
          <p:cNvPr id="28683" name="Rectangle 10"/>
          <p:cNvSpPr>
            <a:spLocks noChangeArrowheads="1"/>
          </p:cNvSpPr>
          <p:nvPr/>
        </p:nvSpPr>
        <p:spPr bwMode="auto">
          <a:xfrm>
            <a:off x="3429000" y="1524000"/>
            <a:ext cx="2209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
        <p:nvSpPr>
          <p:cNvPr id="7" name="TextBox 6"/>
          <p:cNvSpPr txBox="1"/>
          <p:nvPr/>
        </p:nvSpPr>
        <p:spPr>
          <a:xfrm>
            <a:off x="1524000" y="3546207"/>
            <a:ext cx="5943600" cy="3323987"/>
          </a:xfrm>
          <a:prstGeom prst="rect">
            <a:avLst/>
          </a:prstGeom>
          <a:noFill/>
        </p:spPr>
        <p:txBody>
          <a:bodyPr wrap="square" rtlCol="0">
            <a:spAutoFit/>
          </a:bodyPr>
          <a:lstStyle/>
          <a:p>
            <a:r>
              <a:rPr lang="en-US" sz="1800" b="1" dirty="0" smtClean="0">
                <a:solidFill>
                  <a:srgbClr val="FFFF00"/>
                </a:solidFill>
              </a:rPr>
              <a:t>Examples:</a:t>
            </a:r>
          </a:p>
          <a:p>
            <a:endParaRPr lang="en-US" sz="1800" b="1" dirty="0" smtClean="0">
              <a:solidFill>
                <a:srgbClr val="FFFF00"/>
              </a:solidFill>
            </a:endParaRPr>
          </a:p>
          <a:p>
            <a:r>
              <a:rPr lang="en-US" sz="1800" b="1" dirty="0">
                <a:solidFill>
                  <a:srgbClr val="FFFF00"/>
                </a:solidFill>
              </a:rPr>
              <a:t> </a:t>
            </a:r>
            <a:r>
              <a:rPr lang="en-US" sz="1800" b="1" dirty="0" smtClean="0">
                <a:solidFill>
                  <a:srgbClr val="FFFF00"/>
                </a:solidFill>
              </a:rPr>
              <a:t>   &gt;crisis planning and response</a:t>
            </a:r>
          </a:p>
          <a:p>
            <a:endParaRPr lang="en-US" sz="1800" b="1" dirty="0" smtClean="0">
              <a:solidFill>
                <a:srgbClr val="FFFF00"/>
              </a:solidFill>
            </a:endParaRPr>
          </a:p>
          <a:p>
            <a:r>
              <a:rPr lang="en-US" sz="1800" b="1" dirty="0">
                <a:solidFill>
                  <a:srgbClr val="FFFF00"/>
                </a:solidFill>
              </a:rPr>
              <a:t>	</a:t>
            </a:r>
            <a:r>
              <a:rPr lang="en-US" sz="1800" b="1" dirty="0" smtClean="0">
                <a:solidFill>
                  <a:srgbClr val="FFFF00"/>
                </a:solidFill>
              </a:rPr>
              <a:t>&gt;aftermath assistance</a:t>
            </a:r>
          </a:p>
          <a:p>
            <a:endParaRPr lang="en-US" sz="1800" b="1" dirty="0">
              <a:solidFill>
                <a:srgbClr val="FFFF00"/>
              </a:solidFill>
            </a:endParaRPr>
          </a:p>
          <a:p>
            <a:r>
              <a:rPr lang="en-US" sz="1800" b="1" dirty="0" smtClean="0">
                <a:solidFill>
                  <a:srgbClr val="FFFF00"/>
                </a:solidFill>
              </a:rPr>
              <a:t>		&gt;preventing conflicts</a:t>
            </a:r>
            <a:endParaRPr lang="en-US" sz="1800" b="1" dirty="0">
              <a:solidFill>
                <a:srgbClr val="FFFF00"/>
              </a:solidFill>
            </a:endParaRPr>
          </a:p>
          <a:p>
            <a:endParaRPr lang="en-US" b="1" dirty="0" smtClean="0">
              <a:solidFill>
                <a:srgbClr val="FFFF00"/>
              </a:solidFill>
            </a:endParaRPr>
          </a:p>
          <a:p>
            <a:endParaRPr lang="en-US" b="1" dirty="0">
              <a:solidFill>
                <a:srgbClr val="FFFF00"/>
              </a:solidFill>
            </a:endParaRPr>
          </a:p>
          <a:p>
            <a:endParaRPr lang="en-US" b="1" dirty="0" smtClean="0">
              <a:solidFill>
                <a:srgbClr val="FFFF00"/>
              </a:solidFill>
            </a:endParaRPr>
          </a:p>
          <a:p>
            <a:r>
              <a:rPr lang="en-US" b="1" dirty="0" smtClean="0">
                <a:solidFill>
                  <a:srgbClr val="FFFF00"/>
                </a:solidFill>
              </a:rPr>
              <a:t>                 	</a:t>
            </a:r>
          </a:p>
          <a:p>
            <a:endParaRPr lang="en-US" b="1" dirty="0">
              <a:solidFill>
                <a:srgbClr val="FFFF00"/>
              </a:solidFill>
            </a:endParaRPr>
          </a:p>
          <a:p>
            <a:endParaRPr lang="en-US" b="1" dirty="0">
              <a:solidFill>
                <a:srgbClr val="FFFF00"/>
              </a:solidFill>
            </a:endParaRPr>
          </a:p>
        </p:txBody>
      </p:sp>
    </p:spTree>
    <p:custDataLst>
      <p:tags r:id="rId1"/>
    </p:custDataLst>
    <p:extLst>
      <p:ext uri="{BB962C8B-B14F-4D97-AF65-F5344CB8AC3E}">
        <p14:creationId xmlns:p14="http://schemas.microsoft.com/office/powerpoint/2010/main" val="1385315300"/>
      </p:ext>
    </p:extLst>
  </p:cSld>
  <p:clrMapOvr>
    <a:masterClrMapping/>
  </p:clrMapOvr>
  <p:transition advTm="29339">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219A7DF-B20E-444F-9403-4449353392D1}" type="slidenum">
              <a:rPr lang="en-US" altLang="en-US" sz="1200" smtClean="0">
                <a:latin typeface="Garamond" panose="02020404030301010803" pitchFamily="18" charset="0"/>
              </a:rPr>
              <a:pPr>
                <a:spcBef>
                  <a:spcPct val="0"/>
                </a:spcBef>
                <a:buClrTx/>
                <a:buSzTx/>
                <a:buFontTx/>
                <a:buNone/>
              </a:pPr>
              <a:t>26</a:t>
            </a:fld>
            <a:endParaRPr lang="en-US" altLang="en-US" sz="1200" smtClean="0">
              <a:latin typeface="Garamond" panose="02020404030301010803" pitchFamily="18" charset="0"/>
            </a:endParaRPr>
          </a:p>
        </p:txBody>
      </p:sp>
      <p:sp>
        <p:nvSpPr>
          <p:cNvPr id="28675" name="Text Box 2"/>
          <p:cNvSpPr txBox="1">
            <a:spLocks noChangeArrowheads="1"/>
          </p:cNvSpPr>
          <p:nvPr/>
        </p:nvSpPr>
        <p:spPr bwMode="auto">
          <a:xfrm>
            <a:off x="762000" y="381000"/>
            <a:ext cx="7467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b="1">
                <a:solidFill>
                  <a:srgbClr val="FFFF00"/>
                </a:solidFill>
              </a:rPr>
              <a:t>Categories of </a:t>
            </a:r>
            <a:r>
              <a:rPr lang="en-US" altLang="en-US" sz="2400" b="1" i="1">
                <a:solidFill>
                  <a:srgbClr val="FFFF00"/>
                </a:solidFill>
              </a:rPr>
              <a:t>Basic Content Arenas</a:t>
            </a:r>
            <a:r>
              <a:rPr lang="en-US" altLang="en-US" sz="2400" b="1">
                <a:solidFill>
                  <a:srgbClr val="FFFF00"/>
                </a:solidFill>
              </a:rPr>
              <a:t> for </a:t>
            </a:r>
          </a:p>
          <a:p>
            <a:pPr algn="ctr" eaLnBrk="1" hangingPunct="1">
              <a:spcBef>
                <a:spcPct val="0"/>
              </a:spcBef>
              <a:buClrTx/>
              <a:buSzTx/>
              <a:buFontTx/>
              <a:buNone/>
            </a:pPr>
            <a:r>
              <a:rPr lang="en-US" altLang="en-US" sz="2400" b="1">
                <a:solidFill>
                  <a:srgbClr val="FFFF00"/>
                </a:solidFill>
              </a:rPr>
              <a:t>Student/Learning Supports Intervention</a:t>
            </a:r>
          </a:p>
          <a:p>
            <a:pPr algn="ctr" eaLnBrk="1" hangingPunct="1">
              <a:spcBef>
                <a:spcPct val="50000"/>
              </a:spcBef>
              <a:buClrTx/>
              <a:buSzTx/>
              <a:buFontTx/>
              <a:buNone/>
            </a:pPr>
            <a:endParaRPr lang="en-US" altLang="en-US" sz="2400" b="1">
              <a:solidFill>
                <a:srgbClr val="FFFF00"/>
              </a:solidFill>
            </a:endParaRPr>
          </a:p>
        </p:txBody>
      </p:sp>
      <p:sp>
        <p:nvSpPr>
          <p:cNvPr id="27656" name="Text Box 7"/>
          <p:cNvSpPr txBox="1">
            <a:spLocks noChangeArrowheads="1"/>
          </p:cNvSpPr>
          <p:nvPr/>
        </p:nvSpPr>
        <p:spPr bwMode="auto">
          <a:xfrm>
            <a:off x="6959600" y="2622550"/>
            <a:ext cx="1524000" cy="1200150"/>
          </a:xfrm>
          <a:prstGeom prst="rect">
            <a:avLst/>
          </a:prstGeom>
          <a:noFill/>
          <a:ln w="127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1"/>
                </a:solidFill>
                <a:latin typeface="Gill Sans" charset="0"/>
                <a:sym typeface="Gill Sans" charset="0"/>
              </a:rPr>
              <a:t>Student &amp;</a:t>
            </a:r>
          </a:p>
          <a:p>
            <a:pPr algn="ctr" eaLnBrk="1" hangingPunct="1">
              <a:spcBef>
                <a:spcPct val="0"/>
              </a:spcBef>
              <a:buClrTx/>
              <a:buSzTx/>
              <a:buFontTx/>
              <a:buNone/>
            </a:pPr>
            <a:r>
              <a:rPr lang="en-US" altLang="en-US" sz="1800" b="1">
                <a:solidFill>
                  <a:schemeClr val="accent1"/>
                </a:solidFill>
                <a:latin typeface="Gill Sans" charset="0"/>
                <a:sym typeface="Gill Sans" charset="0"/>
              </a:rPr>
              <a:t>Family Special</a:t>
            </a:r>
          </a:p>
          <a:p>
            <a:pPr algn="ctr" eaLnBrk="1" hangingPunct="1">
              <a:spcBef>
                <a:spcPct val="0"/>
              </a:spcBef>
              <a:buClrTx/>
              <a:buSzTx/>
              <a:buFontTx/>
              <a:buNone/>
            </a:pPr>
            <a:r>
              <a:rPr lang="en-US" altLang="en-US" sz="1800" b="1">
                <a:solidFill>
                  <a:schemeClr val="accent1"/>
                </a:solidFill>
                <a:latin typeface="Gill Sans" charset="0"/>
                <a:sym typeface="Gill Sans" charset="0"/>
              </a:rPr>
              <a:t>Assistance</a:t>
            </a:r>
          </a:p>
        </p:txBody>
      </p:sp>
      <p:sp>
        <p:nvSpPr>
          <p:cNvPr id="28683" name="Rectangle 10"/>
          <p:cNvSpPr>
            <a:spLocks noChangeArrowheads="1"/>
          </p:cNvSpPr>
          <p:nvPr/>
        </p:nvSpPr>
        <p:spPr bwMode="auto">
          <a:xfrm>
            <a:off x="3429000" y="1524000"/>
            <a:ext cx="2209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
        <p:nvSpPr>
          <p:cNvPr id="7" name="TextBox 6"/>
          <p:cNvSpPr txBox="1"/>
          <p:nvPr/>
        </p:nvSpPr>
        <p:spPr>
          <a:xfrm>
            <a:off x="3048000" y="3371850"/>
            <a:ext cx="5943600" cy="3108543"/>
          </a:xfrm>
          <a:prstGeom prst="rect">
            <a:avLst/>
          </a:prstGeom>
          <a:noFill/>
        </p:spPr>
        <p:txBody>
          <a:bodyPr wrap="square" rtlCol="0">
            <a:spAutoFit/>
          </a:bodyPr>
          <a:lstStyle/>
          <a:p>
            <a:r>
              <a:rPr lang="en-US" sz="1800" b="1" dirty="0" smtClean="0">
                <a:solidFill>
                  <a:srgbClr val="FFFF00"/>
                </a:solidFill>
              </a:rPr>
              <a:t>Examples:</a:t>
            </a:r>
          </a:p>
          <a:p>
            <a:endParaRPr lang="en-US" sz="1800" b="1" dirty="0" smtClean="0">
              <a:solidFill>
                <a:srgbClr val="FFFF00"/>
              </a:solidFill>
            </a:endParaRPr>
          </a:p>
          <a:p>
            <a:r>
              <a:rPr lang="en-US" sz="1800" b="1" dirty="0">
                <a:solidFill>
                  <a:srgbClr val="FFFF00"/>
                </a:solidFill>
              </a:rPr>
              <a:t> </a:t>
            </a:r>
            <a:r>
              <a:rPr lang="en-US" sz="1800" b="1" dirty="0" smtClean="0">
                <a:solidFill>
                  <a:srgbClr val="FFFF00"/>
                </a:solidFill>
              </a:rPr>
              <a:t>   &gt;Intervention </a:t>
            </a:r>
            <a:r>
              <a:rPr lang="en-US" sz="1800" b="1" dirty="0">
                <a:solidFill>
                  <a:srgbClr val="FFFF00"/>
                </a:solidFill>
              </a:rPr>
              <a:t>referral</a:t>
            </a:r>
            <a:endParaRPr lang="en-US" sz="1800" b="1" dirty="0" smtClean="0">
              <a:solidFill>
                <a:srgbClr val="FFFF00"/>
              </a:solidFill>
            </a:endParaRPr>
          </a:p>
          <a:p>
            <a:endParaRPr lang="en-US" sz="1800" b="1" dirty="0" smtClean="0">
              <a:solidFill>
                <a:srgbClr val="FFFF00"/>
              </a:solidFill>
            </a:endParaRPr>
          </a:p>
          <a:p>
            <a:r>
              <a:rPr lang="en-US" sz="1800" b="1" dirty="0">
                <a:solidFill>
                  <a:srgbClr val="FFFF00"/>
                </a:solidFill>
              </a:rPr>
              <a:t>	</a:t>
            </a:r>
            <a:r>
              <a:rPr lang="en-US" sz="1800" b="1" dirty="0" smtClean="0">
                <a:solidFill>
                  <a:srgbClr val="FFFF00"/>
                </a:solidFill>
              </a:rPr>
              <a:t>&gt;</a:t>
            </a:r>
            <a:r>
              <a:rPr lang="en-US" sz="1800" b="1" dirty="0">
                <a:solidFill>
                  <a:srgbClr val="FFFF00"/>
                </a:solidFill>
              </a:rPr>
              <a:t>Assessment &amp; </a:t>
            </a:r>
            <a:r>
              <a:rPr lang="en-US" sz="1800" b="1" dirty="0" smtClean="0">
                <a:solidFill>
                  <a:srgbClr val="FFFF00"/>
                </a:solidFill>
              </a:rPr>
              <a:t>triage</a:t>
            </a:r>
          </a:p>
          <a:p>
            <a:endParaRPr lang="en-US" sz="1800" b="1" dirty="0">
              <a:solidFill>
                <a:srgbClr val="FFFF00"/>
              </a:solidFill>
            </a:endParaRPr>
          </a:p>
          <a:p>
            <a:r>
              <a:rPr lang="en-US" sz="1800" b="1" dirty="0" smtClean="0">
                <a:solidFill>
                  <a:srgbClr val="FFFF00"/>
                </a:solidFill>
              </a:rPr>
              <a:t>		&gt;Specialized assistance</a:t>
            </a:r>
            <a:endParaRPr lang="en-US" b="1" dirty="0" smtClean="0">
              <a:solidFill>
                <a:srgbClr val="FFFF00"/>
              </a:solidFill>
            </a:endParaRPr>
          </a:p>
          <a:p>
            <a:endParaRPr lang="en-US" b="1" dirty="0">
              <a:solidFill>
                <a:srgbClr val="FFFF00"/>
              </a:solidFill>
            </a:endParaRPr>
          </a:p>
          <a:p>
            <a:endParaRPr lang="en-US" b="1" dirty="0" smtClean="0">
              <a:solidFill>
                <a:srgbClr val="FFFF00"/>
              </a:solidFill>
            </a:endParaRPr>
          </a:p>
          <a:p>
            <a:r>
              <a:rPr lang="en-US" b="1" dirty="0" smtClean="0">
                <a:solidFill>
                  <a:srgbClr val="FFFF00"/>
                </a:solidFill>
              </a:rPr>
              <a:t>                 	</a:t>
            </a:r>
          </a:p>
          <a:p>
            <a:endParaRPr lang="en-US" b="1" dirty="0">
              <a:solidFill>
                <a:srgbClr val="FFFF00"/>
              </a:solidFill>
            </a:endParaRPr>
          </a:p>
          <a:p>
            <a:endParaRPr lang="en-US" b="1" dirty="0">
              <a:solidFill>
                <a:srgbClr val="FFFF00"/>
              </a:solidFill>
            </a:endParaRPr>
          </a:p>
        </p:txBody>
      </p:sp>
    </p:spTree>
    <p:custDataLst>
      <p:tags r:id="rId1"/>
    </p:custDataLst>
    <p:extLst>
      <p:ext uri="{BB962C8B-B14F-4D97-AF65-F5344CB8AC3E}">
        <p14:creationId xmlns:p14="http://schemas.microsoft.com/office/powerpoint/2010/main" val="1107901671"/>
      </p:ext>
    </p:extLst>
  </p:cSld>
  <p:clrMapOvr>
    <a:masterClrMapping/>
  </p:clrMapOvr>
  <p:transition advTm="51228">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CF128138-565E-4946-8E46-E7648E640074}" type="slidenum">
              <a:rPr lang="en-US" altLang="en-US" sz="1200" smtClean="0">
                <a:latin typeface="Garamond" panose="02020404030301010803" pitchFamily="18" charset="0"/>
              </a:rPr>
              <a:pPr>
                <a:spcBef>
                  <a:spcPct val="0"/>
                </a:spcBef>
                <a:buClrTx/>
                <a:buSzTx/>
                <a:buFontTx/>
                <a:buNone/>
              </a:pPr>
              <a:t>27</a:t>
            </a:fld>
            <a:endParaRPr lang="en-US" altLang="en-US" sz="1200" smtClean="0">
              <a:latin typeface="Garamond" panose="02020404030301010803" pitchFamily="18" charset="0"/>
            </a:endParaRPr>
          </a:p>
        </p:txBody>
      </p:sp>
      <p:sp>
        <p:nvSpPr>
          <p:cNvPr id="29699" name="Text Box 2"/>
          <p:cNvSpPr>
            <a:spLocks noGrp="1" noChangeArrowheads="1"/>
          </p:cNvSpPr>
          <p:nvPr>
            <p:ph type="body" idx="4294967295"/>
          </p:nvPr>
        </p:nvSpPr>
        <p:spPr>
          <a:xfrm>
            <a:off x="984250" y="276225"/>
            <a:ext cx="7680325" cy="1220788"/>
          </a:xfrm>
          <a:noFill/>
        </p:spPr>
        <p:txBody>
          <a:bodyPr lIns="35717" tIns="35717" rIns="35717" bIns="35717"/>
          <a:lstStyle/>
          <a:p>
            <a:pPr algn="ctr" eaLnBrk="1" hangingPunct="1">
              <a:lnSpc>
                <a:spcPts val="1900"/>
              </a:lnSpc>
              <a:spcBef>
                <a:spcPts val="1200"/>
              </a:spcBef>
              <a:buFont typeface="Wingdings" panose="05000000000000000000" pitchFamily="2" charset="2"/>
              <a:buNone/>
            </a:pPr>
            <a:r>
              <a:rPr lang="en-US" altLang="en-US" sz="2400" b="1" dirty="0" smtClean="0">
                <a:solidFill>
                  <a:srgbClr val="FFFF00"/>
                </a:solidFill>
              </a:rPr>
              <a:t>Combined Continuum and Content Arenas =</a:t>
            </a:r>
          </a:p>
          <a:p>
            <a:pPr algn="ctr" eaLnBrk="1" hangingPunct="1">
              <a:lnSpc>
                <a:spcPts val="1900"/>
              </a:lnSpc>
              <a:spcBef>
                <a:spcPts val="1200"/>
              </a:spcBef>
              <a:buFont typeface="Wingdings" panose="05000000000000000000" pitchFamily="2" charset="2"/>
              <a:buNone/>
            </a:pPr>
            <a:r>
              <a:rPr lang="en-US" altLang="en-US" sz="2400" b="1" dirty="0" smtClean="0">
                <a:solidFill>
                  <a:srgbClr val="FFFF00"/>
                </a:solidFill>
              </a:rPr>
              <a:t>Unified &amp; Comprehensive Intervention Framework</a:t>
            </a:r>
          </a:p>
          <a:p>
            <a:pPr algn="ctr" eaLnBrk="1" hangingPunct="1">
              <a:lnSpc>
                <a:spcPts val="1900"/>
              </a:lnSpc>
              <a:spcBef>
                <a:spcPts val="1200"/>
              </a:spcBef>
              <a:buFont typeface="Wingdings" panose="05000000000000000000" pitchFamily="2" charset="2"/>
              <a:buNone/>
            </a:pPr>
            <a:r>
              <a:rPr lang="en-US" altLang="en-US" sz="1900" b="1" dirty="0" smtClean="0">
                <a:solidFill>
                  <a:schemeClr val="tx2"/>
                </a:solidFill>
              </a:rPr>
              <a:t>               </a:t>
            </a:r>
            <a:r>
              <a:rPr lang="en-US" altLang="en-US" sz="1900" b="1" dirty="0" smtClean="0">
                <a:solidFill>
                  <a:schemeClr val="accent1"/>
                </a:solidFill>
              </a:rPr>
              <a:t>Levels of Intervention</a:t>
            </a:r>
            <a:r>
              <a:rPr lang="en-US" altLang="en-US" sz="1100" b="1" dirty="0" smtClean="0">
                <a:solidFill>
                  <a:schemeClr val="accent1"/>
                </a:solidFill>
              </a:rPr>
              <a:t>	</a:t>
            </a:r>
            <a:r>
              <a:rPr lang="en-US" altLang="en-US" sz="600" dirty="0" smtClean="0">
                <a:solidFill>
                  <a:schemeClr val="accent1"/>
                </a:solidFill>
              </a:rPr>
              <a:t> </a:t>
            </a:r>
          </a:p>
        </p:txBody>
      </p:sp>
      <p:sp>
        <p:nvSpPr>
          <p:cNvPr id="29700" name="Text Box 3"/>
          <p:cNvSpPr txBox="1">
            <a:spLocks noChangeArrowheads="1"/>
          </p:cNvSpPr>
          <p:nvPr/>
        </p:nvSpPr>
        <p:spPr bwMode="auto">
          <a:xfrm>
            <a:off x="2430462" y="1419150"/>
            <a:ext cx="2393950" cy="63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5000"/>
              </a:lnSpc>
              <a:spcBef>
                <a:spcPct val="50000"/>
              </a:spcBef>
              <a:buClrTx/>
              <a:buSzTx/>
              <a:buFontTx/>
              <a:buNone/>
            </a:pPr>
            <a:r>
              <a:rPr lang="en-US" altLang="en-US" sz="1300" b="1" dirty="0" smtClean="0">
                <a:solidFill>
                  <a:schemeClr val="tx2"/>
                </a:solidFill>
              </a:rPr>
              <a:t>Subsystems </a:t>
            </a:r>
            <a:r>
              <a:rPr lang="en-US" altLang="en-US" sz="1300" b="1" dirty="0">
                <a:solidFill>
                  <a:schemeClr val="tx2"/>
                </a:solidFill>
              </a:rPr>
              <a:t>for Promoting                     Healthy Development &amp;                           Preventing Problems</a:t>
            </a:r>
          </a:p>
        </p:txBody>
      </p:sp>
      <p:sp>
        <p:nvSpPr>
          <p:cNvPr id="29701" name="Text Box 4"/>
          <p:cNvSpPr txBox="1">
            <a:spLocks noChangeArrowheads="1"/>
          </p:cNvSpPr>
          <p:nvPr/>
        </p:nvSpPr>
        <p:spPr bwMode="auto">
          <a:xfrm>
            <a:off x="4648200" y="1398588"/>
            <a:ext cx="1905000" cy="66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300" b="1" dirty="0" smtClean="0">
                <a:solidFill>
                  <a:schemeClr val="tx2"/>
                </a:solidFill>
              </a:rPr>
              <a:t>Subsystems </a:t>
            </a:r>
            <a:r>
              <a:rPr lang="en-US" altLang="en-US" sz="1300" b="1" dirty="0">
                <a:solidFill>
                  <a:schemeClr val="tx2"/>
                </a:solidFill>
              </a:rPr>
              <a:t>for Early Intervention (Early after problem onset)</a:t>
            </a:r>
          </a:p>
        </p:txBody>
      </p:sp>
      <p:sp>
        <p:nvSpPr>
          <p:cNvPr id="29702" name="Text Box 5"/>
          <p:cNvSpPr txBox="1">
            <a:spLocks noChangeArrowheads="1"/>
          </p:cNvSpPr>
          <p:nvPr/>
        </p:nvSpPr>
        <p:spPr bwMode="auto">
          <a:xfrm>
            <a:off x="6535027" y="1524190"/>
            <a:ext cx="1285875" cy="46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en-US" sz="1300" b="1" dirty="0" smtClean="0">
                <a:solidFill>
                  <a:schemeClr val="tx2"/>
                </a:solidFill>
              </a:rPr>
              <a:t>Subsystems </a:t>
            </a:r>
            <a:r>
              <a:rPr lang="en-US" altLang="en-US" sz="1300" b="1" dirty="0">
                <a:solidFill>
                  <a:schemeClr val="tx2"/>
                </a:solidFill>
              </a:rPr>
              <a:t>of    Care</a:t>
            </a:r>
          </a:p>
        </p:txBody>
      </p:sp>
      <p:sp>
        <p:nvSpPr>
          <p:cNvPr id="29703" name="Text Box 6"/>
          <p:cNvSpPr txBox="1">
            <a:spLocks noChangeArrowheads="1"/>
          </p:cNvSpPr>
          <p:nvPr/>
        </p:nvSpPr>
        <p:spPr bwMode="auto">
          <a:xfrm>
            <a:off x="446088" y="3657600"/>
            <a:ext cx="965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800" b="1">
              <a:solidFill>
                <a:schemeClr val="bg1"/>
              </a:solidFill>
            </a:endParaRPr>
          </a:p>
          <a:p>
            <a:pPr eaLnBrk="1" hangingPunct="1">
              <a:spcBef>
                <a:spcPct val="0"/>
              </a:spcBef>
              <a:buClrTx/>
              <a:buSzTx/>
              <a:buFontTx/>
              <a:buNone/>
            </a:pPr>
            <a:r>
              <a:rPr lang="en-US" altLang="en-US" sz="1700" b="1">
                <a:solidFill>
                  <a:schemeClr val="accent1"/>
                </a:solidFill>
              </a:rPr>
              <a:t>Content</a:t>
            </a:r>
          </a:p>
          <a:p>
            <a:pPr eaLnBrk="1" hangingPunct="1">
              <a:spcBef>
                <a:spcPct val="0"/>
              </a:spcBef>
              <a:buClrTx/>
              <a:buSzTx/>
              <a:buFontTx/>
              <a:buNone/>
            </a:pPr>
            <a:r>
              <a:rPr lang="en-US" altLang="en-US" sz="1700" b="1">
                <a:solidFill>
                  <a:schemeClr val="accent1"/>
                </a:solidFill>
              </a:rPr>
              <a:t>Arenas</a:t>
            </a:r>
          </a:p>
        </p:txBody>
      </p:sp>
      <p:sp>
        <p:nvSpPr>
          <p:cNvPr id="29704" name="Text Box 7"/>
          <p:cNvSpPr txBox="1">
            <a:spLocks noChangeArrowheads="1"/>
          </p:cNvSpPr>
          <p:nvPr/>
        </p:nvSpPr>
        <p:spPr bwMode="auto">
          <a:xfrm>
            <a:off x="1524000" y="2133600"/>
            <a:ext cx="127635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300" b="1">
                <a:solidFill>
                  <a:schemeClr val="tx2"/>
                </a:solidFill>
              </a:rPr>
              <a:t>Classroom-Focused</a:t>
            </a:r>
          </a:p>
          <a:p>
            <a:pPr eaLnBrk="1" hangingPunct="1">
              <a:spcBef>
                <a:spcPct val="0"/>
              </a:spcBef>
              <a:buClrTx/>
              <a:buSzTx/>
              <a:buFontTx/>
              <a:buNone/>
            </a:pPr>
            <a:r>
              <a:rPr lang="en-US" altLang="en-US" sz="1300" b="1">
                <a:solidFill>
                  <a:schemeClr val="tx2"/>
                </a:solidFill>
              </a:rPr>
              <a:t>Enabling</a:t>
            </a:r>
          </a:p>
        </p:txBody>
      </p:sp>
      <p:sp>
        <p:nvSpPr>
          <p:cNvPr id="29705" name="Text Box 8"/>
          <p:cNvSpPr txBox="1">
            <a:spLocks noChangeArrowheads="1"/>
          </p:cNvSpPr>
          <p:nvPr/>
        </p:nvSpPr>
        <p:spPr bwMode="auto">
          <a:xfrm>
            <a:off x="1536700" y="4876800"/>
            <a:ext cx="12731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300" b="1">
                <a:solidFill>
                  <a:schemeClr val="tx2"/>
                </a:solidFill>
              </a:rPr>
              <a:t>Crisis Assistance &amp; Prevention</a:t>
            </a:r>
            <a:r>
              <a:rPr lang="en-US" altLang="en-US" sz="800">
                <a:solidFill>
                  <a:schemeClr val="bg1"/>
                </a:solidFill>
              </a:rPr>
              <a:t>	</a:t>
            </a:r>
          </a:p>
        </p:txBody>
      </p:sp>
      <p:sp>
        <p:nvSpPr>
          <p:cNvPr id="29706" name="Text Box 9"/>
          <p:cNvSpPr txBox="1">
            <a:spLocks noChangeArrowheads="1"/>
          </p:cNvSpPr>
          <p:nvPr/>
        </p:nvSpPr>
        <p:spPr bwMode="auto">
          <a:xfrm>
            <a:off x="1506538" y="2868613"/>
            <a:ext cx="1160462"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300" b="1">
                <a:solidFill>
                  <a:schemeClr val="tx2"/>
                </a:solidFill>
                <a:latin typeface="Gill Sans" charset="0"/>
              </a:rPr>
              <a:t>Supports for Transitions</a:t>
            </a:r>
          </a:p>
        </p:txBody>
      </p:sp>
      <p:sp>
        <p:nvSpPr>
          <p:cNvPr id="29707" name="Text Box 10"/>
          <p:cNvSpPr txBox="1">
            <a:spLocks noChangeArrowheads="1"/>
          </p:cNvSpPr>
          <p:nvPr/>
        </p:nvSpPr>
        <p:spPr bwMode="auto">
          <a:xfrm>
            <a:off x="1582738" y="3443288"/>
            <a:ext cx="12858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300" b="1">
                <a:solidFill>
                  <a:schemeClr val="tx2"/>
                </a:solidFill>
              </a:rPr>
              <a:t>Home</a:t>
            </a:r>
          </a:p>
          <a:p>
            <a:pPr eaLnBrk="1" hangingPunct="1">
              <a:spcBef>
                <a:spcPct val="0"/>
              </a:spcBef>
              <a:buClrTx/>
              <a:buSzTx/>
              <a:buFontTx/>
              <a:buNone/>
            </a:pPr>
            <a:r>
              <a:rPr lang="en-US" altLang="en-US" sz="1300" b="1">
                <a:solidFill>
                  <a:schemeClr val="tx2"/>
                </a:solidFill>
              </a:rPr>
              <a:t>Engagement</a:t>
            </a:r>
          </a:p>
          <a:p>
            <a:pPr eaLnBrk="1" hangingPunct="1">
              <a:spcBef>
                <a:spcPct val="0"/>
              </a:spcBef>
              <a:buClrTx/>
              <a:buSzTx/>
              <a:buFontTx/>
              <a:buNone/>
            </a:pPr>
            <a:r>
              <a:rPr lang="en-US" altLang="en-US" sz="1300" b="1">
                <a:solidFill>
                  <a:schemeClr val="tx2"/>
                </a:solidFill>
              </a:rPr>
              <a:t>in Schooling</a:t>
            </a:r>
          </a:p>
        </p:txBody>
      </p:sp>
      <p:sp>
        <p:nvSpPr>
          <p:cNvPr id="29708" name="Text Box 11"/>
          <p:cNvSpPr txBox="1">
            <a:spLocks noChangeArrowheads="1"/>
          </p:cNvSpPr>
          <p:nvPr/>
        </p:nvSpPr>
        <p:spPr bwMode="auto">
          <a:xfrm>
            <a:off x="1511300" y="4194175"/>
            <a:ext cx="13081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300" b="1">
                <a:solidFill>
                  <a:schemeClr val="tx2"/>
                </a:solidFill>
              </a:rPr>
              <a:t>Community</a:t>
            </a:r>
          </a:p>
          <a:p>
            <a:pPr eaLnBrk="1" hangingPunct="1">
              <a:spcBef>
                <a:spcPct val="0"/>
              </a:spcBef>
              <a:buClrTx/>
              <a:buSzTx/>
              <a:buFontTx/>
              <a:buNone/>
            </a:pPr>
            <a:r>
              <a:rPr lang="en-US" altLang="en-US" sz="1300" b="1">
                <a:solidFill>
                  <a:schemeClr val="tx2"/>
                </a:solidFill>
              </a:rPr>
              <a:t>Outreach/</a:t>
            </a:r>
          </a:p>
          <a:p>
            <a:pPr eaLnBrk="1" hangingPunct="1">
              <a:spcBef>
                <a:spcPct val="0"/>
              </a:spcBef>
              <a:buClrTx/>
              <a:buSzTx/>
              <a:buFontTx/>
              <a:buNone/>
            </a:pPr>
            <a:r>
              <a:rPr lang="en-US" altLang="en-US" sz="1300" b="1">
                <a:solidFill>
                  <a:schemeClr val="tx2"/>
                </a:solidFill>
              </a:rPr>
              <a:t>Collaboration</a:t>
            </a:r>
          </a:p>
        </p:txBody>
      </p:sp>
      <p:sp>
        <p:nvSpPr>
          <p:cNvPr id="29709" name="Text Box 12"/>
          <p:cNvSpPr txBox="1">
            <a:spLocks noChangeArrowheads="1"/>
          </p:cNvSpPr>
          <p:nvPr/>
        </p:nvSpPr>
        <p:spPr bwMode="auto">
          <a:xfrm>
            <a:off x="1541463" y="5524500"/>
            <a:ext cx="1277937"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300" b="1">
                <a:solidFill>
                  <a:schemeClr val="tx2"/>
                </a:solidFill>
              </a:rPr>
              <a:t>Student &amp; Family Special Assistance</a:t>
            </a:r>
          </a:p>
        </p:txBody>
      </p:sp>
      <p:sp>
        <p:nvSpPr>
          <p:cNvPr id="30734" name="Rectangle 13"/>
          <p:cNvSpPr>
            <a:spLocks noChangeArrowheads="1"/>
          </p:cNvSpPr>
          <p:nvPr/>
        </p:nvSpPr>
        <p:spPr bwMode="auto">
          <a:xfrm>
            <a:off x="2819400" y="2057400"/>
            <a:ext cx="5197475" cy="4038600"/>
          </a:xfrm>
          <a:prstGeom prst="rect">
            <a:avLst/>
          </a:prstGeom>
          <a:noFill/>
          <a:ln w="127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30735" name="Line 14"/>
          <p:cNvSpPr>
            <a:spLocks noChangeShapeType="1"/>
          </p:cNvSpPr>
          <p:nvPr/>
        </p:nvSpPr>
        <p:spPr bwMode="auto">
          <a:xfrm>
            <a:off x="4419600" y="2057400"/>
            <a:ext cx="0" cy="4038600"/>
          </a:xfrm>
          <a:prstGeom prst="line">
            <a:avLst/>
          </a:prstGeom>
          <a:noFill/>
          <a:ln w="12700">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736" name="Line 15"/>
          <p:cNvSpPr>
            <a:spLocks noChangeShapeType="1"/>
          </p:cNvSpPr>
          <p:nvPr/>
        </p:nvSpPr>
        <p:spPr bwMode="auto">
          <a:xfrm>
            <a:off x="6248400" y="2057400"/>
            <a:ext cx="0" cy="4038600"/>
          </a:xfrm>
          <a:prstGeom prst="line">
            <a:avLst/>
          </a:prstGeom>
          <a:noFill/>
          <a:ln w="12700">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737" name="Line 16"/>
          <p:cNvSpPr>
            <a:spLocks noChangeShapeType="1"/>
          </p:cNvSpPr>
          <p:nvPr/>
        </p:nvSpPr>
        <p:spPr bwMode="auto">
          <a:xfrm>
            <a:off x="2895600" y="2743200"/>
            <a:ext cx="5143500" cy="0"/>
          </a:xfrm>
          <a:prstGeom prst="line">
            <a:avLst/>
          </a:prstGeom>
          <a:noFill/>
          <a:ln w="12700">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738" name="Line 17"/>
          <p:cNvSpPr>
            <a:spLocks noChangeShapeType="1"/>
          </p:cNvSpPr>
          <p:nvPr/>
        </p:nvSpPr>
        <p:spPr bwMode="auto">
          <a:xfrm>
            <a:off x="2819400" y="3505200"/>
            <a:ext cx="5197475" cy="0"/>
          </a:xfrm>
          <a:prstGeom prst="line">
            <a:avLst/>
          </a:prstGeom>
          <a:noFill/>
          <a:ln w="12700">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739" name="Line 18"/>
          <p:cNvSpPr>
            <a:spLocks noChangeShapeType="1"/>
          </p:cNvSpPr>
          <p:nvPr/>
        </p:nvSpPr>
        <p:spPr bwMode="auto">
          <a:xfrm>
            <a:off x="2819400" y="4191000"/>
            <a:ext cx="5091113" cy="0"/>
          </a:xfrm>
          <a:prstGeom prst="line">
            <a:avLst/>
          </a:prstGeom>
          <a:noFill/>
          <a:ln w="12700">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740" name="Line 19"/>
          <p:cNvSpPr>
            <a:spLocks noChangeShapeType="1"/>
          </p:cNvSpPr>
          <p:nvPr/>
        </p:nvSpPr>
        <p:spPr bwMode="auto">
          <a:xfrm>
            <a:off x="2895600" y="4876800"/>
            <a:ext cx="5037138" cy="0"/>
          </a:xfrm>
          <a:prstGeom prst="line">
            <a:avLst/>
          </a:prstGeom>
          <a:noFill/>
          <a:ln w="12700">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741" name="Line 20"/>
          <p:cNvSpPr>
            <a:spLocks noChangeShapeType="1"/>
          </p:cNvSpPr>
          <p:nvPr/>
        </p:nvSpPr>
        <p:spPr bwMode="auto">
          <a:xfrm>
            <a:off x="2895600" y="5486400"/>
            <a:ext cx="5143500" cy="0"/>
          </a:xfrm>
          <a:prstGeom prst="line">
            <a:avLst/>
          </a:prstGeom>
          <a:noFill/>
          <a:ln w="12700">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742" name="TextBox 21"/>
          <p:cNvSpPr txBox="1">
            <a:spLocks noChangeArrowheads="1"/>
          </p:cNvSpPr>
          <p:nvPr/>
        </p:nvSpPr>
        <p:spPr bwMode="auto">
          <a:xfrm>
            <a:off x="1143000" y="6248400"/>
            <a:ext cx="6494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000" b="1">
                <a:solidFill>
                  <a:srgbClr val="FFFF00"/>
                </a:solidFill>
              </a:rPr>
              <a:t>Activity:  Mapping &amp; Analyzing Learning </a:t>
            </a:r>
            <a:r>
              <a:rPr lang="en-US" altLang="en-US" sz="2400" b="1">
                <a:solidFill>
                  <a:srgbClr val="FFFF00"/>
                </a:solidFill>
              </a:rPr>
              <a:t>Supports</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84589">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anim calcmode="lin" valueType="num">
                                      <p:cBhvr additive="base">
                                        <p:cTn id="11"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9700">
                                            <p:txEl>
                                              <p:pRg st="0" end="0"/>
                                            </p:txEl>
                                          </p:spTgt>
                                        </p:tgtEl>
                                        <p:attrNameLst>
                                          <p:attrName>style.visibility</p:attrName>
                                        </p:attrNameLst>
                                      </p:cBhvr>
                                      <p:to>
                                        <p:strVal val="visible"/>
                                      </p:to>
                                    </p:set>
                                    <p:anim calcmode="lin" valueType="num">
                                      <p:cBhvr additive="base">
                                        <p:cTn id="17" dur="500" fill="hold"/>
                                        <p:tgtEl>
                                          <p:spTgt spid="2970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7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9701">
                                            <p:txEl>
                                              <p:pRg st="0" end="0"/>
                                            </p:txEl>
                                          </p:spTgt>
                                        </p:tgtEl>
                                        <p:attrNameLst>
                                          <p:attrName>style.visibility</p:attrName>
                                        </p:attrNameLst>
                                      </p:cBhvr>
                                      <p:to>
                                        <p:strVal val="visible"/>
                                      </p:to>
                                    </p:set>
                                    <p:anim calcmode="lin" valueType="num">
                                      <p:cBhvr additive="base">
                                        <p:cTn id="23" dur="500" fill="hold"/>
                                        <p:tgtEl>
                                          <p:spTgt spid="29701">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97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9702">
                                            <p:txEl>
                                              <p:pRg st="0" end="0"/>
                                            </p:txEl>
                                          </p:spTgt>
                                        </p:tgtEl>
                                        <p:attrNameLst>
                                          <p:attrName>style.visibility</p:attrName>
                                        </p:attrNameLst>
                                      </p:cBhvr>
                                      <p:to>
                                        <p:strVal val="visible"/>
                                      </p:to>
                                    </p:set>
                                    <p:anim calcmode="lin" valueType="num">
                                      <p:cBhvr additive="base">
                                        <p:cTn id="29" dur="500" fill="hold"/>
                                        <p:tgtEl>
                                          <p:spTgt spid="2970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970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29703">
                                            <p:txEl>
                                              <p:pRg st="1" end="1"/>
                                            </p:txEl>
                                          </p:spTgt>
                                        </p:tgtEl>
                                        <p:attrNameLst>
                                          <p:attrName>style.visibility</p:attrName>
                                        </p:attrNameLst>
                                      </p:cBhvr>
                                      <p:to>
                                        <p:strVal val="visible"/>
                                      </p:to>
                                    </p:set>
                                    <p:anim calcmode="lin" valueType="num">
                                      <p:cBhvr additive="base">
                                        <p:cTn id="35" dur="500" fill="hold"/>
                                        <p:tgtEl>
                                          <p:spTgt spid="29703">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9703">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703">
                                            <p:txEl>
                                              <p:pRg st="2" end="2"/>
                                            </p:txEl>
                                          </p:spTgt>
                                        </p:tgtEl>
                                        <p:attrNameLst>
                                          <p:attrName>style.visibility</p:attrName>
                                        </p:attrNameLst>
                                      </p:cBhvr>
                                      <p:to>
                                        <p:strVal val="visible"/>
                                      </p:to>
                                    </p:set>
                                    <p:anim calcmode="lin" valueType="num">
                                      <p:cBhvr additive="base">
                                        <p:cTn id="39" dur="500" fill="hold"/>
                                        <p:tgtEl>
                                          <p:spTgt spid="29703">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97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9704"/>
                                        </p:tgtEl>
                                        <p:attrNameLst>
                                          <p:attrName>style.visibility</p:attrName>
                                        </p:attrNameLst>
                                      </p:cBhvr>
                                      <p:to>
                                        <p:strVal val="visible"/>
                                      </p:to>
                                    </p:set>
                                    <p:anim calcmode="lin" valueType="num">
                                      <p:cBhvr additive="base">
                                        <p:cTn id="45" dur="500" fill="hold"/>
                                        <p:tgtEl>
                                          <p:spTgt spid="29704"/>
                                        </p:tgtEl>
                                        <p:attrNameLst>
                                          <p:attrName>ppt_x</p:attrName>
                                        </p:attrNameLst>
                                      </p:cBhvr>
                                      <p:tavLst>
                                        <p:tav tm="0">
                                          <p:val>
                                            <p:strVal val="#ppt_x"/>
                                          </p:val>
                                        </p:tav>
                                        <p:tav tm="100000">
                                          <p:val>
                                            <p:strVal val="#ppt_x"/>
                                          </p:val>
                                        </p:tav>
                                      </p:tavLst>
                                    </p:anim>
                                    <p:anim calcmode="lin" valueType="num">
                                      <p:cBhvr additive="base">
                                        <p:cTn id="46"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29706">
                                            <p:txEl>
                                              <p:pRg st="0" end="0"/>
                                            </p:txEl>
                                          </p:spTgt>
                                        </p:tgtEl>
                                        <p:attrNameLst>
                                          <p:attrName>style.visibility</p:attrName>
                                        </p:attrNameLst>
                                      </p:cBhvr>
                                      <p:to>
                                        <p:strVal val="visible"/>
                                      </p:to>
                                    </p:set>
                                    <p:anim calcmode="lin" valueType="num">
                                      <p:cBhvr additive="base">
                                        <p:cTn id="51" dur="500" fill="hold"/>
                                        <p:tgtEl>
                                          <p:spTgt spid="29706">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97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9707"/>
                                        </p:tgtEl>
                                        <p:attrNameLst>
                                          <p:attrName>style.visibility</p:attrName>
                                        </p:attrNameLst>
                                      </p:cBhvr>
                                      <p:to>
                                        <p:strVal val="visible"/>
                                      </p:to>
                                    </p:set>
                                    <p:anim calcmode="lin" valueType="num">
                                      <p:cBhvr additive="base">
                                        <p:cTn id="57" dur="500" fill="hold"/>
                                        <p:tgtEl>
                                          <p:spTgt spid="29707"/>
                                        </p:tgtEl>
                                        <p:attrNameLst>
                                          <p:attrName>ppt_x</p:attrName>
                                        </p:attrNameLst>
                                      </p:cBhvr>
                                      <p:tavLst>
                                        <p:tav tm="0">
                                          <p:val>
                                            <p:strVal val="#ppt_x"/>
                                          </p:val>
                                        </p:tav>
                                        <p:tav tm="100000">
                                          <p:val>
                                            <p:strVal val="#ppt_x"/>
                                          </p:val>
                                        </p:tav>
                                      </p:tavLst>
                                    </p:anim>
                                    <p:anim calcmode="lin" valueType="num">
                                      <p:cBhvr additive="base">
                                        <p:cTn id="58" dur="500" fill="hold"/>
                                        <p:tgtEl>
                                          <p:spTgt spid="29707"/>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9708"/>
                                        </p:tgtEl>
                                        <p:attrNameLst>
                                          <p:attrName>style.visibility</p:attrName>
                                        </p:attrNameLst>
                                      </p:cBhvr>
                                      <p:to>
                                        <p:strVal val="visible"/>
                                      </p:to>
                                    </p:set>
                                    <p:anim calcmode="lin" valueType="num">
                                      <p:cBhvr additive="base">
                                        <p:cTn id="63" dur="500" fill="hold"/>
                                        <p:tgtEl>
                                          <p:spTgt spid="29708"/>
                                        </p:tgtEl>
                                        <p:attrNameLst>
                                          <p:attrName>ppt_x</p:attrName>
                                        </p:attrNameLst>
                                      </p:cBhvr>
                                      <p:tavLst>
                                        <p:tav tm="0">
                                          <p:val>
                                            <p:strVal val="#ppt_x"/>
                                          </p:val>
                                        </p:tav>
                                        <p:tav tm="100000">
                                          <p:val>
                                            <p:strVal val="#ppt_x"/>
                                          </p:val>
                                        </p:tav>
                                      </p:tavLst>
                                    </p:anim>
                                    <p:anim calcmode="lin" valueType="num">
                                      <p:cBhvr additive="base">
                                        <p:cTn id="64" dur="500" fill="hold"/>
                                        <p:tgtEl>
                                          <p:spTgt spid="29708"/>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9705"/>
                                        </p:tgtEl>
                                        <p:attrNameLst>
                                          <p:attrName>style.visibility</p:attrName>
                                        </p:attrNameLst>
                                      </p:cBhvr>
                                      <p:to>
                                        <p:strVal val="visible"/>
                                      </p:to>
                                    </p:set>
                                    <p:anim calcmode="lin" valueType="num">
                                      <p:cBhvr additive="base">
                                        <p:cTn id="69" dur="500" fill="hold"/>
                                        <p:tgtEl>
                                          <p:spTgt spid="29705"/>
                                        </p:tgtEl>
                                        <p:attrNameLst>
                                          <p:attrName>ppt_x</p:attrName>
                                        </p:attrNameLst>
                                      </p:cBhvr>
                                      <p:tavLst>
                                        <p:tav tm="0">
                                          <p:val>
                                            <p:strVal val="#ppt_x"/>
                                          </p:val>
                                        </p:tav>
                                        <p:tav tm="100000">
                                          <p:val>
                                            <p:strVal val="#ppt_x"/>
                                          </p:val>
                                        </p:tav>
                                      </p:tavLst>
                                    </p:anim>
                                    <p:anim calcmode="lin" valueType="num">
                                      <p:cBhvr additive="base">
                                        <p:cTn id="70" dur="500" fill="hold"/>
                                        <p:tgtEl>
                                          <p:spTgt spid="29705"/>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9709"/>
                                        </p:tgtEl>
                                        <p:attrNameLst>
                                          <p:attrName>style.visibility</p:attrName>
                                        </p:attrNameLst>
                                      </p:cBhvr>
                                      <p:to>
                                        <p:strVal val="visible"/>
                                      </p:to>
                                    </p:set>
                                    <p:anim calcmode="lin" valueType="num">
                                      <p:cBhvr additive="base">
                                        <p:cTn id="75" dur="500" fill="hold"/>
                                        <p:tgtEl>
                                          <p:spTgt spid="29709"/>
                                        </p:tgtEl>
                                        <p:attrNameLst>
                                          <p:attrName>ppt_x</p:attrName>
                                        </p:attrNameLst>
                                      </p:cBhvr>
                                      <p:tavLst>
                                        <p:tav tm="0">
                                          <p:val>
                                            <p:strVal val="#ppt_x"/>
                                          </p:val>
                                        </p:tav>
                                        <p:tav tm="100000">
                                          <p:val>
                                            <p:strVal val="#ppt_x"/>
                                          </p:val>
                                        </p:tav>
                                      </p:tavLst>
                                    </p:anim>
                                    <p:anim calcmode="lin" valueType="num">
                                      <p:cBhvr additive="base">
                                        <p:cTn id="76" dur="500" fill="hold"/>
                                        <p:tgtEl>
                                          <p:spTgt spid="297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8"/>
                </p:tgtEl>
              </p:cMediaNode>
            </p:audio>
          </p:childTnLst>
        </p:cTn>
      </p:par>
    </p:tnLst>
    <p:bldLst>
      <p:bldP spid="29704" grpId="0"/>
      <p:bldP spid="29705" grpId="0"/>
      <p:bldP spid="29707" grpId="0"/>
      <p:bldP spid="29708" grpId="0"/>
      <p:bldP spid="2970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219A7DF-B20E-444F-9403-4449353392D1}" type="slidenum">
              <a:rPr lang="en-US" altLang="en-US" sz="1200" smtClean="0">
                <a:latin typeface="Garamond" panose="02020404030301010803" pitchFamily="18" charset="0"/>
              </a:rPr>
              <a:pPr>
                <a:spcBef>
                  <a:spcPct val="0"/>
                </a:spcBef>
                <a:buClrTx/>
                <a:buSzTx/>
                <a:buFontTx/>
                <a:buNone/>
              </a:pPr>
              <a:t>28</a:t>
            </a:fld>
            <a:endParaRPr lang="en-US" altLang="en-US" sz="1200" smtClean="0">
              <a:latin typeface="Garamond" panose="02020404030301010803" pitchFamily="18" charset="0"/>
            </a:endParaRPr>
          </a:p>
        </p:txBody>
      </p:sp>
      <p:sp>
        <p:nvSpPr>
          <p:cNvPr id="28675" name="Text Box 2"/>
          <p:cNvSpPr txBox="1">
            <a:spLocks noChangeArrowheads="1"/>
          </p:cNvSpPr>
          <p:nvPr/>
        </p:nvSpPr>
        <p:spPr bwMode="auto">
          <a:xfrm>
            <a:off x="762000" y="381000"/>
            <a:ext cx="7467600" cy="155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b="1" dirty="0" smtClean="0">
                <a:solidFill>
                  <a:srgbClr val="FFFF00"/>
                </a:solidFill>
              </a:rPr>
              <a:t>Needed: An operational infrastructure</a:t>
            </a:r>
          </a:p>
          <a:p>
            <a:pPr algn="ctr" eaLnBrk="1" hangingPunct="1">
              <a:lnSpc>
                <a:spcPts val="1300"/>
              </a:lnSpc>
              <a:spcBef>
                <a:spcPct val="0"/>
              </a:spcBef>
              <a:buClrTx/>
              <a:buSzTx/>
              <a:buFontTx/>
              <a:buNone/>
            </a:pPr>
            <a:r>
              <a:rPr lang="en-US" altLang="en-US" sz="2400" b="1" dirty="0">
                <a:solidFill>
                  <a:srgbClr val="FFFF00"/>
                </a:solidFill>
              </a:rPr>
              <a:t> </a:t>
            </a:r>
            <a:r>
              <a:rPr lang="en-US" altLang="en-US" sz="2400" b="1" dirty="0" smtClean="0">
                <a:solidFill>
                  <a:srgbClr val="FFFF00"/>
                </a:solidFill>
              </a:rPr>
              <a:t>      </a:t>
            </a:r>
          </a:p>
          <a:p>
            <a:pPr algn="ctr" eaLnBrk="1" hangingPunct="1">
              <a:spcBef>
                <a:spcPct val="0"/>
              </a:spcBef>
              <a:buClrTx/>
              <a:buSzTx/>
              <a:buFontTx/>
              <a:buNone/>
            </a:pPr>
            <a:r>
              <a:rPr lang="en-US" altLang="en-US" sz="2400" b="1" dirty="0" smtClean="0"/>
              <a:t>Continuum</a:t>
            </a:r>
            <a:r>
              <a:rPr lang="en-US" altLang="en-US" sz="2400" b="1" dirty="0" smtClean="0">
                <a:solidFill>
                  <a:srgbClr val="FFFF00"/>
                </a:solidFill>
              </a:rPr>
              <a:t> </a:t>
            </a:r>
            <a:r>
              <a:rPr lang="en-US" altLang="en-US" sz="2400" b="1" i="1" dirty="0" smtClean="0">
                <a:solidFill>
                  <a:srgbClr val="FFFF00"/>
                </a:solidFill>
              </a:rPr>
              <a:t> </a:t>
            </a:r>
            <a:endParaRPr lang="en-US" altLang="en-US" sz="2400" b="1" dirty="0">
              <a:solidFill>
                <a:srgbClr val="FFFF00"/>
              </a:solidFill>
            </a:endParaRPr>
          </a:p>
          <a:p>
            <a:pPr algn="ctr" eaLnBrk="1" hangingPunct="1">
              <a:spcBef>
                <a:spcPct val="50000"/>
              </a:spcBef>
              <a:buClrTx/>
              <a:buSzTx/>
              <a:buFontTx/>
              <a:buNone/>
            </a:pPr>
            <a:endParaRPr lang="en-US" altLang="en-US" sz="2400" b="1" dirty="0">
              <a:solidFill>
                <a:srgbClr val="FFFF00"/>
              </a:solidFill>
            </a:endParaRPr>
          </a:p>
        </p:txBody>
      </p:sp>
      <p:sp>
        <p:nvSpPr>
          <p:cNvPr id="27652" name="Text Box 3"/>
          <p:cNvSpPr txBox="1">
            <a:spLocks noChangeArrowheads="1"/>
          </p:cNvSpPr>
          <p:nvPr/>
        </p:nvSpPr>
        <p:spPr bwMode="auto">
          <a:xfrm>
            <a:off x="3421063" y="1524000"/>
            <a:ext cx="2301875" cy="646113"/>
          </a:xfrm>
          <a:prstGeom prst="rect">
            <a:avLst/>
          </a:prstGeom>
          <a:noFill/>
          <a:ln w="285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1"/>
                </a:solidFill>
                <a:latin typeface="Gill Sans" charset="0"/>
                <a:sym typeface="Gill Sans" charset="0"/>
              </a:rPr>
              <a:t>Classroom-Based</a:t>
            </a:r>
          </a:p>
          <a:p>
            <a:pPr algn="ctr" eaLnBrk="1" hangingPunct="1">
              <a:spcBef>
                <a:spcPct val="0"/>
              </a:spcBef>
              <a:buClrTx/>
              <a:buSzTx/>
              <a:buFontTx/>
              <a:buNone/>
            </a:pPr>
            <a:r>
              <a:rPr lang="en-US" altLang="en-US" sz="1800" b="1">
                <a:solidFill>
                  <a:schemeClr val="accent1"/>
                </a:solidFill>
                <a:latin typeface="Gill Sans" charset="0"/>
                <a:sym typeface="Gill Sans" charset="0"/>
              </a:rPr>
              <a:t>Learning Supports </a:t>
            </a:r>
          </a:p>
        </p:txBody>
      </p:sp>
      <p:sp>
        <p:nvSpPr>
          <p:cNvPr id="27653" name="Text Box 4"/>
          <p:cNvSpPr txBox="1">
            <a:spLocks noChangeArrowheads="1"/>
          </p:cNvSpPr>
          <p:nvPr/>
        </p:nvSpPr>
        <p:spPr bwMode="auto">
          <a:xfrm>
            <a:off x="6956425" y="4418013"/>
            <a:ext cx="1631950" cy="928687"/>
          </a:xfrm>
          <a:prstGeom prst="rect">
            <a:avLst/>
          </a:prstGeom>
          <a:noFill/>
          <a:ln w="127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1"/>
                </a:solidFill>
                <a:latin typeface="Gill Sans" charset="0"/>
                <a:sym typeface="Gill Sans" charset="0"/>
              </a:rPr>
              <a:t>Crisis</a:t>
            </a:r>
          </a:p>
          <a:p>
            <a:pPr algn="ctr" eaLnBrk="1" hangingPunct="1">
              <a:spcBef>
                <a:spcPct val="0"/>
              </a:spcBef>
              <a:buClrTx/>
              <a:buSzTx/>
              <a:buFontTx/>
              <a:buNone/>
            </a:pPr>
            <a:r>
              <a:rPr lang="en-US" altLang="en-US" sz="1800" b="1">
                <a:solidFill>
                  <a:schemeClr val="accent1"/>
                </a:solidFill>
                <a:latin typeface="Gill Sans" charset="0"/>
                <a:sym typeface="Gill Sans" charset="0"/>
              </a:rPr>
              <a:t>Assistance &amp;</a:t>
            </a:r>
          </a:p>
          <a:p>
            <a:pPr algn="ctr" eaLnBrk="1" hangingPunct="1">
              <a:spcBef>
                <a:spcPct val="0"/>
              </a:spcBef>
              <a:buClrTx/>
              <a:buSzTx/>
              <a:buFontTx/>
              <a:buNone/>
            </a:pPr>
            <a:r>
              <a:rPr lang="en-US" altLang="en-US" sz="1800" b="1">
                <a:solidFill>
                  <a:schemeClr val="accent1"/>
                </a:solidFill>
                <a:latin typeface="Gill Sans" charset="0"/>
                <a:sym typeface="Gill Sans" charset="0"/>
              </a:rPr>
              <a:t>Prevention</a:t>
            </a:r>
          </a:p>
        </p:txBody>
      </p:sp>
      <p:sp>
        <p:nvSpPr>
          <p:cNvPr id="27654" name="Text Box 5"/>
          <p:cNvSpPr txBox="1">
            <a:spLocks noChangeArrowheads="1"/>
          </p:cNvSpPr>
          <p:nvPr/>
        </p:nvSpPr>
        <p:spPr bwMode="auto">
          <a:xfrm>
            <a:off x="1143000" y="2522538"/>
            <a:ext cx="1428750" cy="928687"/>
          </a:xfrm>
          <a:prstGeom prst="rect">
            <a:avLst/>
          </a:prstGeom>
          <a:noFill/>
          <a:ln w="285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1"/>
                </a:solidFill>
                <a:latin typeface="Gill Sans" charset="0"/>
                <a:sym typeface="Gill Sans" charset="0"/>
              </a:rPr>
              <a:t>Supports</a:t>
            </a:r>
          </a:p>
          <a:p>
            <a:pPr algn="ctr" eaLnBrk="1" hangingPunct="1">
              <a:spcBef>
                <a:spcPct val="0"/>
              </a:spcBef>
              <a:buClrTx/>
              <a:buSzTx/>
              <a:buFontTx/>
              <a:buNone/>
            </a:pPr>
            <a:r>
              <a:rPr lang="en-US" altLang="en-US" sz="1800" b="1">
                <a:solidFill>
                  <a:schemeClr val="accent1"/>
                </a:solidFill>
                <a:latin typeface="Gill Sans" charset="0"/>
                <a:sym typeface="Gill Sans" charset="0"/>
              </a:rPr>
              <a:t>for</a:t>
            </a:r>
          </a:p>
          <a:p>
            <a:pPr algn="ctr" eaLnBrk="1" hangingPunct="1">
              <a:spcBef>
                <a:spcPct val="0"/>
              </a:spcBef>
              <a:buClrTx/>
              <a:buSzTx/>
              <a:buFontTx/>
              <a:buNone/>
            </a:pPr>
            <a:r>
              <a:rPr lang="en-US" altLang="en-US" sz="1800" b="1">
                <a:solidFill>
                  <a:schemeClr val="accent1"/>
                </a:solidFill>
                <a:latin typeface="Gill Sans" charset="0"/>
                <a:sym typeface="Gill Sans" charset="0"/>
              </a:rPr>
              <a:t>Transitions</a:t>
            </a:r>
          </a:p>
        </p:txBody>
      </p:sp>
      <p:sp>
        <p:nvSpPr>
          <p:cNvPr id="27655" name="Text Box 6"/>
          <p:cNvSpPr txBox="1">
            <a:spLocks noChangeArrowheads="1"/>
          </p:cNvSpPr>
          <p:nvPr/>
        </p:nvSpPr>
        <p:spPr bwMode="auto">
          <a:xfrm>
            <a:off x="79375" y="4384675"/>
            <a:ext cx="3543300" cy="646113"/>
          </a:xfrm>
          <a:prstGeom prst="rect">
            <a:avLst/>
          </a:prstGeom>
          <a:noFill/>
          <a:ln w="285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1"/>
                </a:solidFill>
                <a:latin typeface="Gill Sans" charset="0"/>
                <a:sym typeface="Gill Sans" charset="0"/>
              </a:rPr>
              <a:t>Home Involvement /</a:t>
            </a:r>
          </a:p>
          <a:p>
            <a:pPr algn="ctr" eaLnBrk="1" hangingPunct="1">
              <a:spcBef>
                <a:spcPct val="0"/>
              </a:spcBef>
              <a:buClrTx/>
              <a:buSzTx/>
              <a:buFontTx/>
              <a:buNone/>
            </a:pPr>
            <a:r>
              <a:rPr lang="en-US" altLang="en-US" sz="1800" b="1">
                <a:solidFill>
                  <a:schemeClr val="accent1"/>
                </a:solidFill>
                <a:latin typeface="Gill Sans" charset="0"/>
                <a:sym typeface="Gill Sans" charset="0"/>
              </a:rPr>
              <a:t>(Re)Engagement in Schooling</a:t>
            </a:r>
          </a:p>
        </p:txBody>
      </p:sp>
      <p:sp>
        <p:nvSpPr>
          <p:cNvPr id="27656" name="Text Box 7"/>
          <p:cNvSpPr txBox="1">
            <a:spLocks noChangeArrowheads="1"/>
          </p:cNvSpPr>
          <p:nvPr/>
        </p:nvSpPr>
        <p:spPr bwMode="auto">
          <a:xfrm>
            <a:off x="6959600" y="2622550"/>
            <a:ext cx="1524000" cy="1200150"/>
          </a:xfrm>
          <a:prstGeom prst="rect">
            <a:avLst/>
          </a:prstGeom>
          <a:noFill/>
          <a:ln w="127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1"/>
                </a:solidFill>
                <a:latin typeface="Gill Sans" charset="0"/>
                <a:sym typeface="Gill Sans" charset="0"/>
              </a:rPr>
              <a:t>Student &amp;</a:t>
            </a:r>
          </a:p>
          <a:p>
            <a:pPr algn="ctr" eaLnBrk="1" hangingPunct="1">
              <a:spcBef>
                <a:spcPct val="0"/>
              </a:spcBef>
              <a:buClrTx/>
              <a:buSzTx/>
              <a:buFontTx/>
              <a:buNone/>
            </a:pPr>
            <a:r>
              <a:rPr lang="en-US" altLang="en-US" sz="1800" b="1">
                <a:solidFill>
                  <a:schemeClr val="accent1"/>
                </a:solidFill>
                <a:latin typeface="Gill Sans" charset="0"/>
                <a:sym typeface="Gill Sans" charset="0"/>
              </a:rPr>
              <a:t>Family Special</a:t>
            </a:r>
          </a:p>
          <a:p>
            <a:pPr algn="ctr" eaLnBrk="1" hangingPunct="1">
              <a:spcBef>
                <a:spcPct val="0"/>
              </a:spcBef>
              <a:buClrTx/>
              <a:buSzTx/>
              <a:buFontTx/>
              <a:buNone/>
            </a:pPr>
            <a:r>
              <a:rPr lang="en-US" altLang="en-US" sz="1800" b="1">
                <a:solidFill>
                  <a:schemeClr val="accent1"/>
                </a:solidFill>
                <a:latin typeface="Gill Sans" charset="0"/>
                <a:sym typeface="Gill Sans" charset="0"/>
              </a:rPr>
              <a:t>Assistance</a:t>
            </a:r>
          </a:p>
        </p:txBody>
      </p:sp>
      <p:sp>
        <p:nvSpPr>
          <p:cNvPr id="27657" name="Text Box 8"/>
          <p:cNvSpPr txBox="1">
            <a:spLocks noChangeArrowheads="1"/>
          </p:cNvSpPr>
          <p:nvPr/>
        </p:nvSpPr>
        <p:spPr bwMode="auto">
          <a:xfrm>
            <a:off x="3835400" y="5105400"/>
            <a:ext cx="2051050" cy="923925"/>
          </a:xfrm>
          <a:prstGeom prst="rect">
            <a:avLst/>
          </a:prstGeom>
          <a:noFill/>
          <a:ln w="127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chemeClr val="accent1"/>
                </a:solidFill>
                <a:latin typeface="Gill Sans" charset="0"/>
                <a:sym typeface="Gill Sans" charset="0"/>
              </a:rPr>
              <a:t>Community Outreach &amp; Collaboration</a:t>
            </a:r>
          </a:p>
        </p:txBody>
      </p:sp>
      <p:sp>
        <p:nvSpPr>
          <p:cNvPr id="27658" name="Text Box 9"/>
          <p:cNvSpPr txBox="1">
            <a:spLocks noChangeArrowheads="1"/>
          </p:cNvSpPr>
          <p:nvPr/>
        </p:nvSpPr>
        <p:spPr bwMode="auto">
          <a:xfrm>
            <a:off x="3671888" y="2865438"/>
            <a:ext cx="2057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600" b="1" dirty="0">
                <a:solidFill>
                  <a:srgbClr val="FFFF00"/>
                </a:solidFill>
                <a:latin typeface="Gill Sans" charset="0"/>
                <a:sym typeface="Gill Sans" charset="0"/>
              </a:rPr>
              <a:t>Operational</a:t>
            </a:r>
          </a:p>
          <a:p>
            <a:pPr algn="ctr" eaLnBrk="1" hangingPunct="1">
              <a:spcBef>
                <a:spcPct val="0"/>
              </a:spcBef>
              <a:buClrTx/>
              <a:buSzTx/>
              <a:buFontTx/>
              <a:buNone/>
            </a:pPr>
            <a:r>
              <a:rPr lang="en-US" altLang="en-US" sz="1600" b="1" dirty="0">
                <a:solidFill>
                  <a:srgbClr val="FFFF00"/>
                </a:solidFill>
                <a:latin typeface="Gill Sans" charset="0"/>
                <a:sym typeface="Gill Sans" charset="0"/>
              </a:rPr>
              <a:t>Infrastructure</a:t>
            </a:r>
          </a:p>
          <a:p>
            <a:pPr eaLnBrk="1" hangingPunct="1">
              <a:spcBef>
                <a:spcPct val="0"/>
              </a:spcBef>
              <a:buClrTx/>
              <a:buSzTx/>
              <a:buFontTx/>
              <a:buNone/>
            </a:pPr>
            <a:r>
              <a:rPr lang="en-US" altLang="en-US" sz="1600" b="1" dirty="0">
                <a:solidFill>
                  <a:schemeClr val="tx2"/>
                </a:solidFill>
                <a:latin typeface="Gill Sans" charset="0"/>
                <a:sym typeface="Gill Sans" charset="0"/>
              </a:rPr>
              <a:t> &gt;Component</a:t>
            </a:r>
          </a:p>
          <a:p>
            <a:pPr eaLnBrk="1" hangingPunct="1">
              <a:spcBef>
                <a:spcPct val="0"/>
              </a:spcBef>
              <a:buClrTx/>
              <a:buSzTx/>
              <a:buFontTx/>
              <a:buNone/>
            </a:pPr>
            <a:r>
              <a:rPr lang="en-US" altLang="en-US" sz="1600" b="1" dirty="0">
                <a:solidFill>
                  <a:schemeClr val="tx2"/>
                </a:solidFill>
                <a:latin typeface="Gill Sans" charset="0"/>
                <a:sym typeface="Gill Sans" charset="0"/>
              </a:rPr>
              <a:t>    Leader </a:t>
            </a:r>
          </a:p>
          <a:p>
            <a:pPr eaLnBrk="1" hangingPunct="1">
              <a:spcBef>
                <a:spcPct val="0"/>
              </a:spcBef>
              <a:buClrTx/>
              <a:buSzTx/>
              <a:buFontTx/>
              <a:buNone/>
            </a:pPr>
            <a:r>
              <a:rPr lang="en-US" altLang="en-US" sz="1600" b="1" dirty="0">
                <a:solidFill>
                  <a:schemeClr val="tx2"/>
                </a:solidFill>
                <a:latin typeface="Gill Sans" charset="0"/>
                <a:sym typeface="Gill Sans" charset="0"/>
              </a:rPr>
              <a:t> &gt;Leadership Team</a:t>
            </a:r>
          </a:p>
          <a:p>
            <a:pPr eaLnBrk="1" hangingPunct="1">
              <a:spcBef>
                <a:spcPct val="0"/>
              </a:spcBef>
              <a:buClrTx/>
              <a:buSzTx/>
              <a:buFontTx/>
              <a:buNone/>
            </a:pPr>
            <a:r>
              <a:rPr lang="en-US" altLang="en-US" sz="1600" b="1" dirty="0">
                <a:solidFill>
                  <a:schemeClr val="tx2"/>
                </a:solidFill>
                <a:latin typeface="Gill Sans" charset="0"/>
                <a:sym typeface="Gill Sans" charset="0"/>
              </a:rPr>
              <a:t> &gt; workgroups</a:t>
            </a:r>
          </a:p>
        </p:txBody>
      </p:sp>
      <p:sp>
        <p:nvSpPr>
          <p:cNvPr id="28683" name="Rectangle 10"/>
          <p:cNvSpPr>
            <a:spLocks noChangeArrowheads="1"/>
          </p:cNvSpPr>
          <p:nvPr/>
        </p:nvSpPr>
        <p:spPr bwMode="auto">
          <a:xfrm>
            <a:off x="3429000" y="1524000"/>
            <a:ext cx="2209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28684" name="Line 11"/>
          <p:cNvSpPr>
            <a:spLocks noChangeShapeType="1"/>
          </p:cNvSpPr>
          <p:nvPr/>
        </p:nvSpPr>
        <p:spPr bwMode="auto">
          <a:xfrm>
            <a:off x="4581525" y="2170113"/>
            <a:ext cx="0" cy="53340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5" name="Line 12"/>
          <p:cNvSpPr>
            <a:spLocks noChangeShapeType="1"/>
          </p:cNvSpPr>
          <p:nvPr/>
        </p:nvSpPr>
        <p:spPr bwMode="auto">
          <a:xfrm flipH="1">
            <a:off x="4581525" y="4640263"/>
            <a:ext cx="19050" cy="465137"/>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6" name="Line 13"/>
          <p:cNvSpPr>
            <a:spLocks noChangeShapeType="1"/>
          </p:cNvSpPr>
          <p:nvPr/>
        </p:nvSpPr>
        <p:spPr bwMode="auto">
          <a:xfrm>
            <a:off x="2647950" y="3222625"/>
            <a:ext cx="704850" cy="5873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7" name="Line 14"/>
          <p:cNvSpPr>
            <a:spLocks noChangeShapeType="1"/>
          </p:cNvSpPr>
          <p:nvPr/>
        </p:nvSpPr>
        <p:spPr bwMode="auto">
          <a:xfrm flipV="1">
            <a:off x="2362200" y="3810000"/>
            <a:ext cx="990600" cy="546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8" name="Line 15"/>
          <p:cNvSpPr>
            <a:spLocks noChangeShapeType="1"/>
          </p:cNvSpPr>
          <p:nvPr/>
        </p:nvSpPr>
        <p:spPr bwMode="auto">
          <a:xfrm flipH="1">
            <a:off x="5867400" y="3124200"/>
            <a:ext cx="1066800" cy="76200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9" name="Line 16"/>
          <p:cNvSpPr>
            <a:spLocks noChangeShapeType="1"/>
          </p:cNvSpPr>
          <p:nvPr/>
        </p:nvSpPr>
        <p:spPr bwMode="auto">
          <a:xfrm flipH="1" flipV="1">
            <a:off x="5867400" y="3886200"/>
            <a:ext cx="1066800" cy="91440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6" name="Oval 17"/>
          <p:cNvSpPr>
            <a:spLocks noChangeArrowheads="1"/>
          </p:cNvSpPr>
          <p:nvPr/>
        </p:nvSpPr>
        <p:spPr bwMode="auto">
          <a:xfrm>
            <a:off x="3429000" y="2749550"/>
            <a:ext cx="2438400" cy="1905000"/>
          </a:xfrm>
          <a:prstGeom prst="ellipse">
            <a:avLst/>
          </a:prstGeom>
          <a:noFill/>
          <a:ln w="28575" algn="ctr">
            <a:solidFill>
              <a:schemeClr val="tx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cxnSp>
        <p:nvCxnSpPr>
          <p:cNvPr id="7" name="Straight Arrow Connector 6"/>
          <p:cNvCxnSpPr/>
          <p:nvPr/>
        </p:nvCxnSpPr>
        <p:spPr>
          <a:xfrm flipH="1">
            <a:off x="1219200" y="1143000"/>
            <a:ext cx="240347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442457" y="1170562"/>
            <a:ext cx="25908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360878350"/>
      </p:ext>
    </p:extLst>
  </p:cSld>
  <p:clrMapOvr>
    <a:masterClrMapping/>
  </p:clrMapOvr>
  <p:transition advTm="24345">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7666"/>
                                        </p:tgtEl>
                                        <p:attrNameLst>
                                          <p:attrName>style.visibility</p:attrName>
                                        </p:attrNameLst>
                                      </p:cBhvr>
                                      <p:to>
                                        <p:strVal val="visible"/>
                                      </p:to>
                                    </p:set>
                                    <p:anim calcmode="lin" valueType="num">
                                      <p:cBhvr additive="base">
                                        <p:cTn id="11" dur="500" fill="hold"/>
                                        <p:tgtEl>
                                          <p:spTgt spid="27666"/>
                                        </p:tgtEl>
                                        <p:attrNameLst>
                                          <p:attrName>ppt_x</p:attrName>
                                        </p:attrNameLst>
                                      </p:cBhvr>
                                      <p:tavLst>
                                        <p:tav tm="0">
                                          <p:val>
                                            <p:strVal val="#ppt_x"/>
                                          </p:val>
                                        </p:tav>
                                        <p:tav tm="100000">
                                          <p:val>
                                            <p:strVal val="#ppt_x"/>
                                          </p:val>
                                        </p:tav>
                                      </p:tavLst>
                                    </p:anim>
                                    <p:anim calcmode="lin" valueType="num">
                                      <p:cBhvr additive="base">
                                        <p:cTn id="12" dur="500" fill="hold"/>
                                        <p:tgtEl>
                                          <p:spTgt spid="2766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658"/>
                                        </p:tgtEl>
                                        <p:attrNameLst>
                                          <p:attrName>style.visibility</p:attrName>
                                        </p:attrNameLst>
                                      </p:cBhvr>
                                      <p:to>
                                        <p:strVal val="visible"/>
                                      </p:to>
                                    </p:set>
                                    <p:anim calcmode="lin" valueType="num">
                                      <p:cBhvr additive="base">
                                        <p:cTn id="17" dur="500" fill="hold"/>
                                        <p:tgtEl>
                                          <p:spTgt spid="27658"/>
                                        </p:tgtEl>
                                        <p:attrNameLst>
                                          <p:attrName>ppt_x</p:attrName>
                                        </p:attrNameLst>
                                      </p:cBhvr>
                                      <p:tavLst>
                                        <p:tav tm="0">
                                          <p:val>
                                            <p:strVal val="#ppt_x"/>
                                          </p:val>
                                        </p:tav>
                                        <p:tav tm="100000">
                                          <p:val>
                                            <p:strVal val="#ppt_x"/>
                                          </p:val>
                                        </p:tav>
                                      </p:tavLst>
                                    </p:anim>
                                    <p:anim calcmode="lin" valueType="num">
                                      <p:cBhvr additive="base">
                                        <p:cTn id="18" dur="500" fill="hold"/>
                                        <p:tgtEl>
                                          <p:spTgt spid="276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27658" grpId="0"/>
      <p:bldP spid="2766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5A07FEFC-4DE2-4E93-AEE9-6067FAD4A238}" type="slidenum">
              <a:rPr lang="en-US" altLang="en-US" sz="1200" smtClean="0">
                <a:latin typeface="Garamond" panose="02020404030301010803" pitchFamily="18" charset="0"/>
              </a:rPr>
              <a:pPr>
                <a:spcBef>
                  <a:spcPct val="0"/>
                </a:spcBef>
                <a:buClrTx/>
                <a:buSzTx/>
                <a:buFontTx/>
                <a:buNone/>
              </a:pPr>
              <a:t>29</a:t>
            </a:fld>
            <a:endParaRPr lang="en-US" altLang="en-US" sz="1200" smtClean="0">
              <a:latin typeface="Garamond" panose="02020404030301010803" pitchFamily="18" charset="0"/>
            </a:endParaRPr>
          </a:p>
        </p:txBody>
      </p:sp>
      <p:sp>
        <p:nvSpPr>
          <p:cNvPr id="33795" name="Text Box 2"/>
          <p:cNvSpPr txBox="1">
            <a:spLocks noChangeArrowheads="1"/>
          </p:cNvSpPr>
          <p:nvPr/>
        </p:nvSpPr>
        <p:spPr bwMode="auto">
          <a:xfrm>
            <a:off x="457200" y="609600"/>
            <a:ext cx="8001000" cy="543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88" tIns="32144" rIns="64288" bIns="32144">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defRPr/>
            </a:pPr>
            <a:r>
              <a:rPr lang="en-US" altLang="en-US" sz="2400" b="1" dirty="0" smtClean="0">
                <a:solidFill>
                  <a:srgbClr val="FFFF00"/>
                </a:solidFill>
                <a:latin typeface="Gill Sans" charset="0"/>
              </a:rPr>
              <a:t>Ensuring the Operational Infrastructure at Schools, LEAs, and SEAs has a Leader and Staff Focused on Planning &amp; Developing </a:t>
            </a:r>
          </a:p>
          <a:p>
            <a:pPr algn="ctr" eaLnBrk="1" hangingPunct="1">
              <a:spcBef>
                <a:spcPct val="0"/>
              </a:spcBef>
              <a:buClrTx/>
              <a:buSzTx/>
              <a:buFontTx/>
              <a:buNone/>
              <a:defRPr/>
            </a:pPr>
            <a:r>
              <a:rPr lang="en-US" altLang="en-US" sz="2400" b="1" dirty="0" smtClean="0">
                <a:solidFill>
                  <a:srgbClr val="FFFF00"/>
                </a:solidFill>
                <a:latin typeface="Gill Sans" charset="0"/>
              </a:rPr>
              <a:t>a Learning Supports Component</a:t>
            </a:r>
          </a:p>
          <a:p>
            <a:pPr algn="ctr" eaLnBrk="1" hangingPunct="1">
              <a:spcBef>
                <a:spcPct val="0"/>
              </a:spcBef>
              <a:buClrTx/>
              <a:buSzTx/>
              <a:buFontTx/>
              <a:buNone/>
              <a:defRPr/>
            </a:pPr>
            <a:endParaRPr lang="en-US" altLang="en-US" sz="2000" b="1" dirty="0" smtClean="0">
              <a:solidFill>
                <a:srgbClr val="FFFF00"/>
              </a:solidFill>
              <a:latin typeface="Gill Sans" charset="0"/>
              <a:sym typeface="Gill Sans" charset="0"/>
            </a:endParaRPr>
          </a:p>
          <a:p>
            <a:pPr eaLnBrk="1" hangingPunct="1">
              <a:spcBef>
                <a:spcPct val="0"/>
              </a:spcBef>
              <a:buClrTx/>
              <a:buSzTx/>
              <a:buFontTx/>
              <a:buNone/>
              <a:defRPr/>
            </a:pPr>
            <a:endParaRPr lang="en-US" altLang="en-US" sz="2000" b="1" dirty="0" smtClean="0">
              <a:solidFill>
                <a:srgbClr val="FFFF00"/>
              </a:solidFill>
              <a:latin typeface="Gill Sans" charset="0"/>
              <a:sym typeface="Gill Sans" charset="0"/>
            </a:endParaRPr>
          </a:p>
          <a:p>
            <a:pPr eaLnBrk="1" hangingPunct="1">
              <a:spcBef>
                <a:spcPct val="0"/>
              </a:spcBef>
              <a:buClrTx/>
              <a:buSzTx/>
              <a:buFontTx/>
              <a:buNone/>
              <a:defRPr/>
            </a:pPr>
            <a:r>
              <a:rPr lang="en-US" altLang="en-US" sz="2800" b="1" dirty="0" smtClean="0">
                <a:solidFill>
                  <a:schemeClr val="accent2"/>
                </a:solidFill>
                <a:latin typeface="Gill Sans" charset="0"/>
                <a:sym typeface="Gill Sans" charset="0"/>
              </a:rPr>
              <a:t>&gt;Administrative Leader for Learning Supports Component</a:t>
            </a:r>
          </a:p>
          <a:p>
            <a:pPr eaLnBrk="1" hangingPunct="1">
              <a:spcBef>
                <a:spcPct val="0"/>
              </a:spcBef>
              <a:buClrTx/>
              <a:buSzTx/>
              <a:buFontTx/>
              <a:buNone/>
              <a:defRPr/>
            </a:pPr>
            <a:endParaRPr lang="en-US" altLang="en-US" sz="2800" b="1" dirty="0" smtClean="0">
              <a:solidFill>
                <a:schemeClr val="accent2"/>
              </a:solidFill>
              <a:latin typeface="Gill Sans" charset="0"/>
              <a:sym typeface="Gill Sans" charset="0"/>
            </a:endParaRPr>
          </a:p>
          <a:p>
            <a:pPr eaLnBrk="1" hangingPunct="1">
              <a:spcBef>
                <a:spcPct val="0"/>
              </a:spcBef>
              <a:buClrTx/>
              <a:buSzTx/>
              <a:buFont typeface="Wingdings" panose="05000000000000000000" pitchFamily="2" charset="2"/>
              <a:buNone/>
              <a:defRPr/>
            </a:pPr>
            <a:r>
              <a:rPr lang="en-US" altLang="en-US" sz="2800" b="1" dirty="0" smtClean="0">
                <a:latin typeface="Gill Sans" charset="0"/>
                <a:sym typeface="Gill Sans" charset="0"/>
              </a:rPr>
              <a:t>&gt;Learning Supports Leadership Team</a:t>
            </a:r>
          </a:p>
          <a:p>
            <a:pPr marL="342900" indent="-342900" eaLnBrk="1" hangingPunct="1">
              <a:spcBef>
                <a:spcPct val="0"/>
              </a:spcBef>
              <a:buClrTx/>
              <a:buSzTx/>
              <a:buFont typeface="Wingdings" panose="05000000000000000000" pitchFamily="2" charset="2"/>
              <a:buChar char="Ø"/>
              <a:defRPr/>
            </a:pPr>
            <a:endParaRPr lang="en-US" altLang="en-US" sz="2800" b="1" dirty="0" smtClean="0">
              <a:solidFill>
                <a:schemeClr val="accent2"/>
              </a:solidFill>
              <a:latin typeface="Gill Sans" charset="0"/>
              <a:sym typeface="Gill Sans" charset="0"/>
            </a:endParaRPr>
          </a:p>
          <a:p>
            <a:pPr eaLnBrk="1" hangingPunct="1">
              <a:spcBef>
                <a:spcPct val="0"/>
              </a:spcBef>
              <a:buClrTx/>
              <a:buSzTx/>
              <a:buFont typeface="Wingdings" panose="05000000000000000000" pitchFamily="2" charset="2"/>
              <a:buNone/>
              <a:defRPr/>
            </a:pPr>
            <a:r>
              <a:rPr lang="en-US" altLang="en-US" sz="2800" b="1" dirty="0" smtClean="0">
                <a:solidFill>
                  <a:schemeClr val="bg1">
                    <a:lumMod val="20000"/>
                    <a:lumOff val="80000"/>
                  </a:schemeClr>
                </a:solidFill>
                <a:latin typeface="Gill Sans" charset="0"/>
                <a:sym typeface="Gill Sans" charset="0"/>
              </a:rPr>
              <a:t>&gt;Workgroups</a:t>
            </a:r>
          </a:p>
          <a:p>
            <a:pPr eaLnBrk="1" hangingPunct="1">
              <a:spcBef>
                <a:spcPct val="0"/>
              </a:spcBef>
              <a:buClrTx/>
              <a:buSzTx/>
              <a:buFontTx/>
              <a:buNone/>
              <a:defRPr/>
            </a:pPr>
            <a:endParaRPr lang="en-US" altLang="en-US" sz="2000" b="1" dirty="0" smtClean="0">
              <a:solidFill>
                <a:srgbClr val="FFFF00"/>
              </a:solidFill>
              <a:latin typeface="Gill Sans" charset="0"/>
              <a:sym typeface="Gill Sans" charset="0"/>
            </a:endParaRPr>
          </a:p>
          <a:p>
            <a:pPr eaLnBrk="1" hangingPunct="1">
              <a:spcBef>
                <a:spcPct val="0"/>
              </a:spcBef>
              <a:buClrTx/>
              <a:buSzTx/>
              <a:buFontTx/>
              <a:buNone/>
              <a:defRPr/>
            </a:pPr>
            <a:endParaRPr lang="en-US" altLang="en-US" sz="2500" b="1" dirty="0" smtClean="0">
              <a:solidFill>
                <a:schemeClr val="tx2"/>
              </a:solidFill>
              <a:latin typeface="Gill Sans" charset="0"/>
              <a:sym typeface="Gill Sans"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87841">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3795">
                                            <p:txEl>
                                              <p:pRg st="4" end="4"/>
                                            </p:txEl>
                                          </p:spTgt>
                                        </p:tgtEl>
                                        <p:attrNameLst>
                                          <p:attrName>style.visibility</p:attrName>
                                        </p:attrNameLst>
                                      </p:cBhvr>
                                      <p:to>
                                        <p:strVal val="visible"/>
                                      </p:to>
                                    </p:set>
                                    <p:anim calcmode="lin" valueType="num">
                                      <p:cBhvr additive="base">
                                        <p:cTn id="11" dur="500" fill="hold"/>
                                        <p:tgtEl>
                                          <p:spTgt spid="3379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37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3795">
                                            <p:txEl>
                                              <p:pRg st="6" end="6"/>
                                            </p:txEl>
                                          </p:spTgt>
                                        </p:tgtEl>
                                        <p:attrNameLst>
                                          <p:attrName>style.visibility</p:attrName>
                                        </p:attrNameLst>
                                      </p:cBhvr>
                                      <p:to>
                                        <p:strVal val="visible"/>
                                      </p:to>
                                    </p:set>
                                    <p:anim calcmode="lin" valueType="num">
                                      <p:cBhvr additive="base">
                                        <p:cTn id="17" dur="500" fill="hold"/>
                                        <p:tgtEl>
                                          <p:spTgt spid="33795">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37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3795">
                                            <p:txEl>
                                              <p:pRg st="8" end="8"/>
                                            </p:txEl>
                                          </p:spTgt>
                                        </p:tgtEl>
                                        <p:attrNameLst>
                                          <p:attrName>style.visibility</p:attrName>
                                        </p:attrNameLst>
                                      </p:cBhvr>
                                      <p:to>
                                        <p:strVal val="visible"/>
                                      </p:to>
                                    </p:set>
                                    <p:anim calcmode="lin" valueType="num">
                                      <p:cBhvr additive="base">
                                        <p:cTn id="23" dur="500" fill="hold"/>
                                        <p:tgtEl>
                                          <p:spTgt spid="33795">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37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5519EFE4-FFF5-4F6C-8E41-37C404883371}" type="slidenum">
              <a:rPr lang="en-US" altLang="en-US" sz="1200" smtClean="0">
                <a:latin typeface="Garamond" panose="02020404030301010803" pitchFamily="18" charset="0"/>
              </a:rPr>
              <a:pPr>
                <a:spcBef>
                  <a:spcPct val="0"/>
                </a:spcBef>
                <a:buClrTx/>
                <a:buSzTx/>
                <a:buFontTx/>
                <a:buNone/>
              </a:pPr>
              <a:t>3</a:t>
            </a:fld>
            <a:endParaRPr lang="en-US" altLang="en-US" sz="1200" smtClean="0">
              <a:latin typeface="Garamond" panose="02020404030301010803" pitchFamily="18" charset="0"/>
            </a:endParaRPr>
          </a:p>
        </p:txBody>
      </p:sp>
      <p:sp>
        <p:nvSpPr>
          <p:cNvPr id="5123" name="Rectangle 3"/>
          <p:cNvSpPr>
            <a:spLocks noGrp="1" noChangeArrowheads="1"/>
          </p:cNvSpPr>
          <p:nvPr>
            <p:ph type="body" idx="1"/>
          </p:nvPr>
        </p:nvSpPr>
        <p:spPr>
          <a:xfrm>
            <a:off x="609600" y="1443038"/>
            <a:ext cx="8229600" cy="5257800"/>
          </a:xfrm>
        </p:spPr>
        <p:txBody>
          <a:bodyPr/>
          <a:lstStyle/>
          <a:p>
            <a:pPr eaLnBrk="1" hangingPunct="1">
              <a:buFont typeface="Wingdings" panose="05000000000000000000" pitchFamily="2" charset="2"/>
              <a:buNone/>
            </a:pPr>
            <a:r>
              <a:rPr lang="en-US" altLang="en-US" sz="2400" b="1" dirty="0" smtClean="0">
                <a:solidFill>
                  <a:srgbClr val="FFFF00"/>
                </a:solidFill>
              </a:rPr>
              <a:t>Because such supports are essential in meeting such major challenges as</a:t>
            </a:r>
          </a:p>
          <a:p>
            <a:pPr eaLnBrk="1" hangingPunct="1">
              <a:buFont typeface="Wingdings" panose="05000000000000000000" pitchFamily="2" charset="2"/>
              <a:buChar char="§"/>
            </a:pPr>
            <a:endParaRPr lang="en-US" altLang="en-US" sz="2400" b="1" dirty="0" smtClean="0">
              <a:solidFill>
                <a:schemeClr val="accent1"/>
              </a:solidFill>
            </a:endParaRPr>
          </a:p>
          <a:p>
            <a:pPr lvl="1" eaLnBrk="1" hangingPunct="1">
              <a:buClr>
                <a:schemeClr val="tx1"/>
              </a:buClr>
              <a:buFont typeface="Wingdings" panose="05000000000000000000" pitchFamily="2" charset="2"/>
              <a:buChar char="§"/>
            </a:pPr>
            <a:r>
              <a:rPr lang="en-US" altLang="en-US" sz="2000" b="1" dirty="0" smtClean="0"/>
              <a:t>student dropout rates</a:t>
            </a:r>
          </a:p>
          <a:p>
            <a:pPr lvl="1" eaLnBrk="1" hangingPunct="1">
              <a:buClr>
                <a:schemeClr val="tx1"/>
              </a:buClr>
              <a:buFont typeface="Wingdings" panose="05000000000000000000" pitchFamily="2" charset="2"/>
              <a:buChar char="§"/>
            </a:pPr>
            <a:r>
              <a:rPr lang="en-US" altLang="en-US" sz="2000" b="1" dirty="0" smtClean="0"/>
              <a:t>teacher turnover </a:t>
            </a:r>
          </a:p>
          <a:p>
            <a:pPr lvl="1" eaLnBrk="1" hangingPunct="1">
              <a:buClr>
                <a:schemeClr val="tx1"/>
              </a:buClr>
              <a:buFont typeface="Wingdings" panose="05000000000000000000" pitchFamily="2" charset="2"/>
              <a:buChar char="§"/>
            </a:pPr>
            <a:r>
              <a:rPr lang="en-US" altLang="en-US" sz="2000" b="1" dirty="0" smtClean="0"/>
              <a:t>achievement gaps</a:t>
            </a:r>
          </a:p>
          <a:p>
            <a:pPr lvl="1" eaLnBrk="1" hangingPunct="1">
              <a:buClr>
                <a:schemeClr val="tx1"/>
              </a:buClr>
              <a:buFont typeface="Wingdings" panose="05000000000000000000" pitchFamily="2" charset="2"/>
              <a:buChar char="§"/>
            </a:pPr>
            <a:r>
              <a:rPr lang="en-US" altLang="en-US" sz="2000" b="1" dirty="0" smtClean="0"/>
              <a:t>low performing schools </a:t>
            </a:r>
          </a:p>
          <a:p>
            <a:pPr lvl="1" eaLnBrk="1" hangingPunct="1">
              <a:buClr>
                <a:schemeClr val="tx1"/>
              </a:buClr>
              <a:buFont typeface="Wingdings" panose="05000000000000000000" pitchFamily="2" charset="2"/>
              <a:buChar char="§"/>
            </a:pPr>
            <a:r>
              <a:rPr lang="en-US" altLang="en-US" sz="2000" b="1" dirty="0" smtClean="0"/>
              <a:t>reducing the toll of high stakes testing on </a:t>
            </a:r>
          </a:p>
          <a:p>
            <a:pPr marL="344487" lvl="1" indent="0" eaLnBrk="1" hangingPunct="1">
              <a:buClr>
                <a:schemeClr val="tx1"/>
              </a:buClr>
              <a:buNone/>
            </a:pPr>
            <a:r>
              <a:rPr lang="en-US" altLang="en-US" sz="2000" b="1" dirty="0"/>
              <a:t>	</a:t>
            </a:r>
            <a:r>
              <a:rPr lang="en-US" altLang="en-US" sz="2000" b="1" dirty="0" smtClean="0"/>
              <a:t>schools &amp; students</a:t>
            </a:r>
          </a:p>
          <a:p>
            <a:pPr lvl="1" eaLnBrk="1" hangingPunct="1">
              <a:buClr>
                <a:schemeClr val="tx1"/>
              </a:buClr>
              <a:buFont typeface="Wingdings" panose="05000000000000000000" pitchFamily="2" charset="2"/>
              <a:buChar char="§"/>
            </a:pPr>
            <a:r>
              <a:rPr lang="en-US" altLang="en-US" sz="2000" b="1" dirty="0" smtClean="0"/>
              <a:t>overcoming the plateau effect</a:t>
            </a:r>
          </a:p>
          <a:p>
            <a:pPr eaLnBrk="1" hangingPunct="1"/>
            <a:endParaRPr lang="en-US" altLang="en-US" sz="2000" b="1" dirty="0" smtClean="0"/>
          </a:p>
          <a:p>
            <a:pPr algn="ctr" eaLnBrk="1" hangingPunct="1">
              <a:buFont typeface="Wingdings" panose="05000000000000000000" pitchFamily="2" charset="2"/>
              <a:buNone/>
            </a:pPr>
            <a:r>
              <a:rPr lang="en-US" altLang="en-US" sz="2400" b="1" dirty="0" smtClean="0">
                <a:solidFill>
                  <a:schemeClr val="accent1"/>
                </a:solidFill>
              </a:rPr>
              <a:t>Teachers shouldn’t be expected to do it alone!</a:t>
            </a:r>
          </a:p>
          <a:p>
            <a:pPr eaLnBrk="1" hangingPunct="1">
              <a:buFont typeface="Wingdings" panose="05000000000000000000" pitchFamily="2" charset="2"/>
              <a:buNone/>
            </a:pPr>
            <a:endParaRPr lang="en-US" altLang="en-US" sz="2400" b="1" dirty="0" smtClean="0">
              <a:solidFill>
                <a:schemeClr val="accent1"/>
              </a:solidFill>
            </a:endParaRPr>
          </a:p>
          <a:p>
            <a:pPr eaLnBrk="1" hangingPunct="1"/>
            <a:endParaRPr lang="en-US" altLang="en-US" sz="2000" b="1" dirty="0" smtClean="0"/>
          </a:p>
        </p:txBody>
      </p:sp>
      <p:sp>
        <p:nvSpPr>
          <p:cNvPr id="8196" name="Text Box 5"/>
          <p:cNvSpPr txBox="1">
            <a:spLocks noChangeArrowheads="1"/>
          </p:cNvSpPr>
          <p:nvPr/>
        </p:nvSpPr>
        <p:spPr bwMode="auto">
          <a:xfrm>
            <a:off x="457200" y="152400"/>
            <a:ext cx="8047038"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en-US" altLang="en-US" sz="2400" b="1" dirty="0">
              <a:solidFill>
                <a:schemeClr val="accent2"/>
              </a:solidFill>
            </a:endParaRPr>
          </a:p>
          <a:p>
            <a:pPr eaLnBrk="1" hangingPunct="1"/>
            <a:r>
              <a:rPr lang="en-US" altLang="en-US" sz="2400" b="1" dirty="0">
                <a:solidFill>
                  <a:schemeClr val="accent2"/>
                </a:solidFill>
              </a:rPr>
              <a:t>Why is </a:t>
            </a:r>
            <a:r>
              <a:rPr lang="en-US" altLang="en-US" sz="2400" b="1" i="1" dirty="0">
                <a:solidFill>
                  <a:schemeClr val="accent2"/>
                </a:solidFill>
              </a:rPr>
              <a:t>transforming </a:t>
            </a:r>
            <a:r>
              <a:rPr lang="en-US" altLang="en-US" sz="2400" b="1" dirty="0">
                <a:solidFill>
                  <a:schemeClr val="accent2"/>
                </a:solidFill>
              </a:rPr>
              <a:t>student &amp; learning supports </a:t>
            </a:r>
            <a:r>
              <a:rPr lang="en-US" altLang="en-US" sz="2400" b="1" i="1" dirty="0">
                <a:solidFill>
                  <a:schemeClr val="accent2"/>
                </a:solidFill>
              </a:rPr>
              <a:t>imperative</a:t>
            </a:r>
            <a:r>
              <a:rPr lang="en-US" altLang="en-US" sz="2400" b="1" dirty="0">
                <a:solidFill>
                  <a:schemeClr val="accent2"/>
                </a:solidFill>
              </a:rPr>
              <a:t> for school improvement policy?</a:t>
            </a:r>
          </a:p>
          <a:p>
            <a:pPr eaLnBrk="1" hangingPunct="1">
              <a:spcBef>
                <a:spcPct val="50000"/>
              </a:spcBef>
            </a:pPr>
            <a:endParaRPr lang="en-US" altLang="en-US" sz="2800" b="1" dirty="0">
              <a:solidFill>
                <a:schemeClr val="accent2"/>
              </a:solidFill>
            </a:endParaRPr>
          </a:p>
        </p:txBody>
      </p:sp>
      <p:pic>
        <p:nvPicPr>
          <p:cNvPr id="8197" name="Audio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Audio 10">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Audio 4">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Audio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38837">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 calcmode="lin" valueType="num">
                                      <p:cBhvr additive="base">
                                        <p:cTn id="11"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 calcmode="lin" valueType="num">
                                      <p:cBhvr additive="base">
                                        <p:cTn id="17"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5123">
                                            <p:txEl>
                                              <p:pRg st="3" end="3"/>
                                            </p:txEl>
                                          </p:spTgt>
                                        </p:tgtEl>
                                        <p:attrNameLst>
                                          <p:attrName>style.visibility</p:attrName>
                                        </p:attrNameLst>
                                      </p:cBhvr>
                                      <p:to>
                                        <p:strVal val="visible"/>
                                      </p:to>
                                    </p:set>
                                    <p:anim calcmode="lin" valueType="num">
                                      <p:cBhvr additive="base">
                                        <p:cTn id="23"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5123">
                                            <p:txEl>
                                              <p:pRg st="4" end="4"/>
                                            </p:txEl>
                                          </p:spTgt>
                                        </p:tgtEl>
                                        <p:attrNameLst>
                                          <p:attrName>style.visibility</p:attrName>
                                        </p:attrNameLst>
                                      </p:cBhvr>
                                      <p:to>
                                        <p:strVal val="visible"/>
                                      </p:to>
                                    </p:set>
                                    <p:anim calcmode="lin" valueType="num">
                                      <p:cBhvr additive="base">
                                        <p:cTn id="29" dur="500" fill="hold"/>
                                        <p:tgtEl>
                                          <p:spTgt spid="512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5123">
                                            <p:txEl>
                                              <p:pRg st="5" end="5"/>
                                            </p:txEl>
                                          </p:spTgt>
                                        </p:tgtEl>
                                        <p:attrNameLst>
                                          <p:attrName>style.visibility</p:attrName>
                                        </p:attrNameLst>
                                      </p:cBhvr>
                                      <p:to>
                                        <p:strVal val="visible"/>
                                      </p:to>
                                    </p:set>
                                    <p:anim calcmode="lin" valueType="num">
                                      <p:cBhvr additive="base">
                                        <p:cTn id="35" dur="500" fill="hold"/>
                                        <p:tgtEl>
                                          <p:spTgt spid="512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1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5123">
                                            <p:txEl>
                                              <p:pRg st="6" end="6"/>
                                            </p:txEl>
                                          </p:spTgt>
                                        </p:tgtEl>
                                        <p:attrNameLst>
                                          <p:attrName>style.visibility</p:attrName>
                                        </p:attrNameLst>
                                      </p:cBhvr>
                                      <p:to>
                                        <p:strVal val="visible"/>
                                      </p:to>
                                    </p:set>
                                    <p:anim calcmode="lin" valueType="num">
                                      <p:cBhvr additive="base">
                                        <p:cTn id="41" dur="500" fill="hold"/>
                                        <p:tgtEl>
                                          <p:spTgt spid="512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123">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123">
                                            <p:txEl>
                                              <p:pRg st="7" end="7"/>
                                            </p:txEl>
                                          </p:spTgt>
                                        </p:tgtEl>
                                        <p:attrNameLst>
                                          <p:attrName>style.visibility</p:attrName>
                                        </p:attrNameLst>
                                      </p:cBhvr>
                                      <p:to>
                                        <p:strVal val="visible"/>
                                      </p:to>
                                    </p:set>
                                    <p:anim calcmode="lin" valueType="num">
                                      <p:cBhvr additive="base">
                                        <p:cTn id="45" dur="500" fill="hold"/>
                                        <p:tgtEl>
                                          <p:spTgt spid="512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1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123">
                                            <p:txEl>
                                              <p:pRg st="8" end="8"/>
                                            </p:txEl>
                                          </p:spTgt>
                                        </p:tgtEl>
                                        <p:attrNameLst>
                                          <p:attrName>style.visibility</p:attrName>
                                        </p:attrNameLst>
                                      </p:cBhvr>
                                      <p:to>
                                        <p:strVal val="visible"/>
                                      </p:to>
                                    </p:set>
                                    <p:anim calcmode="lin" valueType="num">
                                      <p:cBhvr additive="base">
                                        <p:cTn id="51" dur="500" fill="hold"/>
                                        <p:tgtEl>
                                          <p:spTgt spid="512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12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123">
                                            <p:txEl>
                                              <p:pRg st="10" end="10"/>
                                            </p:txEl>
                                          </p:spTgt>
                                        </p:tgtEl>
                                        <p:attrNameLst>
                                          <p:attrName>style.visibility</p:attrName>
                                        </p:attrNameLst>
                                      </p:cBhvr>
                                      <p:to>
                                        <p:strVal val="visible"/>
                                      </p:to>
                                    </p:set>
                                    <p:anim calcmode="lin" valueType="num">
                                      <p:cBhvr additive="base">
                                        <p:cTn id="57" dur="500" fill="hold"/>
                                        <p:tgtEl>
                                          <p:spTgt spid="5123">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1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01CA2A57-3E61-45E7-A2A9-5D03C32DACC7}" type="slidenum">
              <a:rPr lang="en-US" altLang="en-US" sz="1200" smtClean="0">
                <a:latin typeface="Garamond" panose="02020404030301010803" pitchFamily="18" charset="0"/>
              </a:rPr>
              <a:pPr>
                <a:spcBef>
                  <a:spcPct val="0"/>
                </a:spcBef>
                <a:buClrTx/>
                <a:buSzTx/>
                <a:buFontTx/>
                <a:buNone/>
              </a:pPr>
              <a:t>30</a:t>
            </a:fld>
            <a:endParaRPr lang="en-US" altLang="en-US" sz="1200" smtClean="0">
              <a:latin typeface="Garamond" panose="02020404030301010803" pitchFamily="18" charset="0"/>
            </a:endParaRPr>
          </a:p>
        </p:txBody>
      </p:sp>
      <p:sp>
        <p:nvSpPr>
          <p:cNvPr id="34819" name="Text Box 2"/>
          <p:cNvSpPr txBox="1">
            <a:spLocks noChangeArrowheads="1"/>
          </p:cNvSpPr>
          <p:nvPr/>
        </p:nvSpPr>
        <p:spPr bwMode="auto">
          <a:xfrm>
            <a:off x="533400" y="381000"/>
            <a:ext cx="7924800"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b="1">
                <a:solidFill>
                  <a:schemeClr val="accent2"/>
                </a:solidFill>
                <a:sym typeface="Gill Sans" charset="0"/>
              </a:rPr>
              <a:t>Differentiating a Case-Team from a</a:t>
            </a:r>
          </a:p>
          <a:p>
            <a:pPr algn="ctr" eaLnBrk="1" hangingPunct="1">
              <a:spcBef>
                <a:spcPct val="0"/>
              </a:spcBef>
              <a:buClrTx/>
              <a:buSzTx/>
              <a:buFontTx/>
              <a:buNone/>
            </a:pPr>
            <a:r>
              <a:rPr lang="en-US" altLang="en-US" sz="2400" b="1">
                <a:solidFill>
                  <a:schemeClr val="accent2"/>
                </a:solidFill>
                <a:sym typeface="Gill Sans" charset="0"/>
              </a:rPr>
              <a:t>Learning Supports Component Leadership Team</a:t>
            </a:r>
          </a:p>
          <a:p>
            <a:pPr algn="ctr" eaLnBrk="1" hangingPunct="1">
              <a:spcBef>
                <a:spcPct val="0"/>
              </a:spcBef>
              <a:buClrTx/>
              <a:buSzTx/>
              <a:buFontTx/>
              <a:buNone/>
            </a:pPr>
            <a:endParaRPr lang="en-US" altLang="en-US" sz="2400" b="1">
              <a:solidFill>
                <a:schemeClr val="accent1"/>
              </a:solidFill>
              <a:sym typeface="Gill Sans" charset="0"/>
            </a:endParaRPr>
          </a:p>
        </p:txBody>
      </p:sp>
      <p:sp>
        <p:nvSpPr>
          <p:cNvPr id="26628" name="Text Box 3"/>
          <p:cNvSpPr txBox="1">
            <a:spLocks noChangeArrowheads="1"/>
          </p:cNvSpPr>
          <p:nvPr/>
        </p:nvSpPr>
        <p:spPr bwMode="auto">
          <a:xfrm>
            <a:off x="4419600" y="1295400"/>
            <a:ext cx="4191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ym typeface="Gill Sans" charset="0"/>
              </a:rPr>
              <a:t>What a school also needs is a</a:t>
            </a:r>
            <a:r>
              <a:rPr lang="en-US" altLang="en-US" sz="1800" b="1" i="1">
                <a:sym typeface="Gill Sans" charset="0"/>
              </a:rPr>
              <a:t>	</a:t>
            </a:r>
          </a:p>
          <a:p>
            <a:pPr eaLnBrk="1" hangingPunct="1">
              <a:spcBef>
                <a:spcPct val="0"/>
              </a:spcBef>
              <a:buClrTx/>
              <a:buSzTx/>
              <a:buFontTx/>
              <a:buNone/>
            </a:pPr>
            <a:r>
              <a:rPr lang="en-US" altLang="en-US" sz="1800" b="1" i="1">
                <a:solidFill>
                  <a:schemeClr val="accent1"/>
                </a:solidFill>
                <a:sym typeface="Gill Sans" charset="0"/>
              </a:rPr>
              <a:t> Leadership Team for Developing</a:t>
            </a:r>
          </a:p>
          <a:p>
            <a:pPr eaLnBrk="1" hangingPunct="1">
              <a:spcBef>
                <a:spcPct val="0"/>
              </a:spcBef>
              <a:buClrTx/>
              <a:buSzTx/>
              <a:buFontTx/>
              <a:buNone/>
            </a:pPr>
            <a:r>
              <a:rPr lang="en-US" altLang="en-US" sz="1800" b="1" i="1">
                <a:solidFill>
                  <a:schemeClr val="accent1"/>
                </a:solidFill>
                <a:sym typeface="Gill Sans" charset="0"/>
              </a:rPr>
              <a:t>a Unified &amp; Comprehensive System of Learning Supports</a:t>
            </a:r>
            <a:endParaRPr lang="en-US" altLang="en-US" sz="1800" b="1">
              <a:solidFill>
                <a:schemeClr val="accent1"/>
              </a:solidFill>
              <a:sym typeface="Gill Sans" charset="0"/>
            </a:endParaRPr>
          </a:p>
          <a:p>
            <a:pPr eaLnBrk="1" hangingPunct="1">
              <a:spcBef>
                <a:spcPct val="0"/>
              </a:spcBef>
              <a:buClrTx/>
              <a:buSzTx/>
              <a:buFontTx/>
              <a:buNone/>
            </a:pPr>
            <a:endParaRPr lang="en-US" altLang="en-US" sz="1600" b="1">
              <a:sym typeface="Gill Sans" charset="0"/>
            </a:endParaRPr>
          </a:p>
          <a:p>
            <a:pPr eaLnBrk="1" hangingPunct="1">
              <a:spcBef>
                <a:spcPct val="0"/>
              </a:spcBef>
              <a:buClrTx/>
              <a:buSzTx/>
              <a:buFontTx/>
              <a:buNone/>
            </a:pPr>
            <a:endParaRPr lang="en-US" altLang="en-US" sz="2000" b="1">
              <a:sym typeface="Gill Sans" charset="0"/>
            </a:endParaRPr>
          </a:p>
          <a:p>
            <a:pPr eaLnBrk="1" hangingPunct="1">
              <a:spcBef>
                <a:spcPct val="0"/>
              </a:spcBef>
              <a:buClrTx/>
              <a:buSzTx/>
              <a:buFontTx/>
              <a:buNone/>
            </a:pPr>
            <a:r>
              <a:rPr lang="en-US" altLang="en-US" sz="1100">
                <a:solidFill>
                  <a:schemeClr val="bg1"/>
                </a:solidFill>
                <a:latin typeface="Gill Sans" charset="0"/>
                <a:sym typeface="Gill Sans" charset="0"/>
              </a:rPr>
              <a:t>   </a:t>
            </a:r>
          </a:p>
        </p:txBody>
      </p:sp>
      <p:sp>
        <p:nvSpPr>
          <p:cNvPr id="34821" name="Text Box 4"/>
          <p:cNvSpPr txBox="1">
            <a:spLocks noChangeArrowheads="1"/>
          </p:cNvSpPr>
          <p:nvPr/>
        </p:nvSpPr>
        <p:spPr bwMode="auto">
          <a:xfrm>
            <a:off x="609600" y="1219200"/>
            <a:ext cx="34512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ym typeface="Gill Sans" charset="0"/>
              </a:rPr>
              <a:t>What a school probably has is</a:t>
            </a:r>
            <a:endParaRPr lang="en-US" altLang="en-US" sz="1800" b="1" i="1">
              <a:sym typeface="Gill Sans" charset="0"/>
            </a:endParaRPr>
          </a:p>
          <a:p>
            <a:pPr eaLnBrk="1" hangingPunct="1">
              <a:spcBef>
                <a:spcPct val="0"/>
              </a:spcBef>
              <a:buClrTx/>
              <a:buSzTx/>
              <a:buFontTx/>
              <a:buNone/>
            </a:pPr>
            <a:r>
              <a:rPr lang="en-US" altLang="en-US" sz="1800" b="1" i="1">
                <a:sym typeface="Gill Sans" charset="0"/>
              </a:rPr>
              <a:t>       </a:t>
            </a:r>
            <a:r>
              <a:rPr lang="en-US" altLang="en-US" sz="1800" b="1" i="1">
                <a:solidFill>
                  <a:srgbClr val="FF0000"/>
                </a:solidFill>
                <a:sym typeface="Gill Sans" charset="0"/>
              </a:rPr>
              <a:t>a Team Focused on </a:t>
            </a:r>
          </a:p>
          <a:p>
            <a:pPr eaLnBrk="1" hangingPunct="1">
              <a:spcBef>
                <a:spcPct val="0"/>
              </a:spcBef>
              <a:buClrTx/>
              <a:buSzTx/>
              <a:buFontTx/>
              <a:buNone/>
            </a:pPr>
            <a:r>
              <a:rPr lang="en-US" altLang="en-US" sz="1800" b="1" i="1">
                <a:solidFill>
                  <a:srgbClr val="FF0000"/>
                </a:solidFill>
                <a:sym typeface="Gill Sans" charset="0"/>
              </a:rPr>
              <a:t>       Specific Individuals &amp;</a:t>
            </a:r>
          </a:p>
          <a:p>
            <a:pPr eaLnBrk="1" hangingPunct="1">
              <a:spcBef>
                <a:spcPct val="0"/>
              </a:spcBef>
              <a:buClrTx/>
              <a:buSzTx/>
              <a:buFontTx/>
              <a:buNone/>
            </a:pPr>
            <a:r>
              <a:rPr lang="en-US" altLang="en-US" sz="1800" b="1" i="1">
                <a:solidFill>
                  <a:srgbClr val="FF0000"/>
                </a:solidFill>
                <a:sym typeface="Gill Sans" charset="0"/>
              </a:rPr>
              <a:t>	Discrete Services</a:t>
            </a:r>
            <a:endParaRPr lang="en-US" altLang="en-US" sz="1800" b="1">
              <a:solidFill>
                <a:srgbClr val="FF0000"/>
              </a:solidFill>
              <a:sym typeface="Gill Sans" charset="0"/>
            </a:endParaRPr>
          </a:p>
          <a:p>
            <a:pPr eaLnBrk="1" hangingPunct="1">
              <a:spcBef>
                <a:spcPct val="0"/>
              </a:spcBef>
              <a:buClrTx/>
              <a:buSzTx/>
              <a:buFontTx/>
              <a:buNone/>
            </a:pPr>
            <a:r>
              <a:rPr lang="en-US" altLang="en-US" sz="1600" b="1">
                <a:sym typeface="Gill Sans" charset="0"/>
              </a:rPr>
              <a:t> </a:t>
            </a:r>
            <a:endParaRPr lang="en-US" altLang="en-US" sz="2000" b="1">
              <a:sym typeface="Gill Sans" charset="0"/>
            </a:endParaRPr>
          </a:p>
          <a:p>
            <a:pPr eaLnBrk="1" hangingPunct="1">
              <a:spcBef>
                <a:spcPct val="0"/>
              </a:spcBef>
              <a:buClrTx/>
              <a:buSzTx/>
              <a:buFontTx/>
              <a:buNone/>
            </a:pPr>
            <a:r>
              <a:rPr lang="en-US" altLang="en-US" sz="2000" b="1">
                <a:sym typeface="Gill Sans" charset="0"/>
              </a:rPr>
              <a:t>   </a:t>
            </a:r>
          </a:p>
        </p:txBody>
      </p:sp>
      <p:sp>
        <p:nvSpPr>
          <p:cNvPr id="34822" name="Rectangle 5"/>
          <p:cNvSpPr>
            <a:spLocks noChangeArrowheads="1"/>
          </p:cNvSpPr>
          <p:nvPr/>
        </p:nvSpPr>
        <p:spPr bwMode="auto">
          <a:xfrm>
            <a:off x="457200" y="1219200"/>
            <a:ext cx="8110538" cy="4800600"/>
          </a:xfrm>
          <a:prstGeom prst="rect">
            <a:avLst/>
          </a:prstGeom>
          <a:noFill/>
          <a:ln w="12700"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34823" name="Line 6"/>
          <p:cNvSpPr>
            <a:spLocks noChangeShapeType="1"/>
          </p:cNvSpPr>
          <p:nvPr/>
        </p:nvSpPr>
        <p:spPr bwMode="auto">
          <a:xfrm>
            <a:off x="4419600" y="1219200"/>
            <a:ext cx="76200" cy="4724400"/>
          </a:xfrm>
          <a:prstGeom prst="line">
            <a:avLst/>
          </a:prstGeom>
          <a:noFill/>
          <a:ln w="12700">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6632" name="Text Box 4"/>
          <p:cNvSpPr txBox="1">
            <a:spLocks noChangeArrowheads="1"/>
          </p:cNvSpPr>
          <p:nvPr/>
        </p:nvSpPr>
        <p:spPr bwMode="auto">
          <a:xfrm>
            <a:off x="838200" y="2895600"/>
            <a:ext cx="2949575"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tabLst>
                <a:tab pos="366713" algn="l"/>
              </a:tabLst>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tabLst>
                <a:tab pos="366713" algn="l"/>
              </a:tabLst>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tabLst>
                <a:tab pos="366713" algn="l"/>
              </a:tabLst>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tabLst>
                <a:tab pos="366713" algn="l"/>
              </a:tabLst>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tabLst>
                <a:tab pos="366713" algn="l"/>
              </a:tabLst>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tabLst>
                <a:tab pos="366713" algn="l"/>
              </a:tabLst>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tabLst>
                <a:tab pos="366713" algn="l"/>
              </a:tabLst>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tabLst>
                <a:tab pos="366713" algn="l"/>
              </a:tabLst>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tabLst>
                <a:tab pos="366713" algn="l"/>
              </a:tabLst>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100">
              <a:solidFill>
                <a:schemeClr val="bg1"/>
              </a:solidFill>
              <a:latin typeface="Gill Sans" charset="0"/>
              <a:sym typeface="Gill Sans" charset="0"/>
            </a:endParaRPr>
          </a:p>
          <a:p>
            <a:pPr eaLnBrk="1" hangingPunct="1">
              <a:lnSpc>
                <a:spcPts val="1900"/>
              </a:lnSpc>
              <a:spcBef>
                <a:spcPct val="0"/>
              </a:spcBef>
              <a:buClrTx/>
              <a:buSzTx/>
              <a:buFontTx/>
              <a:buNone/>
            </a:pPr>
            <a:r>
              <a:rPr lang="en-US" altLang="en-US" sz="2000" b="1">
                <a:solidFill>
                  <a:schemeClr val="bg1"/>
                </a:solidFill>
                <a:latin typeface="Gill Sans" charset="0"/>
                <a:sym typeface="Gill Sans" charset="0"/>
              </a:rPr>
              <a:t>     </a:t>
            </a:r>
            <a:r>
              <a:rPr lang="en-US" altLang="en-US" sz="2000" b="1">
                <a:solidFill>
                  <a:schemeClr val="tx2"/>
                </a:solidFill>
                <a:sym typeface="Gill Sans" charset="0"/>
              </a:rPr>
              <a:t>Sometimes called</a:t>
            </a:r>
            <a:r>
              <a:rPr lang="en-US" altLang="en-US" sz="2000">
                <a:solidFill>
                  <a:schemeClr val="tx2"/>
                </a:solidFill>
                <a:sym typeface="Gill Sans" charset="0"/>
              </a:rPr>
              <a:t>:</a:t>
            </a:r>
          </a:p>
          <a:p>
            <a:pPr eaLnBrk="1" hangingPunct="1">
              <a:lnSpc>
                <a:spcPts val="1900"/>
              </a:lnSpc>
              <a:spcBef>
                <a:spcPct val="0"/>
              </a:spcBef>
              <a:buClrTx/>
              <a:buSzTx/>
              <a:buFontTx/>
              <a:buNone/>
            </a:pPr>
            <a:endParaRPr lang="en-US" altLang="en-US" sz="2000">
              <a:solidFill>
                <a:schemeClr val="tx2"/>
              </a:solidFill>
              <a:sym typeface="Gill Sans" charset="0"/>
            </a:endParaRPr>
          </a:p>
          <a:p>
            <a:pPr eaLnBrk="1" hangingPunct="1">
              <a:lnSpc>
                <a:spcPts val="1900"/>
              </a:lnSpc>
              <a:spcBef>
                <a:spcPct val="0"/>
              </a:spcBef>
              <a:buClrTx/>
              <a:buSzPct val="60000"/>
              <a:buFont typeface="Wingdings" panose="05000000000000000000" pitchFamily="2" charset="2"/>
              <a:buChar char="§"/>
            </a:pPr>
            <a:r>
              <a:rPr lang="en-US" altLang="en-US" sz="1700" b="1">
                <a:solidFill>
                  <a:schemeClr val="tx2"/>
                </a:solidFill>
                <a:sym typeface="Gill Sans" charset="0"/>
              </a:rPr>
              <a:t> Child/Student Study Team</a:t>
            </a:r>
          </a:p>
          <a:p>
            <a:pPr eaLnBrk="1" hangingPunct="1">
              <a:lnSpc>
                <a:spcPts val="1900"/>
              </a:lnSpc>
              <a:spcBef>
                <a:spcPct val="0"/>
              </a:spcBef>
              <a:buClrTx/>
              <a:buSzTx/>
              <a:buFontTx/>
              <a:buNone/>
            </a:pPr>
            <a:endParaRPr lang="en-US" altLang="en-US" sz="1700" b="1">
              <a:solidFill>
                <a:schemeClr val="tx2"/>
              </a:solidFill>
              <a:sym typeface="Gill Sans" charset="0"/>
            </a:endParaRPr>
          </a:p>
          <a:p>
            <a:pPr eaLnBrk="1" hangingPunct="1">
              <a:lnSpc>
                <a:spcPts val="1900"/>
              </a:lnSpc>
              <a:spcBef>
                <a:spcPct val="0"/>
              </a:spcBef>
              <a:buClrTx/>
              <a:buSzPct val="60000"/>
              <a:buFont typeface="Wingdings" panose="05000000000000000000" pitchFamily="2" charset="2"/>
              <a:buChar char="§"/>
            </a:pPr>
            <a:r>
              <a:rPr lang="en-US" altLang="en-US" sz="1700" b="1">
                <a:solidFill>
                  <a:schemeClr val="tx2"/>
                </a:solidFill>
                <a:sym typeface="Gill Sans" charset="0"/>
              </a:rPr>
              <a:t> Student Success Team</a:t>
            </a:r>
          </a:p>
          <a:p>
            <a:pPr eaLnBrk="1" hangingPunct="1">
              <a:lnSpc>
                <a:spcPts val="1900"/>
              </a:lnSpc>
              <a:spcBef>
                <a:spcPct val="0"/>
              </a:spcBef>
              <a:buClrTx/>
              <a:buSzTx/>
              <a:buFontTx/>
              <a:buNone/>
            </a:pPr>
            <a:endParaRPr lang="en-US" altLang="en-US" sz="1700" b="1">
              <a:solidFill>
                <a:schemeClr val="tx2"/>
              </a:solidFill>
              <a:sym typeface="Gill Sans" charset="0"/>
            </a:endParaRPr>
          </a:p>
          <a:p>
            <a:pPr eaLnBrk="1" hangingPunct="1">
              <a:lnSpc>
                <a:spcPts val="1900"/>
              </a:lnSpc>
              <a:spcBef>
                <a:spcPct val="0"/>
              </a:spcBef>
              <a:buClrTx/>
              <a:buSzPct val="60000"/>
              <a:buFont typeface="Wingdings" panose="05000000000000000000" pitchFamily="2" charset="2"/>
              <a:buChar char="§"/>
            </a:pPr>
            <a:r>
              <a:rPr lang="en-US" altLang="en-US" sz="1700" b="1">
                <a:solidFill>
                  <a:schemeClr val="tx2"/>
                </a:solidFill>
                <a:sym typeface="Gill Sans" charset="0"/>
              </a:rPr>
              <a:t> Student Assistance Team</a:t>
            </a:r>
          </a:p>
          <a:p>
            <a:pPr eaLnBrk="1" hangingPunct="1">
              <a:lnSpc>
                <a:spcPts val="1900"/>
              </a:lnSpc>
              <a:spcBef>
                <a:spcPct val="0"/>
              </a:spcBef>
              <a:buClrTx/>
              <a:buSzTx/>
              <a:buFontTx/>
              <a:buNone/>
            </a:pPr>
            <a:endParaRPr lang="en-US" altLang="en-US" sz="1700" b="1">
              <a:solidFill>
                <a:schemeClr val="tx2"/>
              </a:solidFill>
              <a:sym typeface="Gill Sans" charset="0"/>
            </a:endParaRPr>
          </a:p>
          <a:p>
            <a:pPr eaLnBrk="1" hangingPunct="1">
              <a:lnSpc>
                <a:spcPts val="1900"/>
              </a:lnSpc>
              <a:spcBef>
                <a:spcPct val="0"/>
              </a:spcBef>
              <a:buClrTx/>
              <a:buSzPct val="60000"/>
              <a:buFont typeface="Wingdings" panose="05000000000000000000" pitchFamily="2" charset="2"/>
              <a:buChar char="§"/>
            </a:pPr>
            <a:r>
              <a:rPr lang="en-US" altLang="en-US" sz="1700" b="1">
                <a:solidFill>
                  <a:schemeClr val="tx2"/>
                </a:solidFill>
                <a:sym typeface="Gill Sans" charset="0"/>
              </a:rPr>
              <a:t> Teacher Assistance Team</a:t>
            </a:r>
          </a:p>
          <a:p>
            <a:pPr eaLnBrk="1" hangingPunct="1">
              <a:lnSpc>
                <a:spcPts val="1900"/>
              </a:lnSpc>
              <a:spcBef>
                <a:spcPct val="0"/>
              </a:spcBef>
              <a:buClrTx/>
              <a:buSzTx/>
              <a:buFontTx/>
              <a:buNone/>
            </a:pPr>
            <a:endParaRPr lang="en-US" altLang="en-US" sz="1700" b="1">
              <a:solidFill>
                <a:schemeClr val="tx2"/>
              </a:solidFill>
              <a:sym typeface="Gill Sans" charset="0"/>
            </a:endParaRPr>
          </a:p>
          <a:p>
            <a:pPr eaLnBrk="1" hangingPunct="1">
              <a:lnSpc>
                <a:spcPts val="1900"/>
              </a:lnSpc>
              <a:spcBef>
                <a:spcPct val="0"/>
              </a:spcBef>
              <a:buClrTx/>
              <a:buSzPct val="60000"/>
              <a:buFont typeface="Wingdings" panose="05000000000000000000" pitchFamily="2" charset="2"/>
              <a:buChar char="§"/>
            </a:pPr>
            <a:r>
              <a:rPr lang="en-US" altLang="en-US" sz="1700" b="1">
                <a:solidFill>
                  <a:schemeClr val="tx2"/>
                </a:solidFill>
                <a:sym typeface="Gill Sans" charset="0"/>
              </a:rPr>
              <a:t> IEP Team	</a:t>
            </a:r>
          </a:p>
          <a:p>
            <a:pPr eaLnBrk="1" hangingPunct="1">
              <a:spcBef>
                <a:spcPct val="0"/>
              </a:spcBef>
              <a:buClrTx/>
              <a:buSzTx/>
              <a:buFontTx/>
              <a:buNone/>
            </a:pPr>
            <a:r>
              <a:rPr lang="en-US" altLang="en-US" sz="1100">
                <a:solidFill>
                  <a:schemeClr val="tx2"/>
                </a:solidFill>
                <a:sym typeface="Gill Sans" charset="0"/>
              </a:rPr>
              <a:t>	       </a:t>
            </a:r>
          </a:p>
          <a:p>
            <a:pPr eaLnBrk="1" hangingPunct="1">
              <a:spcBef>
                <a:spcPct val="0"/>
              </a:spcBef>
              <a:buClrTx/>
              <a:buSzTx/>
              <a:buFontTx/>
              <a:buNone/>
            </a:pPr>
            <a:r>
              <a:rPr lang="en-US" altLang="en-US" sz="1300">
                <a:solidFill>
                  <a:schemeClr val="bg1"/>
                </a:solidFill>
                <a:latin typeface="Gill Sans" charset="0"/>
                <a:sym typeface="Gill Sans" charset="0"/>
              </a:rPr>
              <a:t>   </a:t>
            </a:r>
          </a:p>
        </p:txBody>
      </p:sp>
      <p:sp>
        <p:nvSpPr>
          <p:cNvPr id="26633" name="Text Box 3"/>
          <p:cNvSpPr txBox="1">
            <a:spLocks noChangeArrowheads="1"/>
          </p:cNvSpPr>
          <p:nvPr/>
        </p:nvSpPr>
        <p:spPr bwMode="auto">
          <a:xfrm>
            <a:off x="4800600" y="2743200"/>
            <a:ext cx="4125913"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70" tIns="32135" rIns="64270" bIns="32135">
            <a:spAutoFit/>
          </a:bodyPr>
          <a:lstStyle>
            <a:lvl1pPr defTabSz="642938">
              <a:spcBef>
                <a:spcPct val="20000"/>
              </a:spcBef>
              <a:buClr>
                <a:schemeClr val="accent1"/>
              </a:buClr>
              <a:buSzPct val="65000"/>
              <a:buFont typeface="Wingdings" panose="05000000000000000000" pitchFamily="2" charset="2"/>
              <a:buChar char="n"/>
              <a:tabLst>
                <a:tab pos="398463" algn="l"/>
              </a:tabLst>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tabLst>
                <a:tab pos="398463" algn="l"/>
              </a:tabLst>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tabLst>
                <a:tab pos="398463" algn="l"/>
              </a:tabLst>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tabLst>
                <a:tab pos="398463" algn="l"/>
              </a:tabLst>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tabLst>
                <a:tab pos="398463" algn="l"/>
              </a:tabLst>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tabLst>
                <a:tab pos="398463" algn="l"/>
              </a:tabLst>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tabLst>
                <a:tab pos="398463" algn="l"/>
              </a:tabLst>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tabLst>
                <a:tab pos="398463" algn="l"/>
              </a:tabLst>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tabLst>
                <a:tab pos="398463" algn="l"/>
              </a:tabLst>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100">
              <a:solidFill>
                <a:schemeClr val="bg1"/>
              </a:solidFill>
              <a:latin typeface="Gill Sans" charset="0"/>
              <a:sym typeface="Gill Sans" charset="0"/>
            </a:endParaRPr>
          </a:p>
          <a:p>
            <a:pPr eaLnBrk="1" hangingPunct="1">
              <a:spcBef>
                <a:spcPct val="0"/>
              </a:spcBef>
              <a:buClrTx/>
              <a:buSzTx/>
              <a:buFontTx/>
              <a:buNone/>
            </a:pPr>
            <a:endParaRPr lang="en-US" altLang="en-US" sz="1100">
              <a:solidFill>
                <a:schemeClr val="bg1"/>
              </a:solidFill>
              <a:latin typeface="Gill Sans" charset="0"/>
              <a:sym typeface="Gill Sans" charset="0"/>
            </a:endParaRPr>
          </a:p>
          <a:p>
            <a:pPr eaLnBrk="1" hangingPunct="1">
              <a:lnSpc>
                <a:spcPts val="1900"/>
              </a:lnSpc>
              <a:spcBef>
                <a:spcPct val="0"/>
              </a:spcBef>
              <a:buClrTx/>
              <a:buSzTx/>
              <a:buFontTx/>
              <a:buNone/>
            </a:pPr>
            <a:r>
              <a:rPr lang="en-US" altLang="en-US" sz="2000">
                <a:solidFill>
                  <a:schemeClr val="bg1"/>
                </a:solidFill>
                <a:latin typeface="Gill Sans" charset="0"/>
                <a:sym typeface="Gill Sans" charset="0"/>
              </a:rPr>
              <a:t>         </a:t>
            </a:r>
            <a:r>
              <a:rPr lang="en-US" altLang="en-US" sz="2000" b="1">
                <a:sym typeface="Gill Sans" charset="0"/>
              </a:rPr>
              <a:t>Possibly called:</a:t>
            </a:r>
          </a:p>
          <a:p>
            <a:pPr eaLnBrk="1" hangingPunct="1">
              <a:lnSpc>
                <a:spcPts val="1900"/>
              </a:lnSpc>
              <a:spcBef>
                <a:spcPct val="0"/>
              </a:spcBef>
              <a:buClrTx/>
              <a:buSzTx/>
              <a:buFontTx/>
              <a:buNone/>
            </a:pPr>
            <a:endParaRPr lang="en-US" altLang="en-US" sz="2000" b="1">
              <a:sym typeface="Gill Sans" charset="0"/>
            </a:endParaRPr>
          </a:p>
          <a:p>
            <a:pPr eaLnBrk="1" hangingPunct="1">
              <a:lnSpc>
                <a:spcPts val="1900"/>
              </a:lnSpc>
              <a:spcBef>
                <a:spcPct val="0"/>
              </a:spcBef>
              <a:buClrTx/>
              <a:buSzPct val="60000"/>
              <a:buFont typeface="Wingdings" panose="05000000000000000000" pitchFamily="2" charset="2"/>
              <a:buChar char="§"/>
            </a:pPr>
            <a:r>
              <a:rPr lang="en-US" altLang="en-US" sz="1700" b="1">
                <a:sym typeface="Gill Sans" charset="0"/>
              </a:rPr>
              <a:t> Learning Supports Resource Team </a:t>
            </a:r>
          </a:p>
          <a:p>
            <a:pPr eaLnBrk="1" hangingPunct="1">
              <a:lnSpc>
                <a:spcPts val="1900"/>
              </a:lnSpc>
              <a:spcBef>
                <a:spcPct val="0"/>
              </a:spcBef>
              <a:buClrTx/>
              <a:buSzPct val="60000"/>
              <a:buFont typeface="Wingdings" panose="05000000000000000000" pitchFamily="2" charset="2"/>
              <a:buChar char="§"/>
            </a:pPr>
            <a:endParaRPr lang="en-US" altLang="en-US" sz="1700" b="1">
              <a:sym typeface="Gill Sans" charset="0"/>
            </a:endParaRPr>
          </a:p>
          <a:p>
            <a:pPr eaLnBrk="1" hangingPunct="1">
              <a:lnSpc>
                <a:spcPts val="1900"/>
              </a:lnSpc>
              <a:spcBef>
                <a:spcPct val="0"/>
              </a:spcBef>
              <a:buClrTx/>
              <a:buSzPct val="60000"/>
              <a:buFont typeface="Wingdings" panose="05000000000000000000" pitchFamily="2" charset="2"/>
              <a:buChar char="§"/>
            </a:pPr>
            <a:r>
              <a:rPr lang="en-US" altLang="en-US" sz="1700" b="1">
                <a:sym typeface="Gill Sans" charset="0"/>
              </a:rPr>
              <a:t> Learning Supports Component </a:t>
            </a:r>
          </a:p>
          <a:p>
            <a:pPr eaLnBrk="1" hangingPunct="1">
              <a:lnSpc>
                <a:spcPts val="1900"/>
              </a:lnSpc>
              <a:spcBef>
                <a:spcPct val="0"/>
              </a:spcBef>
              <a:buClrTx/>
              <a:buSzPct val="60000"/>
              <a:buFontTx/>
              <a:buNone/>
            </a:pPr>
            <a:r>
              <a:rPr lang="en-US" altLang="en-US" sz="1700" b="1">
                <a:sym typeface="Gill Sans" charset="0"/>
              </a:rPr>
              <a:t>  Leadership Team</a:t>
            </a:r>
          </a:p>
          <a:p>
            <a:pPr eaLnBrk="1" hangingPunct="1">
              <a:lnSpc>
                <a:spcPts val="1900"/>
              </a:lnSpc>
              <a:spcBef>
                <a:spcPct val="0"/>
              </a:spcBef>
              <a:buClrTx/>
              <a:buSzPct val="60000"/>
              <a:buFont typeface="Wingdings" panose="05000000000000000000" pitchFamily="2" charset="2"/>
              <a:buChar char="§"/>
            </a:pPr>
            <a:endParaRPr lang="en-US" altLang="en-US" sz="1700" b="1">
              <a:sym typeface="Gill Sans" charset="0"/>
            </a:endParaRPr>
          </a:p>
          <a:p>
            <a:pPr eaLnBrk="1" hangingPunct="1">
              <a:lnSpc>
                <a:spcPts val="1900"/>
              </a:lnSpc>
              <a:spcBef>
                <a:spcPct val="0"/>
              </a:spcBef>
              <a:buClrTx/>
              <a:buSzPct val="60000"/>
              <a:buFont typeface="Wingdings" panose="05000000000000000000" pitchFamily="2" charset="2"/>
              <a:buChar char="§"/>
            </a:pPr>
            <a:r>
              <a:rPr lang="en-US" altLang="en-US" sz="1700" b="1">
                <a:sym typeface="Gill Sans" charset="0"/>
              </a:rPr>
              <a:t> Learning Supports Component </a:t>
            </a:r>
          </a:p>
          <a:p>
            <a:pPr eaLnBrk="1" hangingPunct="1">
              <a:lnSpc>
                <a:spcPts val="1900"/>
              </a:lnSpc>
              <a:spcBef>
                <a:spcPct val="0"/>
              </a:spcBef>
              <a:buClrTx/>
              <a:buSzPct val="60000"/>
              <a:buFontTx/>
              <a:buNone/>
            </a:pPr>
            <a:r>
              <a:rPr lang="en-US" altLang="en-US" sz="1700" b="1">
                <a:sym typeface="Gill Sans" charset="0"/>
              </a:rPr>
              <a:t>  Development Team</a:t>
            </a:r>
          </a:p>
          <a:p>
            <a:pPr eaLnBrk="1" hangingPunct="1">
              <a:lnSpc>
                <a:spcPts val="1900"/>
              </a:lnSpc>
              <a:spcBef>
                <a:spcPct val="0"/>
              </a:spcBef>
              <a:buClrTx/>
              <a:buSzPct val="60000"/>
              <a:buFont typeface="Wingdings" panose="05000000000000000000" pitchFamily="2" charset="2"/>
              <a:buChar char="§"/>
            </a:pPr>
            <a:endParaRPr lang="en-US" altLang="en-US" sz="1700" b="1">
              <a:sym typeface="Gill Sans" charset="0"/>
            </a:endParaRPr>
          </a:p>
          <a:p>
            <a:pPr eaLnBrk="1" hangingPunct="1">
              <a:lnSpc>
                <a:spcPts val="1900"/>
              </a:lnSpc>
              <a:spcBef>
                <a:spcPct val="0"/>
              </a:spcBef>
              <a:buClrTx/>
              <a:buSzTx/>
              <a:buFontTx/>
              <a:buNone/>
            </a:pPr>
            <a:r>
              <a:rPr lang="en-US" altLang="en-US" sz="1100">
                <a:sym typeface="Gill Sans" charset="0"/>
              </a:rPr>
              <a:t>            </a:t>
            </a:r>
          </a:p>
          <a:p>
            <a:pPr eaLnBrk="1" hangingPunct="1">
              <a:spcBef>
                <a:spcPct val="0"/>
              </a:spcBef>
              <a:buClrTx/>
              <a:buSzTx/>
              <a:buFontTx/>
              <a:buNone/>
            </a:pPr>
            <a:r>
              <a:rPr lang="en-US" altLang="en-US" sz="1100">
                <a:sym typeface="Gill Sans" charset="0"/>
              </a:rPr>
              <a:t>   </a:t>
            </a:r>
          </a:p>
        </p:txBody>
      </p:sp>
      <p:cxnSp>
        <p:nvCxnSpPr>
          <p:cNvPr id="12" name="Straight Connector 11"/>
          <p:cNvCxnSpPr/>
          <p:nvPr/>
        </p:nvCxnSpPr>
        <p:spPr>
          <a:xfrm>
            <a:off x="609600" y="2667000"/>
            <a:ext cx="7924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8875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26632">
                                            <p:txEl>
                                              <p:pRg st="1" end="1"/>
                                            </p:txEl>
                                          </p:spTgt>
                                        </p:tgtEl>
                                        <p:attrNameLst>
                                          <p:attrName>style.visibility</p:attrName>
                                        </p:attrNameLst>
                                      </p:cBhvr>
                                      <p:to>
                                        <p:strVal val="visible"/>
                                      </p:to>
                                    </p:set>
                                    <p:anim calcmode="lin" valueType="num">
                                      <p:cBhvr additive="base">
                                        <p:cTn id="11" dur="500" fill="hold"/>
                                        <p:tgtEl>
                                          <p:spTgt spid="266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66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632">
                                            <p:txEl>
                                              <p:pRg st="3" end="3"/>
                                            </p:txEl>
                                          </p:spTgt>
                                        </p:tgtEl>
                                        <p:attrNameLst>
                                          <p:attrName>style.visibility</p:attrName>
                                        </p:attrNameLst>
                                      </p:cBhvr>
                                      <p:to>
                                        <p:strVal val="visible"/>
                                      </p:to>
                                    </p:set>
                                    <p:anim calcmode="lin" valueType="num">
                                      <p:cBhvr additive="base">
                                        <p:cTn id="15" dur="500" fill="hold"/>
                                        <p:tgtEl>
                                          <p:spTgt spid="2663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663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632">
                                            <p:txEl>
                                              <p:pRg st="5" end="5"/>
                                            </p:txEl>
                                          </p:spTgt>
                                        </p:tgtEl>
                                        <p:attrNameLst>
                                          <p:attrName>style.visibility</p:attrName>
                                        </p:attrNameLst>
                                      </p:cBhvr>
                                      <p:to>
                                        <p:strVal val="visible"/>
                                      </p:to>
                                    </p:set>
                                    <p:anim calcmode="lin" valueType="num">
                                      <p:cBhvr additive="base">
                                        <p:cTn id="19" dur="500" fill="hold"/>
                                        <p:tgtEl>
                                          <p:spTgt spid="2663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3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632">
                                            <p:txEl>
                                              <p:pRg st="7" end="7"/>
                                            </p:txEl>
                                          </p:spTgt>
                                        </p:tgtEl>
                                        <p:attrNameLst>
                                          <p:attrName>style.visibility</p:attrName>
                                        </p:attrNameLst>
                                      </p:cBhvr>
                                      <p:to>
                                        <p:strVal val="visible"/>
                                      </p:to>
                                    </p:set>
                                    <p:anim calcmode="lin" valueType="num">
                                      <p:cBhvr additive="base">
                                        <p:cTn id="23" dur="500" fill="hold"/>
                                        <p:tgtEl>
                                          <p:spTgt spid="26632">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6632">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632">
                                            <p:txEl>
                                              <p:pRg st="9" end="9"/>
                                            </p:txEl>
                                          </p:spTgt>
                                        </p:tgtEl>
                                        <p:attrNameLst>
                                          <p:attrName>style.visibility</p:attrName>
                                        </p:attrNameLst>
                                      </p:cBhvr>
                                      <p:to>
                                        <p:strVal val="visible"/>
                                      </p:to>
                                    </p:set>
                                    <p:anim calcmode="lin" valueType="num">
                                      <p:cBhvr additive="base">
                                        <p:cTn id="27" dur="500" fill="hold"/>
                                        <p:tgtEl>
                                          <p:spTgt spid="26632">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6632">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632">
                                            <p:txEl>
                                              <p:pRg st="11" end="11"/>
                                            </p:txEl>
                                          </p:spTgt>
                                        </p:tgtEl>
                                        <p:attrNameLst>
                                          <p:attrName>style.visibility</p:attrName>
                                        </p:attrNameLst>
                                      </p:cBhvr>
                                      <p:to>
                                        <p:strVal val="visible"/>
                                      </p:to>
                                    </p:set>
                                    <p:anim calcmode="lin" valueType="num">
                                      <p:cBhvr additive="base">
                                        <p:cTn id="31" dur="500" fill="hold"/>
                                        <p:tgtEl>
                                          <p:spTgt spid="26632">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63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6628">
                                            <p:txEl>
                                              <p:pRg st="0" end="0"/>
                                            </p:txEl>
                                          </p:spTgt>
                                        </p:tgtEl>
                                        <p:attrNameLst>
                                          <p:attrName>style.visibility</p:attrName>
                                        </p:attrNameLst>
                                      </p:cBhvr>
                                      <p:to>
                                        <p:strVal val="visible"/>
                                      </p:to>
                                    </p:set>
                                    <p:anim calcmode="lin" valueType="num">
                                      <p:cBhvr additive="base">
                                        <p:cTn id="37" dur="500" fill="hold"/>
                                        <p:tgtEl>
                                          <p:spTgt spid="2662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628">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6628">
                                            <p:txEl>
                                              <p:pRg st="1" end="1"/>
                                            </p:txEl>
                                          </p:spTgt>
                                        </p:tgtEl>
                                        <p:attrNameLst>
                                          <p:attrName>style.visibility</p:attrName>
                                        </p:attrNameLst>
                                      </p:cBhvr>
                                      <p:to>
                                        <p:strVal val="visible"/>
                                      </p:to>
                                    </p:set>
                                    <p:anim calcmode="lin" valueType="num">
                                      <p:cBhvr additive="base">
                                        <p:cTn id="41" dur="500" fill="hold"/>
                                        <p:tgtEl>
                                          <p:spTgt spid="26628">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6628">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628">
                                            <p:txEl>
                                              <p:pRg st="2" end="2"/>
                                            </p:txEl>
                                          </p:spTgt>
                                        </p:tgtEl>
                                        <p:attrNameLst>
                                          <p:attrName>style.visibility</p:attrName>
                                        </p:attrNameLst>
                                      </p:cBhvr>
                                      <p:to>
                                        <p:strVal val="visible"/>
                                      </p:to>
                                    </p:set>
                                    <p:anim calcmode="lin" valueType="num">
                                      <p:cBhvr additive="base">
                                        <p:cTn id="45" dur="500" fill="hold"/>
                                        <p:tgtEl>
                                          <p:spTgt spid="26628">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66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26633">
                                            <p:txEl>
                                              <p:pRg st="2" end="2"/>
                                            </p:txEl>
                                          </p:spTgt>
                                        </p:tgtEl>
                                        <p:attrNameLst>
                                          <p:attrName>style.visibility</p:attrName>
                                        </p:attrNameLst>
                                      </p:cBhvr>
                                      <p:to>
                                        <p:strVal val="visible"/>
                                      </p:to>
                                    </p:set>
                                    <p:anim calcmode="lin" valueType="num">
                                      <p:cBhvr additive="base">
                                        <p:cTn id="51" dur="500" fill="hold"/>
                                        <p:tgtEl>
                                          <p:spTgt spid="26633">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6633">
                                            <p:txEl>
                                              <p:pRg st="2" end="2"/>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6633">
                                            <p:txEl>
                                              <p:pRg st="4" end="4"/>
                                            </p:txEl>
                                          </p:spTgt>
                                        </p:tgtEl>
                                        <p:attrNameLst>
                                          <p:attrName>style.visibility</p:attrName>
                                        </p:attrNameLst>
                                      </p:cBhvr>
                                      <p:to>
                                        <p:strVal val="visible"/>
                                      </p:to>
                                    </p:set>
                                    <p:anim calcmode="lin" valueType="num">
                                      <p:cBhvr additive="base">
                                        <p:cTn id="55" dur="500" fill="hold"/>
                                        <p:tgtEl>
                                          <p:spTgt spid="26633">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6633">
                                            <p:txEl>
                                              <p:pRg st="4" end="4"/>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6633">
                                            <p:txEl>
                                              <p:pRg st="6" end="6"/>
                                            </p:txEl>
                                          </p:spTgt>
                                        </p:tgtEl>
                                        <p:attrNameLst>
                                          <p:attrName>style.visibility</p:attrName>
                                        </p:attrNameLst>
                                      </p:cBhvr>
                                      <p:to>
                                        <p:strVal val="visible"/>
                                      </p:to>
                                    </p:set>
                                    <p:anim calcmode="lin" valueType="num">
                                      <p:cBhvr additive="base">
                                        <p:cTn id="59" dur="500" fill="hold"/>
                                        <p:tgtEl>
                                          <p:spTgt spid="26633">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6633">
                                            <p:txEl>
                                              <p:pRg st="6" end="6"/>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6633">
                                            <p:txEl>
                                              <p:pRg st="7" end="7"/>
                                            </p:txEl>
                                          </p:spTgt>
                                        </p:tgtEl>
                                        <p:attrNameLst>
                                          <p:attrName>style.visibility</p:attrName>
                                        </p:attrNameLst>
                                      </p:cBhvr>
                                      <p:to>
                                        <p:strVal val="visible"/>
                                      </p:to>
                                    </p:set>
                                    <p:anim calcmode="lin" valueType="num">
                                      <p:cBhvr additive="base">
                                        <p:cTn id="63" dur="500" fill="hold"/>
                                        <p:tgtEl>
                                          <p:spTgt spid="26633">
                                            <p:txEl>
                                              <p:pRg st="7" end="7"/>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6633">
                                            <p:txEl>
                                              <p:pRg st="7" end="7"/>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6633">
                                            <p:txEl>
                                              <p:pRg st="9" end="9"/>
                                            </p:txEl>
                                          </p:spTgt>
                                        </p:tgtEl>
                                        <p:attrNameLst>
                                          <p:attrName>style.visibility</p:attrName>
                                        </p:attrNameLst>
                                      </p:cBhvr>
                                      <p:to>
                                        <p:strVal val="visible"/>
                                      </p:to>
                                    </p:set>
                                    <p:anim calcmode="lin" valueType="num">
                                      <p:cBhvr additive="base">
                                        <p:cTn id="67" dur="500" fill="hold"/>
                                        <p:tgtEl>
                                          <p:spTgt spid="26633">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6633">
                                            <p:txEl>
                                              <p:pRg st="9" end="9"/>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6633">
                                            <p:txEl>
                                              <p:pRg st="10" end="10"/>
                                            </p:txEl>
                                          </p:spTgt>
                                        </p:tgtEl>
                                        <p:attrNameLst>
                                          <p:attrName>style.visibility</p:attrName>
                                        </p:attrNameLst>
                                      </p:cBhvr>
                                      <p:to>
                                        <p:strVal val="visible"/>
                                      </p:to>
                                    </p:set>
                                    <p:anim calcmode="lin" valueType="num">
                                      <p:cBhvr additive="base">
                                        <p:cTn id="71" dur="500" fill="hold"/>
                                        <p:tgtEl>
                                          <p:spTgt spid="26633">
                                            <p:txEl>
                                              <p:pRg st="10" end="1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663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A5D6EFEE-DE50-4912-9884-E5F732446020}" type="slidenum">
              <a:rPr lang="en-US" altLang="en-US" sz="1200" smtClean="0">
                <a:latin typeface="Garamond" panose="02020404030301010803" pitchFamily="18" charset="0"/>
              </a:rPr>
              <a:pPr>
                <a:spcBef>
                  <a:spcPct val="0"/>
                </a:spcBef>
                <a:buClrTx/>
                <a:buSzTx/>
                <a:buFontTx/>
                <a:buNone/>
              </a:pPr>
              <a:t>31</a:t>
            </a:fld>
            <a:endParaRPr lang="en-US" altLang="en-US" sz="1200" smtClean="0">
              <a:latin typeface="Garamond" panose="02020404030301010803" pitchFamily="18" charset="0"/>
            </a:endParaRPr>
          </a:p>
        </p:txBody>
      </p:sp>
      <p:sp>
        <p:nvSpPr>
          <p:cNvPr id="36867" name="Text Box 2"/>
          <p:cNvSpPr txBox="1">
            <a:spLocks noChangeArrowheads="1"/>
          </p:cNvSpPr>
          <p:nvPr/>
        </p:nvSpPr>
        <p:spPr bwMode="auto">
          <a:xfrm>
            <a:off x="6029325" y="952500"/>
            <a:ext cx="26987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000" b="1">
                <a:solidFill>
                  <a:schemeClr val="accent2"/>
                </a:solidFill>
                <a:sym typeface="Gill Sans" charset="0"/>
              </a:rPr>
              <a:t>  </a:t>
            </a:r>
          </a:p>
        </p:txBody>
      </p:sp>
      <p:sp>
        <p:nvSpPr>
          <p:cNvPr id="2054" name="Text Box 3"/>
          <p:cNvSpPr txBox="1">
            <a:spLocks noChangeArrowheads="1"/>
          </p:cNvSpPr>
          <p:nvPr/>
        </p:nvSpPr>
        <p:spPr bwMode="auto">
          <a:xfrm>
            <a:off x="4572000" y="1374775"/>
            <a:ext cx="45720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100">
                <a:solidFill>
                  <a:schemeClr val="bg1"/>
                </a:solidFill>
                <a:latin typeface="Gill Sans" charset="0"/>
                <a:sym typeface="Gill Sans" charset="0"/>
              </a:rPr>
              <a:t>            </a:t>
            </a:r>
          </a:p>
          <a:p>
            <a:pPr eaLnBrk="1" hangingPunct="1">
              <a:spcBef>
                <a:spcPct val="0"/>
              </a:spcBef>
              <a:buClrTx/>
              <a:buSzTx/>
              <a:buFontTx/>
              <a:buNone/>
            </a:pPr>
            <a:r>
              <a:rPr lang="en-US" altLang="en-US" sz="2000">
                <a:solidFill>
                  <a:schemeClr val="bg1"/>
                </a:solidFill>
                <a:latin typeface="Gill Sans" charset="0"/>
                <a:sym typeface="Gill Sans" charset="0"/>
              </a:rPr>
              <a:t>       </a:t>
            </a:r>
            <a:r>
              <a:rPr lang="en-US" altLang="en-US" sz="1400" b="1">
                <a:sym typeface="Gill Sans" charset="0"/>
              </a:rPr>
              <a:t>EXAMPLES OF </a:t>
            </a:r>
            <a:r>
              <a:rPr lang="en-US" altLang="en-US" sz="1400" b="1" i="1">
                <a:sym typeface="Gill Sans" charset="0"/>
              </a:rPr>
              <a:t>FUNCTIONS</a:t>
            </a:r>
          </a:p>
          <a:p>
            <a:pPr eaLnBrk="1" hangingPunct="1">
              <a:spcBef>
                <a:spcPct val="0"/>
              </a:spcBef>
              <a:buClrTx/>
              <a:buSzTx/>
              <a:buFontTx/>
              <a:buNone/>
            </a:pPr>
            <a:endParaRPr lang="en-US" altLang="en-US" sz="1400" b="1">
              <a:sym typeface="Gill Sans" charset="0"/>
            </a:endParaRPr>
          </a:p>
          <a:p>
            <a:pPr eaLnBrk="1" hangingPunct="1">
              <a:lnSpc>
                <a:spcPct val="120000"/>
              </a:lnSpc>
              <a:spcBef>
                <a:spcPct val="0"/>
              </a:spcBef>
              <a:buClrTx/>
              <a:buSzPct val="60000"/>
              <a:buFont typeface="Wingdings" panose="05000000000000000000" pitchFamily="2" charset="2"/>
              <a:buChar char="§"/>
            </a:pPr>
            <a:r>
              <a:rPr lang="en-US" altLang="en-US" sz="1700" b="1" i="1">
                <a:sym typeface="Gill Sans" charset="0"/>
              </a:rPr>
              <a:t> aggregating data across students and</a:t>
            </a:r>
          </a:p>
          <a:p>
            <a:pPr eaLnBrk="1" hangingPunct="1">
              <a:lnSpc>
                <a:spcPct val="120000"/>
              </a:lnSpc>
              <a:spcBef>
                <a:spcPct val="0"/>
              </a:spcBef>
              <a:buClrTx/>
              <a:buSzTx/>
              <a:buFontTx/>
              <a:buNone/>
            </a:pPr>
            <a:r>
              <a:rPr lang="en-US" altLang="en-US" sz="1700" b="1" i="1">
                <a:sym typeface="Gill Sans" charset="0"/>
              </a:rPr>
              <a:t>  from teachers to analyze school</a:t>
            </a:r>
          </a:p>
          <a:p>
            <a:pPr eaLnBrk="1" hangingPunct="1">
              <a:lnSpc>
                <a:spcPct val="120000"/>
              </a:lnSpc>
              <a:spcBef>
                <a:spcPct val="0"/>
              </a:spcBef>
              <a:buClrTx/>
              <a:buSzTx/>
              <a:buFontTx/>
              <a:buNone/>
            </a:pPr>
            <a:r>
              <a:rPr lang="en-US" altLang="en-US" sz="1700" b="1" i="1">
                <a:sym typeface="Gill Sans" charset="0"/>
              </a:rPr>
              <a:t>  needs</a:t>
            </a:r>
            <a:endParaRPr lang="en-US" altLang="en-US" sz="1700" b="1">
              <a:sym typeface="Gill Sans" charset="0"/>
            </a:endParaRPr>
          </a:p>
          <a:p>
            <a:pPr eaLnBrk="1" hangingPunct="1">
              <a:lnSpc>
                <a:spcPct val="120000"/>
              </a:lnSpc>
              <a:spcBef>
                <a:spcPct val="0"/>
              </a:spcBef>
              <a:buClrTx/>
              <a:buSzPct val="60000"/>
              <a:buFont typeface="Wingdings" panose="05000000000000000000" pitchFamily="2" charset="2"/>
              <a:buChar char="§"/>
            </a:pPr>
            <a:r>
              <a:rPr lang="en-US" altLang="en-US" sz="1700" b="1" i="1">
                <a:sym typeface="Gill Sans" charset="0"/>
              </a:rPr>
              <a:t> mapping resources </a:t>
            </a:r>
          </a:p>
          <a:p>
            <a:pPr eaLnBrk="1" hangingPunct="1">
              <a:lnSpc>
                <a:spcPct val="120000"/>
              </a:lnSpc>
              <a:spcBef>
                <a:spcPct val="0"/>
              </a:spcBef>
              <a:buClrTx/>
              <a:buSzPct val="60000"/>
              <a:buFont typeface="Wingdings" panose="05000000000000000000" pitchFamily="2" charset="2"/>
              <a:buChar char="§"/>
            </a:pPr>
            <a:r>
              <a:rPr lang="en-US" altLang="en-US" sz="1700" b="1" i="1">
                <a:sym typeface="Gill Sans" charset="0"/>
              </a:rPr>
              <a:t> analyzing resources </a:t>
            </a:r>
          </a:p>
          <a:p>
            <a:pPr eaLnBrk="1" hangingPunct="1">
              <a:lnSpc>
                <a:spcPct val="120000"/>
              </a:lnSpc>
              <a:spcBef>
                <a:spcPct val="0"/>
              </a:spcBef>
              <a:buClrTx/>
              <a:buSzPct val="60000"/>
              <a:buFont typeface="Wingdings" panose="05000000000000000000" pitchFamily="2" charset="2"/>
              <a:buChar char="§"/>
            </a:pPr>
            <a:r>
              <a:rPr lang="en-US" altLang="en-US" sz="1700" b="1" i="1">
                <a:sym typeface="Gill Sans" charset="0"/>
              </a:rPr>
              <a:t> enhancing resources</a:t>
            </a:r>
          </a:p>
          <a:p>
            <a:pPr eaLnBrk="1" hangingPunct="1">
              <a:lnSpc>
                <a:spcPct val="120000"/>
              </a:lnSpc>
              <a:spcBef>
                <a:spcPct val="0"/>
              </a:spcBef>
              <a:buClrTx/>
              <a:buSzPct val="60000"/>
              <a:buFont typeface="Wingdings" panose="05000000000000000000" pitchFamily="2" charset="2"/>
              <a:buChar char="§"/>
            </a:pPr>
            <a:r>
              <a:rPr lang="en-US" altLang="en-US" sz="1700" b="1" i="1">
                <a:sym typeface="Gill Sans" charset="0"/>
              </a:rPr>
              <a:t> program and system</a:t>
            </a:r>
          </a:p>
          <a:p>
            <a:pPr eaLnBrk="1" hangingPunct="1">
              <a:lnSpc>
                <a:spcPct val="120000"/>
              </a:lnSpc>
              <a:spcBef>
                <a:spcPct val="0"/>
              </a:spcBef>
              <a:buClrTx/>
              <a:buSzTx/>
              <a:buFontTx/>
              <a:buNone/>
            </a:pPr>
            <a:r>
              <a:rPr lang="en-US" altLang="en-US" sz="1700" b="1" i="1">
                <a:sym typeface="Gill Sans" charset="0"/>
              </a:rPr>
              <a:t>  planning/development </a:t>
            </a:r>
          </a:p>
          <a:p>
            <a:pPr eaLnBrk="1" hangingPunct="1">
              <a:lnSpc>
                <a:spcPct val="120000"/>
              </a:lnSpc>
              <a:spcBef>
                <a:spcPct val="0"/>
              </a:spcBef>
              <a:buClrTx/>
              <a:buSzPct val="60000"/>
              <a:buFont typeface="Wingdings" panose="05000000000000000000" pitchFamily="2" charset="2"/>
              <a:buChar char="§"/>
            </a:pPr>
            <a:r>
              <a:rPr lang="en-US" altLang="en-US" sz="1700" b="1" i="1">
                <a:sym typeface="Gill Sans" charset="0"/>
              </a:rPr>
              <a:t> redeploying resources </a:t>
            </a:r>
          </a:p>
          <a:p>
            <a:pPr eaLnBrk="1" hangingPunct="1">
              <a:lnSpc>
                <a:spcPct val="120000"/>
              </a:lnSpc>
              <a:spcBef>
                <a:spcPct val="0"/>
              </a:spcBef>
              <a:buClrTx/>
              <a:buSzPct val="60000"/>
              <a:buFont typeface="Wingdings" panose="05000000000000000000" pitchFamily="2" charset="2"/>
              <a:buChar char="§"/>
            </a:pPr>
            <a:r>
              <a:rPr lang="en-US" altLang="en-US" sz="1700" b="1" i="1">
                <a:sym typeface="Gill Sans" charset="0"/>
              </a:rPr>
              <a:t> coordinating-integrating resources</a:t>
            </a:r>
          </a:p>
          <a:p>
            <a:pPr eaLnBrk="1" hangingPunct="1">
              <a:lnSpc>
                <a:spcPct val="120000"/>
              </a:lnSpc>
              <a:spcBef>
                <a:spcPct val="0"/>
              </a:spcBef>
              <a:buClrTx/>
              <a:buSzPct val="60000"/>
              <a:buFont typeface="Wingdings" panose="05000000000000000000" pitchFamily="2" charset="2"/>
              <a:buChar char="§"/>
            </a:pPr>
            <a:r>
              <a:rPr lang="en-US" altLang="en-US" sz="1700" b="1" i="1">
                <a:sym typeface="Gill Sans" charset="0"/>
              </a:rPr>
              <a:t> social "marketing"</a:t>
            </a:r>
            <a:endParaRPr lang="en-US" altLang="en-US" sz="1700" b="1">
              <a:sym typeface="Gill Sans" charset="0"/>
            </a:endParaRPr>
          </a:p>
          <a:p>
            <a:pPr eaLnBrk="1" hangingPunct="1">
              <a:spcBef>
                <a:spcPct val="0"/>
              </a:spcBef>
              <a:buClrTx/>
              <a:buSzTx/>
              <a:buFontTx/>
              <a:buNone/>
            </a:pPr>
            <a:r>
              <a:rPr lang="en-US" altLang="en-US" sz="1100">
                <a:latin typeface="Gill Sans" charset="0"/>
                <a:sym typeface="Gill Sans" charset="0"/>
              </a:rPr>
              <a:t>   </a:t>
            </a:r>
          </a:p>
        </p:txBody>
      </p:sp>
      <p:sp>
        <p:nvSpPr>
          <p:cNvPr id="36869" name="Text Box 4"/>
          <p:cNvSpPr txBox="1">
            <a:spLocks noChangeArrowheads="1"/>
          </p:cNvSpPr>
          <p:nvPr/>
        </p:nvSpPr>
        <p:spPr bwMode="auto">
          <a:xfrm>
            <a:off x="608013" y="1524000"/>
            <a:ext cx="3309937"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100">
                <a:solidFill>
                  <a:schemeClr val="bg1"/>
                </a:solidFill>
                <a:latin typeface="Gill Sans" charset="0"/>
                <a:sym typeface="Gill Sans" charset="0"/>
              </a:rPr>
              <a:t>	       </a:t>
            </a:r>
          </a:p>
          <a:p>
            <a:pPr eaLnBrk="1" hangingPunct="1">
              <a:spcBef>
                <a:spcPct val="0"/>
              </a:spcBef>
              <a:buClrTx/>
              <a:buSzTx/>
              <a:buFontTx/>
              <a:buNone/>
            </a:pPr>
            <a:r>
              <a:rPr lang="en-US" altLang="en-US" sz="2000">
                <a:solidFill>
                  <a:schemeClr val="bg1"/>
                </a:solidFill>
                <a:latin typeface="Gill Sans" charset="0"/>
                <a:sym typeface="Gill Sans" charset="0"/>
              </a:rPr>
              <a:t>       </a:t>
            </a:r>
            <a:r>
              <a:rPr lang="en-US" altLang="en-US" sz="1400" b="1">
                <a:solidFill>
                  <a:schemeClr val="tx2"/>
                </a:solidFill>
                <a:sym typeface="Gill Sans" charset="0"/>
              </a:rPr>
              <a:t>EXAMPLES OF </a:t>
            </a:r>
            <a:r>
              <a:rPr lang="en-US" altLang="en-US" sz="1400" b="1" i="1">
                <a:solidFill>
                  <a:schemeClr val="tx2"/>
                </a:solidFill>
                <a:sym typeface="Gill Sans" charset="0"/>
              </a:rPr>
              <a:t>FUNCTIONS</a:t>
            </a:r>
          </a:p>
          <a:p>
            <a:pPr eaLnBrk="1" hangingPunct="1">
              <a:spcBef>
                <a:spcPct val="0"/>
              </a:spcBef>
              <a:buClrTx/>
              <a:buSzTx/>
              <a:buFontTx/>
              <a:buNone/>
            </a:pPr>
            <a:endParaRPr lang="en-US" altLang="en-US" sz="1400">
              <a:solidFill>
                <a:schemeClr val="tx2"/>
              </a:solidFill>
              <a:sym typeface="Gill Sans" charset="0"/>
            </a:endParaRPr>
          </a:p>
          <a:p>
            <a:pPr eaLnBrk="1" hangingPunct="1">
              <a:lnSpc>
                <a:spcPct val="120000"/>
              </a:lnSpc>
              <a:spcBef>
                <a:spcPct val="0"/>
              </a:spcBef>
              <a:buClrTx/>
              <a:buSzPct val="60000"/>
              <a:buFont typeface="Wingdings" panose="05000000000000000000" pitchFamily="2" charset="2"/>
              <a:buChar char="§"/>
            </a:pPr>
            <a:r>
              <a:rPr lang="en-US" altLang="en-US" sz="1700" b="1" i="1">
                <a:solidFill>
                  <a:schemeClr val="tx2"/>
                </a:solidFill>
                <a:sym typeface="Gill Sans" charset="0"/>
              </a:rPr>
              <a:t> triage</a:t>
            </a:r>
          </a:p>
          <a:p>
            <a:pPr eaLnBrk="1" hangingPunct="1">
              <a:lnSpc>
                <a:spcPct val="120000"/>
              </a:lnSpc>
              <a:spcBef>
                <a:spcPct val="0"/>
              </a:spcBef>
              <a:buClrTx/>
              <a:buSzPct val="60000"/>
              <a:buFont typeface="Wingdings" panose="05000000000000000000" pitchFamily="2" charset="2"/>
              <a:buChar char="§"/>
            </a:pPr>
            <a:r>
              <a:rPr lang="en-US" altLang="en-US" sz="1700" b="1" i="1">
                <a:solidFill>
                  <a:schemeClr val="tx2"/>
                </a:solidFill>
                <a:sym typeface="Gill Sans" charset="0"/>
              </a:rPr>
              <a:t> referral</a:t>
            </a:r>
            <a:endParaRPr lang="en-US" altLang="en-US" sz="1700" b="1">
              <a:solidFill>
                <a:schemeClr val="tx2"/>
              </a:solidFill>
              <a:sym typeface="Gill Sans" charset="0"/>
            </a:endParaRPr>
          </a:p>
          <a:p>
            <a:pPr eaLnBrk="1" hangingPunct="1">
              <a:lnSpc>
                <a:spcPct val="120000"/>
              </a:lnSpc>
              <a:spcBef>
                <a:spcPct val="0"/>
              </a:spcBef>
              <a:buClrTx/>
              <a:buSzPct val="60000"/>
              <a:buFont typeface="Wingdings" panose="05000000000000000000" pitchFamily="2" charset="2"/>
              <a:buChar char="§"/>
            </a:pPr>
            <a:r>
              <a:rPr lang="en-US" altLang="en-US" sz="1700" b="1" i="1">
                <a:solidFill>
                  <a:schemeClr val="tx2"/>
                </a:solidFill>
                <a:sym typeface="Gill Sans" charset="0"/>
              </a:rPr>
              <a:t> case monitoring/management</a:t>
            </a:r>
          </a:p>
          <a:p>
            <a:pPr eaLnBrk="1" hangingPunct="1">
              <a:lnSpc>
                <a:spcPct val="120000"/>
              </a:lnSpc>
              <a:spcBef>
                <a:spcPct val="0"/>
              </a:spcBef>
              <a:buClrTx/>
              <a:buSzPct val="60000"/>
              <a:buFont typeface="Wingdings" panose="05000000000000000000" pitchFamily="2" charset="2"/>
              <a:buChar char="§"/>
            </a:pPr>
            <a:r>
              <a:rPr lang="en-US" altLang="en-US" sz="1700" b="1" i="1">
                <a:solidFill>
                  <a:schemeClr val="tx2"/>
                </a:solidFill>
                <a:sym typeface="Gill Sans" charset="0"/>
              </a:rPr>
              <a:t> case progress review</a:t>
            </a:r>
          </a:p>
          <a:p>
            <a:pPr eaLnBrk="1" hangingPunct="1">
              <a:lnSpc>
                <a:spcPct val="120000"/>
              </a:lnSpc>
              <a:spcBef>
                <a:spcPct val="0"/>
              </a:spcBef>
              <a:buClrTx/>
              <a:buSzPct val="60000"/>
              <a:buFont typeface="Wingdings" panose="05000000000000000000" pitchFamily="2" charset="2"/>
              <a:buChar char="§"/>
            </a:pPr>
            <a:r>
              <a:rPr lang="en-US" altLang="en-US" sz="1700" b="1" i="1">
                <a:solidFill>
                  <a:schemeClr val="tx2"/>
                </a:solidFill>
                <a:sym typeface="Gill Sans" charset="0"/>
              </a:rPr>
              <a:t> case reassessment</a:t>
            </a:r>
            <a:endParaRPr lang="en-US" altLang="en-US" sz="1700" b="1">
              <a:solidFill>
                <a:schemeClr val="tx2"/>
              </a:solidFill>
              <a:sym typeface="Gill Sans" charset="0"/>
            </a:endParaRPr>
          </a:p>
          <a:p>
            <a:pPr eaLnBrk="1" hangingPunct="1">
              <a:lnSpc>
                <a:spcPct val="120000"/>
              </a:lnSpc>
              <a:spcBef>
                <a:spcPct val="0"/>
              </a:spcBef>
              <a:buClrTx/>
              <a:buSzTx/>
              <a:buFontTx/>
              <a:buNone/>
            </a:pPr>
            <a:endParaRPr lang="en-US" altLang="en-US" sz="1700" b="1">
              <a:solidFill>
                <a:schemeClr val="tx2"/>
              </a:solidFill>
              <a:sym typeface="Gill Sans" charset="0"/>
            </a:endParaRPr>
          </a:p>
          <a:p>
            <a:pPr eaLnBrk="1" hangingPunct="1">
              <a:spcBef>
                <a:spcPct val="0"/>
              </a:spcBef>
              <a:buClrTx/>
              <a:buSzTx/>
              <a:buFontTx/>
              <a:buNone/>
            </a:pPr>
            <a:r>
              <a:rPr lang="en-US" altLang="en-US" sz="1300">
                <a:solidFill>
                  <a:schemeClr val="bg1"/>
                </a:solidFill>
                <a:latin typeface="Gill Sans" charset="0"/>
                <a:sym typeface="Gill Sans" charset="0"/>
              </a:rPr>
              <a:t>   </a:t>
            </a:r>
          </a:p>
        </p:txBody>
      </p:sp>
      <p:sp>
        <p:nvSpPr>
          <p:cNvPr id="36870" name="Text Box 7"/>
          <p:cNvSpPr txBox="1">
            <a:spLocks noChangeArrowheads="1"/>
          </p:cNvSpPr>
          <p:nvPr/>
        </p:nvSpPr>
        <p:spPr bwMode="auto">
          <a:xfrm>
            <a:off x="838200" y="609600"/>
            <a:ext cx="29162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000" b="1" i="1">
                <a:solidFill>
                  <a:srgbClr val="FF0000"/>
                </a:solidFill>
                <a:sym typeface="Gill Sans" charset="0"/>
              </a:rPr>
              <a:t>Team Focused on </a:t>
            </a:r>
          </a:p>
          <a:p>
            <a:pPr algn="ctr" eaLnBrk="1" hangingPunct="1">
              <a:spcBef>
                <a:spcPct val="0"/>
              </a:spcBef>
              <a:buClrTx/>
              <a:buSzTx/>
              <a:buFontTx/>
              <a:buNone/>
            </a:pPr>
            <a:r>
              <a:rPr lang="en-US" altLang="en-US" sz="2000" b="1" i="1">
                <a:solidFill>
                  <a:srgbClr val="FF0000"/>
                </a:solidFill>
                <a:sym typeface="Gill Sans" charset="0"/>
              </a:rPr>
              <a:t> Specific Individuals &amp;</a:t>
            </a:r>
          </a:p>
          <a:p>
            <a:pPr algn="ctr" eaLnBrk="1" hangingPunct="1">
              <a:spcBef>
                <a:spcPct val="0"/>
              </a:spcBef>
              <a:buClrTx/>
              <a:buSzTx/>
              <a:buFontTx/>
              <a:buNone/>
            </a:pPr>
            <a:r>
              <a:rPr lang="en-US" altLang="en-US" sz="2000" b="1" i="1">
                <a:solidFill>
                  <a:srgbClr val="FF0000"/>
                </a:solidFill>
                <a:sym typeface="Gill Sans" charset="0"/>
              </a:rPr>
              <a:t> Discrete Services</a:t>
            </a:r>
            <a:endParaRPr lang="en-US" altLang="en-US" sz="2000" b="1">
              <a:solidFill>
                <a:srgbClr val="FF0000"/>
              </a:solidFill>
              <a:sym typeface="Gill Sans" charset="0"/>
            </a:endParaRPr>
          </a:p>
          <a:p>
            <a:pPr algn="ctr" eaLnBrk="1" hangingPunct="1">
              <a:spcBef>
                <a:spcPct val="0"/>
              </a:spcBef>
              <a:buClrTx/>
              <a:buSzTx/>
              <a:buFontTx/>
              <a:buNone/>
            </a:pPr>
            <a:r>
              <a:rPr lang="en-US" altLang="en-US" sz="2000" b="1">
                <a:solidFill>
                  <a:srgbClr val="FF0000"/>
                </a:solidFill>
                <a:sym typeface="Gill Sans" charset="0"/>
              </a:rPr>
              <a:t> </a:t>
            </a:r>
          </a:p>
        </p:txBody>
      </p:sp>
      <p:sp>
        <p:nvSpPr>
          <p:cNvPr id="36871" name="Line 9"/>
          <p:cNvSpPr>
            <a:spLocks noChangeShapeType="1"/>
          </p:cNvSpPr>
          <p:nvPr/>
        </p:nvSpPr>
        <p:spPr bwMode="auto">
          <a:xfrm>
            <a:off x="4191000" y="1066800"/>
            <a:ext cx="0" cy="5089525"/>
          </a:xfrm>
          <a:prstGeom prst="line">
            <a:avLst/>
          </a:prstGeom>
          <a:noFill/>
          <a:ln w="12700">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0" name="Object 10"/>
          <p:cNvGraphicFramePr>
            <a:graphicFrameLocks noChangeAspect="1"/>
          </p:cNvGraphicFramePr>
          <p:nvPr/>
        </p:nvGraphicFramePr>
        <p:xfrm>
          <a:off x="914400" y="1676400"/>
          <a:ext cx="4714875" cy="3762375"/>
        </p:xfrm>
        <a:graphic>
          <a:graphicData uri="http://schemas.openxmlformats.org/presentationml/2006/ole">
            <mc:AlternateContent xmlns:mc="http://schemas.openxmlformats.org/markup-compatibility/2006">
              <mc:Choice xmlns:v="urn:schemas-microsoft-com:vml" Requires="v">
                <p:oleObj spid="_x0000_s37001" name="Document" r:id="rId7" imgW="5715000" imgH="4562475" progId="WP8Doc">
                  <p:embed/>
                </p:oleObj>
              </mc:Choice>
              <mc:Fallback>
                <p:oleObj name="Document" r:id="rId7" imgW="5715000" imgH="4562475" progId="WP8Doc">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1676400"/>
                        <a:ext cx="4714875" cy="376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1" name="Object 11"/>
          <p:cNvGraphicFramePr>
            <a:graphicFrameLocks noChangeAspect="1"/>
          </p:cNvGraphicFramePr>
          <p:nvPr/>
        </p:nvGraphicFramePr>
        <p:xfrm>
          <a:off x="7162800" y="5181600"/>
          <a:ext cx="5705475" cy="1009650"/>
        </p:xfrm>
        <a:graphic>
          <a:graphicData uri="http://schemas.openxmlformats.org/presentationml/2006/ole">
            <mc:AlternateContent xmlns:mc="http://schemas.openxmlformats.org/markup-compatibility/2006">
              <mc:Choice xmlns:v="urn:schemas-microsoft-com:vml" Requires="v">
                <p:oleObj spid="_x0000_s37002" name="Document" r:id="rId9" imgW="5715000" imgH="1019175" progId="WP8Doc">
                  <p:embed/>
                </p:oleObj>
              </mc:Choice>
              <mc:Fallback>
                <p:oleObj name="Document" r:id="rId9" imgW="5715000" imgH="1019175" progId="WP8Doc">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0" y="5181600"/>
                        <a:ext cx="5705475" cy="100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874" name="Rectangle 9"/>
          <p:cNvSpPr>
            <a:spLocks noChangeArrowheads="1"/>
          </p:cNvSpPr>
          <p:nvPr/>
        </p:nvSpPr>
        <p:spPr bwMode="auto">
          <a:xfrm>
            <a:off x="4267200" y="609600"/>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000" b="1" i="1">
                <a:solidFill>
                  <a:schemeClr val="accent1"/>
                </a:solidFill>
                <a:sym typeface="Gill Sans" charset="0"/>
              </a:rPr>
              <a:t>Leadership Team for  Developing a Unified &amp; Comprehensive System of Learning Supports</a:t>
            </a:r>
            <a:endParaRPr lang="en-US" altLang="en-US" sz="2000" b="1">
              <a:solidFill>
                <a:schemeClr val="accent1"/>
              </a:solidFill>
              <a:sym typeface="Gill Sans" charset="0"/>
            </a:endParaRPr>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504238" y="6218238"/>
            <a:ext cx="487362" cy="487362"/>
          </a:xfrm>
          <a:prstGeom prst="rect">
            <a:avLst/>
          </a:prstGeom>
        </p:spPr>
      </p:pic>
    </p:spTree>
    <p:custDataLst>
      <p:tags r:id="rId2"/>
    </p:custDataLst>
  </p:cSld>
  <p:clrMapOvr>
    <a:masterClrMapping/>
  </p:clrMapOvr>
  <p:transition advTm="68993">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2054">
                                            <p:txEl>
                                              <p:pRg st="1" end="1"/>
                                            </p:txEl>
                                          </p:spTgt>
                                        </p:tgtEl>
                                        <p:attrNameLst>
                                          <p:attrName>style.visibility</p:attrName>
                                        </p:attrNameLst>
                                      </p:cBhvr>
                                      <p:to>
                                        <p:strVal val="visible"/>
                                      </p:to>
                                    </p:set>
                                    <p:anim calcmode="lin" valueType="num">
                                      <p:cBhvr additive="base">
                                        <p:cTn id="11" dur="500" fill="hold"/>
                                        <p:tgtEl>
                                          <p:spTgt spid="205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5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4">
                                            <p:txEl>
                                              <p:pRg st="3" end="3"/>
                                            </p:txEl>
                                          </p:spTgt>
                                        </p:tgtEl>
                                        <p:attrNameLst>
                                          <p:attrName>style.visibility</p:attrName>
                                        </p:attrNameLst>
                                      </p:cBhvr>
                                      <p:to>
                                        <p:strVal val="visible"/>
                                      </p:to>
                                    </p:set>
                                    <p:anim calcmode="lin" valueType="num">
                                      <p:cBhvr additive="base">
                                        <p:cTn id="15" dur="500" fill="hold"/>
                                        <p:tgtEl>
                                          <p:spTgt spid="205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54">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4">
                                            <p:txEl>
                                              <p:pRg st="4" end="4"/>
                                            </p:txEl>
                                          </p:spTgt>
                                        </p:tgtEl>
                                        <p:attrNameLst>
                                          <p:attrName>style.visibility</p:attrName>
                                        </p:attrNameLst>
                                      </p:cBhvr>
                                      <p:to>
                                        <p:strVal val="visible"/>
                                      </p:to>
                                    </p:set>
                                    <p:anim calcmode="lin" valueType="num">
                                      <p:cBhvr additive="base">
                                        <p:cTn id="19" dur="500" fill="hold"/>
                                        <p:tgtEl>
                                          <p:spTgt spid="205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54">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4">
                                            <p:txEl>
                                              <p:pRg st="5" end="5"/>
                                            </p:txEl>
                                          </p:spTgt>
                                        </p:tgtEl>
                                        <p:attrNameLst>
                                          <p:attrName>style.visibility</p:attrName>
                                        </p:attrNameLst>
                                      </p:cBhvr>
                                      <p:to>
                                        <p:strVal val="visible"/>
                                      </p:to>
                                    </p:set>
                                    <p:anim calcmode="lin" valueType="num">
                                      <p:cBhvr additive="base">
                                        <p:cTn id="23" dur="500" fill="hold"/>
                                        <p:tgtEl>
                                          <p:spTgt spid="205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54">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54">
                                            <p:txEl>
                                              <p:pRg st="6" end="6"/>
                                            </p:txEl>
                                          </p:spTgt>
                                        </p:tgtEl>
                                        <p:attrNameLst>
                                          <p:attrName>style.visibility</p:attrName>
                                        </p:attrNameLst>
                                      </p:cBhvr>
                                      <p:to>
                                        <p:strVal val="visible"/>
                                      </p:to>
                                    </p:set>
                                    <p:anim calcmode="lin" valueType="num">
                                      <p:cBhvr additive="base">
                                        <p:cTn id="27" dur="500" fill="hold"/>
                                        <p:tgtEl>
                                          <p:spTgt spid="205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5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54">
                                            <p:txEl>
                                              <p:pRg st="7" end="7"/>
                                            </p:txEl>
                                          </p:spTgt>
                                        </p:tgtEl>
                                        <p:attrNameLst>
                                          <p:attrName>style.visibility</p:attrName>
                                        </p:attrNameLst>
                                      </p:cBhvr>
                                      <p:to>
                                        <p:strVal val="visible"/>
                                      </p:to>
                                    </p:set>
                                    <p:anim calcmode="lin" valueType="num">
                                      <p:cBhvr additive="base">
                                        <p:cTn id="31" dur="500" fill="hold"/>
                                        <p:tgtEl>
                                          <p:spTgt spid="205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54">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54">
                                            <p:txEl>
                                              <p:pRg st="8" end="8"/>
                                            </p:txEl>
                                          </p:spTgt>
                                        </p:tgtEl>
                                        <p:attrNameLst>
                                          <p:attrName>style.visibility</p:attrName>
                                        </p:attrNameLst>
                                      </p:cBhvr>
                                      <p:to>
                                        <p:strVal val="visible"/>
                                      </p:to>
                                    </p:set>
                                    <p:anim calcmode="lin" valueType="num">
                                      <p:cBhvr additive="base">
                                        <p:cTn id="35" dur="500" fill="hold"/>
                                        <p:tgtEl>
                                          <p:spTgt spid="205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054">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54">
                                            <p:txEl>
                                              <p:pRg st="9" end="9"/>
                                            </p:txEl>
                                          </p:spTgt>
                                        </p:tgtEl>
                                        <p:attrNameLst>
                                          <p:attrName>style.visibility</p:attrName>
                                        </p:attrNameLst>
                                      </p:cBhvr>
                                      <p:to>
                                        <p:strVal val="visible"/>
                                      </p:to>
                                    </p:set>
                                    <p:anim calcmode="lin" valueType="num">
                                      <p:cBhvr additive="base">
                                        <p:cTn id="39" dur="500" fill="hold"/>
                                        <p:tgtEl>
                                          <p:spTgt spid="2054">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054">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54">
                                            <p:txEl>
                                              <p:pRg st="10" end="10"/>
                                            </p:txEl>
                                          </p:spTgt>
                                        </p:tgtEl>
                                        <p:attrNameLst>
                                          <p:attrName>style.visibility</p:attrName>
                                        </p:attrNameLst>
                                      </p:cBhvr>
                                      <p:to>
                                        <p:strVal val="visible"/>
                                      </p:to>
                                    </p:set>
                                    <p:anim calcmode="lin" valueType="num">
                                      <p:cBhvr additive="base">
                                        <p:cTn id="43" dur="500" fill="hold"/>
                                        <p:tgtEl>
                                          <p:spTgt spid="2054">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054">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54">
                                            <p:txEl>
                                              <p:pRg st="11" end="11"/>
                                            </p:txEl>
                                          </p:spTgt>
                                        </p:tgtEl>
                                        <p:attrNameLst>
                                          <p:attrName>style.visibility</p:attrName>
                                        </p:attrNameLst>
                                      </p:cBhvr>
                                      <p:to>
                                        <p:strVal val="visible"/>
                                      </p:to>
                                    </p:set>
                                    <p:anim calcmode="lin" valueType="num">
                                      <p:cBhvr additive="base">
                                        <p:cTn id="47" dur="500" fill="hold"/>
                                        <p:tgtEl>
                                          <p:spTgt spid="2054">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054">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54">
                                            <p:txEl>
                                              <p:pRg st="12" end="12"/>
                                            </p:txEl>
                                          </p:spTgt>
                                        </p:tgtEl>
                                        <p:attrNameLst>
                                          <p:attrName>style.visibility</p:attrName>
                                        </p:attrNameLst>
                                      </p:cBhvr>
                                      <p:to>
                                        <p:strVal val="visible"/>
                                      </p:to>
                                    </p:set>
                                    <p:anim calcmode="lin" valueType="num">
                                      <p:cBhvr additive="base">
                                        <p:cTn id="51" dur="500" fill="hold"/>
                                        <p:tgtEl>
                                          <p:spTgt spid="2054">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054">
                                            <p:txEl>
                                              <p:pRg st="12" end="12"/>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054">
                                            <p:txEl>
                                              <p:pRg st="13" end="13"/>
                                            </p:txEl>
                                          </p:spTgt>
                                        </p:tgtEl>
                                        <p:attrNameLst>
                                          <p:attrName>style.visibility</p:attrName>
                                        </p:attrNameLst>
                                      </p:cBhvr>
                                      <p:to>
                                        <p:strVal val="visible"/>
                                      </p:to>
                                    </p:set>
                                    <p:anim calcmode="lin" valueType="num">
                                      <p:cBhvr additive="base">
                                        <p:cTn id="55" dur="500" fill="hold"/>
                                        <p:tgtEl>
                                          <p:spTgt spid="2054">
                                            <p:txEl>
                                              <p:pRg st="13" end="1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054">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B484A3EB-15F8-43F8-9816-1ED781E05F16}" type="slidenum">
              <a:rPr lang="en-US" altLang="en-US" sz="1200" smtClean="0">
                <a:latin typeface="Garamond" panose="02020404030301010803" pitchFamily="18" charset="0"/>
              </a:rPr>
              <a:pPr>
                <a:spcBef>
                  <a:spcPct val="0"/>
                </a:spcBef>
                <a:buClrTx/>
                <a:buSzTx/>
                <a:buFontTx/>
                <a:buNone/>
              </a:pPr>
              <a:t>32</a:t>
            </a:fld>
            <a:endParaRPr lang="en-US" altLang="en-US" sz="1200" smtClean="0">
              <a:latin typeface="Garamond" panose="02020404030301010803" pitchFamily="18" charset="0"/>
            </a:endParaRPr>
          </a:p>
        </p:txBody>
      </p:sp>
      <p:sp>
        <p:nvSpPr>
          <p:cNvPr id="21507" name="Text Box 2"/>
          <p:cNvSpPr>
            <a:spLocks noGrp="1" noChangeArrowheads="1"/>
          </p:cNvSpPr>
          <p:nvPr>
            <p:ph type="body" idx="4294967295"/>
          </p:nvPr>
        </p:nvSpPr>
        <p:spPr>
          <a:xfrm>
            <a:off x="928688" y="536575"/>
            <a:ext cx="7143750" cy="5072063"/>
          </a:xfrm>
        </p:spPr>
        <p:txBody>
          <a:bodyPr lIns="35705" tIns="35705" rIns="35705" bIns="35705"/>
          <a:lstStyle/>
          <a:p>
            <a:pPr marL="0" indent="0" algn="ctr" eaLnBrk="1" hangingPunct="1">
              <a:lnSpc>
                <a:spcPct val="90000"/>
              </a:lnSpc>
              <a:spcBef>
                <a:spcPts val="113"/>
              </a:spcBef>
              <a:buFont typeface="Wingdings" panose="05000000000000000000" pitchFamily="2" charset="2"/>
              <a:buNone/>
              <a:defRPr/>
            </a:pPr>
            <a:r>
              <a:rPr lang="en-US" sz="2000" b="1" dirty="0" smtClean="0">
                <a:solidFill>
                  <a:schemeClr val="accent2"/>
                </a:solidFill>
              </a:rPr>
              <a:t>Connecting Resources Across a Family of Schools, </a:t>
            </a:r>
            <a:endParaRPr lang="en-US" sz="2000" b="1" kern="1200" dirty="0" smtClean="0"/>
          </a:p>
          <a:p>
            <a:pPr marL="0" indent="0" algn="ctr" eaLnBrk="1" hangingPunct="1">
              <a:lnSpc>
                <a:spcPct val="90000"/>
              </a:lnSpc>
              <a:spcBef>
                <a:spcPts val="113"/>
              </a:spcBef>
              <a:buFont typeface="Wingdings" panose="05000000000000000000" pitchFamily="2" charset="2"/>
              <a:buNone/>
              <a:defRPr/>
            </a:pPr>
            <a:r>
              <a:rPr lang="en-US" sz="2000" b="1" dirty="0" smtClean="0">
                <a:solidFill>
                  <a:schemeClr val="accent2"/>
                </a:solidFill>
              </a:rPr>
              <a:t>a District, and Community-Wide</a:t>
            </a:r>
          </a:p>
        </p:txBody>
      </p:sp>
      <p:sp>
        <p:nvSpPr>
          <p:cNvPr id="21508" name="Text Box 3"/>
          <p:cNvSpPr txBox="1">
            <a:spLocks noChangeArrowheads="1"/>
          </p:cNvSpPr>
          <p:nvPr/>
        </p:nvSpPr>
        <p:spPr bwMode="auto">
          <a:xfrm>
            <a:off x="442119" y="1371600"/>
            <a:ext cx="8305800" cy="634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dirty="0"/>
          </a:p>
          <a:p>
            <a:pPr eaLnBrk="1" hangingPunct="1">
              <a:spcBef>
                <a:spcPct val="0"/>
              </a:spcBef>
              <a:buClrTx/>
              <a:buSzTx/>
              <a:buFontTx/>
              <a:buNone/>
            </a:pPr>
            <a:r>
              <a:rPr lang="en-US" altLang="en-US" sz="2400" b="1" dirty="0"/>
              <a:t>Operationally, it is invaluable to connect feeder patterns or a “family” of schools in the same geographic area in order to</a:t>
            </a:r>
          </a:p>
          <a:p>
            <a:pPr eaLnBrk="1" hangingPunct="1">
              <a:spcBef>
                <a:spcPct val="0"/>
              </a:spcBef>
              <a:buClrTx/>
              <a:buSzTx/>
              <a:buFontTx/>
              <a:buNone/>
            </a:pPr>
            <a:endParaRPr lang="en-US" altLang="en-US" sz="2400" b="1" dirty="0"/>
          </a:p>
          <a:p>
            <a:pPr eaLnBrk="1" hangingPunct="1">
              <a:spcBef>
                <a:spcPct val="0"/>
              </a:spcBef>
              <a:buClrTx/>
              <a:buSzTx/>
              <a:buFontTx/>
              <a:buNone/>
            </a:pPr>
            <a:r>
              <a:rPr lang="en-US" altLang="en-US" sz="2400" b="1" dirty="0"/>
              <a:t>	&gt;focus on common concerns, </a:t>
            </a:r>
          </a:p>
          <a:p>
            <a:pPr eaLnBrk="1" hangingPunct="1">
              <a:spcBef>
                <a:spcPct val="0"/>
              </a:spcBef>
              <a:buClrTx/>
              <a:buSzTx/>
              <a:buFontTx/>
              <a:buNone/>
            </a:pPr>
            <a:r>
              <a:rPr lang="en-US" altLang="en-US" sz="2400" b="1" dirty="0"/>
              <a:t>	&gt;maximize use of limited resources, and </a:t>
            </a:r>
          </a:p>
          <a:p>
            <a:pPr eaLnBrk="1" hangingPunct="1">
              <a:spcBef>
                <a:spcPct val="0"/>
              </a:spcBef>
              <a:buClrTx/>
              <a:buSzTx/>
              <a:buFontTx/>
              <a:buNone/>
            </a:pPr>
            <a:r>
              <a:rPr lang="en-US" altLang="en-US" sz="2400" b="1" dirty="0"/>
              <a:t>	&gt;achieve economies of </a:t>
            </a:r>
            <a:r>
              <a:rPr lang="en-US" altLang="en-US" sz="2400" b="1" dirty="0" smtClean="0"/>
              <a:t>scale</a:t>
            </a:r>
          </a:p>
          <a:p>
            <a:pPr eaLnBrk="1" hangingPunct="1">
              <a:spcBef>
                <a:spcPct val="0"/>
              </a:spcBef>
              <a:buClrTx/>
              <a:buSzTx/>
              <a:buFontTx/>
              <a:buNone/>
            </a:pPr>
            <a:endParaRPr lang="en-US" altLang="en-US" sz="2400" b="1" dirty="0"/>
          </a:p>
          <a:p>
            <a:pPr eaLnBrk="1" hangingPunct="1">
              <a:spcBef>
                <a:spcPct val="0"/>
              </a:spcBef>
              <a:buClrTx/>
              <a:buSzTx/>
              <a:buNone/>
            </a:pPr>
            <a:r>
              <a:rPr lang="en-US" altLang="en-US" sz="2400" b="1" dirty="0">
                <a:solidFill>
                  <a:srgbClr val="FFFF00"/>
                </a:solidFill>
              </a:rPr>
              <a:t>When personnel and activities are shared by several neighboring schools, they help minimize redundancy, reduce costs, and enhance equity.</a:t>
            </a:r>
          </a:p>
          <a:p>
            <a:pPr eaLnBrk="1" hangingPunct="1">
              <a:spcBef>
                <a:spcPct val="0"/>
              </a:spcBef>
              <a:buClrTx/>
              <a:buSzTx/>
              <a:buFontTx/>
              <a:buNone/>
            </a:pPr>
            <a:endParaRPr lang="en-US" altLang="en-US" sz="2400" dirty="0"/>
          </a:p>
          <a:p>
            <a:pPr eaLnBrk="1" hangingPunct="1">
              <a:spcBef>
                <a:spcPct val="0"/>
              </a:spcBef>
              <a:buClrTx/>
              <a:buSzTx/>
              <a:buFontTx/>
              <a:buNone/>
            </a:pPr>
            <a:endParaRPr lang="en-US" altLang="en-US" sz="2400" dirty="0"/>
          </a:p>
          <a:p>
            <a:pPr eaLnBrk="1" hangingPunct="1">
              <a:spcBef>
                <a:spcPct val="0"/>
              </a:spcBef>
              <a:buClrTx/>
              <a:buSzTx/>
              <a:buFontTx/>
              <a:buNone/>
            </a:pPr>
            <a:endParaRPr lang="en-US" altLang="en-US" sz="2400" dirty="0"/>
          </a:p>
          <a:p>
            <a:pPr eaLnBrk="1" hangingPunct="1">
              <a:spcBef>
                <a:spcPct val="0"/>
              </a:spcBef>
              <a:buClrTx/>
              <a:buSzTx/>
              <a:buFontTx/>
              <a:buNone/>
            </a:pPr>
            <a:endParaRPr lang="en-US" altLang="en-US" sz="2400" b="1" dirty="0">
              <a:solidFill>
                <a:schemeClr val="accent1"/>
              </a:solidFill>
              <a:latin typeface="Gill Sans" charset="0"/>
              <a:sym typeface="Gill Sans" charset="0"/>
            </a:endParaRPr>
          </a:p>
          <a:p>
            <a:pPr eaLnBrk="1" hangingPunct="1">
              <a:spcBef>
                <a:spcPct val="0"/>
              </a:spcBef>
              <a:buClrTx/>
              <a:buSzTx/>
              <a:buFontTx/>
              <a:buNone/>
            </a:pPr>
            <a:endParaRPr lang="en-US" altLang="en-US" sz="2400" b="1" dirty="0">
              <a:solidFill>
                <a:schemeClr val="accent1"/>
              </a:solidFill>
              <a:latin typeface="Gill Sans" charset="0"/>
              <a:sym typeface="Gill Sans"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40794">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21508">
                                            <p:txEl>
                                              <p:pRg st="1" end="1"/>
                                            </p:txEl>
                                          </p:spTgt>
                                        </p:tgtEl>
                                        <p:attrNameLst>
                                          <p:attrName>style.visibility</p:attrName>
                                        </p:attrNameLst>
                                      </p:cBhvr>
                                      <p:to>
                                        <p:strVal val="visible"/>
                                      </p:to>
                                    </p:set>
                                    <p:anim calcmode="lin" valueType="num">
                                      <p:cBhvr additive="base">
                                        <p:cTn id="11" dur="500" fill="hold"/>
                                        <p:tgtEl>
                                          <p:spTgt spid="2150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150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1508">
                                            <p:txEl>
                                              <p:pRg st="3" end="3"/>
                                            </p:txEl>
                                          </p:spTgt>
                                        </p:tgtEl>
                                        <p:attrNameLst>
                                          <p:attrName>style.visibility</p:attrName>
                                        </p:attrNameLst>
                                      </p:cBhvr>
                                      <p:to>
                                        <p:strVal val="visible"/>
                                      </p:to>
                                    </p:set>
                                    <p:anim calcmode="lin" valueType="num">
                                      <p:cBhvr additive="base">
                                        <p:cTn id="17" dur="500" fill="hold"/>
                                        <p:tgtEl>
                                          <p:spTgt spid="2150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150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1508">
                                            <p:txEl>
                                              <p:pRg st="4" end="4"/>
                                            </p:txEl>
                                          </p:spTgt>
                                        </p:tgtEl>
                                        <p:attrNameLst>
                                          <p:attrName>style.visibility</p:attrName>
                                        </p:attrNameLst>
                                      </p:cBhvr>
                                      <p:to>
                                        <p:strVal val="visible"/>
                                      </p:to>
                                    </p:set>
                                    <p:anim calcmode="lin" valueType="num">
                                      <p:cBhvr additive="base">
                                        <p:cTn id="23" dur="500" fill="hold"/>
                                        <p:tgtEl>
                                          <p:spTgt spid="2150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150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1508">
                                            <p:txEl>
                                              <p:pRg st="5" end="5"/>
                                            </p:txEl>
                                          </p:spTgt>
                                        </p:tgtEl>
                                        <p:attrNameLst>
                                          <p:attrName>style.visibility</p:attrName>
                                        </p:attrNameLst>
                                      </p:cBhvr>
                                      <p:to>
                                        <p:strVal val="visible"/>
                                      </p:to>
                                    </p:set>
                                    <p:anim calcmode="lin" valueType="num">
                                      <p:cBhvr additive="base">
                                        <p:cTn id="29" dur="500" fill="hold"/>
                                        <p:tgtEl>
                                          <p:spTgt spid="21508">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150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508">
                                            <p:txEl>
                                              <p:pRg st="7" end="7"/>
                                            </p:txEl>
                                          </p:spTgt>
                                        </p:tgtEl>
                                        <p:attrNameLst>
                                          <p:attrName>style.visibility</p:attrName>
                                        </p:attrNameLst>
                                      </p:cBhvr>
                                      <p:to>
                                        <p:strVal val="visible"/>
                                      </p:to>
                                    </p:set>
                                    <p:anim calcmode="lin" valueType="num">
                                      <p:cBhvr additive="base">
                                        <p:cTn id="35" dur="500" fill="hold"/>
                                        <p:tgtEl>
                                          <p:spTgt spid="21508">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150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AF8FC18D-790F-4490-9166-C267CED4A992}" type="slidenum">
              <a:rPr lang="en-US" altLang="en-US" sz="1200" smtClean="0">
                <a:latin typeface="Garamond" panose="02020404030301010803" pitchFamily="18" charset="0"/>
              </a:rPr>
              <a:pPr>
                <a:spcBef>
                  <a:spcPct val="0"/>
                </a:spcBef>
                <a:buClrTx/>
                <a:buSzTx/>
                <a:buFontTx/>
                <a:buNone/>
              </a:pPr>
              <a:t>33</a:t>
            </a:fld>
            <a:endParaRPr lang="en-US" altLang="en-US" sz="1200" smtClean="0">
              <a:latin typeface="Garamond" panose="02020404030301010803" pitchFamily="18" charset="0"/>
            </a:endParaRPr>
          </a:p>
        </p:txBody>
      </p:sp>
      <p:sp>
        <p:nvSpPr>
          <p:cNvPr id="22531" name="Text Box 2"/>
          <p:cNvSpPr>
            <a:spLocks noGrp="1" noChangeArrowheads="1"/>
          </p:cNvSpPr>
          <p:nvPr>
            <p:ph type="body" idx="4294967295"/>
          </p:nvPr>
        </p:nvSpPr>
        <p:spPr>
          <a:xfrm>
            <a:off x="928688" y="536575"/>
            <a:ext cx="7453312" cy="5072063"/>
          </a:xfrm>
        </p:spPr>
        <p:txBody>
          <a:bodyPr lIns="35705" tIns="35705" rIns="35705" bIns="35705"/>
          <a:lstStyle/>
          <a:p>
            <a:pPr marL="0" indent="0" algn="ctr" eaLnBrk="1" hangingPunct="1">
              <a:lnSpc>
                <a:spcPct val="90000"/>
              </a:lnSpc>
              <a:spcBef>
                <a:spcPts val="113"/>
              </a:spcBef>
              <a:buFont typeface="Wingdings" panose="05000000000000000000" pitchFamily="2" charset="2"/>
              <a:buNone/>
              <a:defRPr/>
            </a:pPr>
            <a:r>
              <a:rPr lang="en-US" sz="2100" b="1" dirty="0" smtClean="0">
                <a:solidFill>
                  <a:schemeClr val="accent2"/>
                </a:solidFill>
              </a:rPr>
              <a:t>Enhancing a System of Learning Supports:</a:t>
            </a:r>
          </a:p>
          <a:p>
            <a:pPr marL="0" indent="0" algn="ctr" eaLnBrk="1" hangingPunct="1">
              <a:lnSpc>
                <a:spcPct val="90000"/>
              </a:lnSpc>
              <a:spcBef>
                <a:spcPts val="113"/>
              </a:spcBef>
              <a:buFont typeface="Wingdings" panose="05000000000000000000" pitchFamily="2" charset="2"/>
              <a:buNone/>
              <a:defRPr/>
            </a:pPr>
            <a:r>
              <a:rPr lang="en-US" sz="2100" b="1" dirty="0" smtClean="0">
                <a:solidFill>
                  <a:schemeClr val="accent2"/>
                </a:solidFill>
              </a:rPr>
              <a:t>Connecting Resources Across a Family of Schools</a:t>
            </a:r>
            <a:endParaRPr lang="en-US" sz="1600" b="1" dirty="0" smtClean="0">
              <a:solidFill>
                <a:schemeClr val="accent1"/>
              </a:solidFill>
            </a:endParaRPr>
          </a:p>
          <a:p>
            <a:pPr>
              <a:lnSpc>
                <a:spcPct val="90000"/>
              </a:lnSpc>
              <a:buFont typeface="Wingdings" panose="05000000000000000000" pitchFamily="2" charset="2"/>
              <a:buNone/>
              <a:tabLst>
                <a:tab pos="319088" algn="l"/>
                <a:tab pos="803275" algn="l"/>
              </a:tabLst>
              <a:defRPr/>
            </a:pPr>
            <a:endParaRPr lang="en-US" sz="1600" b="1" dirty="0" smtClean="0">
              <a:solidFill>
                <a:schemeClr val="accent1"/>
              </a:solidFill>
            </a:endParaRPr>
          </a:p>
          <a:p>
            <a:pPr>
              <a:lnSpc>
                <a:spcPct val="90000"/>
              </a:lnSpc>
              <a:buFont typeface="Wingdings" panose="05000000000000000000" pitchFamily="2" charset="2"/>
              <a:buNone/>
              <a:tabLst>
                <a:tab pos="319088" algn="l"/>
                <a:tab pos="803275" algn="l"/>
              </a:tabLst>
              <a:defRPr/>
            </a:pPr>
            <a:endParaRPr lang="en-US" sz="1600" b="1" dirty="0" smtClean="0">
              <a:solidFill>
                <a:schemeClr val="accent1"/>
              </a:solidFill>
            </a:endParaRPr>
          </a:p>
          <a:p>
            <a:pPr>
              <a:lnSpc>
                <a:spcPct val="90000"/>
              </a:lnSpc>
              <a:buFont typeface="Wingdings" panose="05000000000000000000" pitchFamily="2" charset="2"/>
              <a:buNone/>
              <a:tabLst>
                <a:tab pos="319088" algn="l"/>
                <a:tab pos="803275" algn="l"/>
              </a:tabLst>
              <a:defRPr/>
            </a:pPr>
            <a:endParaRPr lang="en-US" sz="1600" b="1" dirty="0" smtClean="0">
              <a:solidFill>
                <a:schemeClr val="accent1"/>
              </a:solidFill>
            </a:endParaRPr>
          </a:p>
          <a:p>
            <a:pPr>
              <a:lnSpc>
                <a:spcPct val="90000"/>
              </a:lnSpc>
              <a:buFont typeface="Wingdings" panose="05000000000000000000" pitchFamily="2" charset="2"/>
              <a:buNone/>
              <a:tabLst>
                <a:tab pos="319088" algn="l"/>
                <a:tab pos="803275" algn="l"/>
              </a:tabLst>
              <a:defRPr/>
            </a:pPr>
            <a:r>
              <a:rPr lang="en-US" sz="1600" b="1" dirty="0" smtClean="0">
                <a:solidFill>
                  <a:schemeClr val="accent1"/>
                </a:solidFill>
              </a:rPr>
              <a:t>															</a:t>
            </a:r>
            <a:endParaRPr lang="en-US" sz="2100" b="1" dirty="0" smtClean="0">
              <a:solidFill>
                <a:schemeClr val="accent2"/>
              </a:solidFill>
            </a:endParaRPr>
          </a:p>
        </p:txBody>
      </p:sp>
      <p:sp>
        <p:nvSpPr>
          <p:cNvPr id="40964" name="Text Box 3"/>
          <p:cNvSpPr txBox="1">
            <a:spLocks noChangeArrowheads="1"/>
          </p:cNvSpPr>
          <p:nvPr/>
        </p:nvSpPr>
        <p:spPr bwMode="auto">
          <a:xfrm>
            <a:off x="771525" y="1874838"/>
            <a:ext cx="8255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400" b="1">
                <a:solidFill>
                  <a:schemeClr val="accent1"/>
                </a:solidFill>
                <a:latin typeface="Gill Sans" charset="0"/>
                <a:sym typeface="Gill Sans" charset="0"/>
              </a:rPr>
              <a:t>High</a:t>
            </a:r>
          </a:p>
          <a:p>
            <a:pPr algn="ctr" eaLnBrk="1" hangingPunct="1">
              <a:spcBef>
                <a:spcPct val="0"/>
              </a:spcBef>
              <a:buClrTx/>
              <a:buSzTx/>
              <a:buFontTx/>
              <a:buNone/>
            </a:pPr>
            <a:r>
              <a:rPr lang="en-US" altLang="en-US" sz="1400" b="1">
                <a:solidFill>
                  <a:schemeClr val="accent1"/>
                </a:solidFill>
                <a:latin typeface="Gill Sans" charset="0"/>
                <a:sym typeface="Gill Sans" charset="0"/>
              </a:rPr>
              <a:t>Schools</a:t>
            </a:r>
          </a:p>
        </p:txBody>
      </p:sp>
      <p:sp>
        <p:nvSpPr>
          <p:cNvPr id="40965" name="Text Box 4"/>
          <p:cNvSpPr txBox="1">
            <a:spLocks noChangeArrowheads="1"/>
          </p:cNvSpPr>
          <p:nvPr/>
        </p:nvSpPr>
        <p:spPr bwMode="auto">
          <a:xfrm>
            <a:off x="771525" y="2786063"/>
            <a:ext cx="8255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400" b="1">
                <a:solidFill>
                  <a:schemeClr val="accent1"/>
                </a:solidFill>
                <a:latin typeface="Gill Sans" charset="0"/>
                <a:sym typeface="Gill Sans" charset="0"/>
              </a:rPr>
              <a:t>Middle</a:t>
            </a:r>
          </a:p>
          <a:p>
            <a:pPr algn="ctr" eaLnBrk="1" hangingPunct="1">
              <a:spcBef>
                <a:spcPct val="0"/>
              </a:spcBef>
              <a:buClrTx/>
              <a:buSzTx/>
              <a:buFontTx/>
              <a:buNone/>
            </a:pPr>
            <a:r>
              <a:rPr lang="en-US" altLang="en-US" sz="1400" b="1">
                <a:solidFill>
                  <a:schemeClr val="accent1"/>
                </a:solidFill>
                <a:latin typeface="Gill Sans" charset="0"/>
                <a:sym typeface="Gill Sans" charset="0"/>
              </a:rPr>
              <a:t>Schools</a:t>
            </a:r>
          </a:p>
        </p:txBody>
      </p:sp>
      <p:sp>
        <p:nvSpPr>
          <p:cNvPr id="40966" name="Text Box 5"/>
          <p:cNvSpPr txBox="1">
            <a:spLocks noChangeArrowheads="1"/>
          </p:cNvSpPr>
          <p:nvPr/>
        </p:nvSpPr>
        <p:spPr bwMode="auto">
          <a:xfrm>
            <a:off x="611188" y="3697288"/>
            <a:ext cx="10969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400" b="1">
                <a:solidFill>
                  <a:schemeClr val="accent1"/>
                </a:solidFill>
                <a:latin typeface="Gill Sans" charset="0"/>
                <a:sym typeface="Gill Sans" charset="0"/>
              </a:rPr>
              <a:t>Elementary</a:t>
            </a:r>
          </a:p>
          <a:p>
            <a:pPr algn="ctr" eaLnBrk="1" hangingPunct="1">
              <a:spcBef>
                <a:spcPct val="0"/>
              </a:spcBef>
              <a:buClrTx/>
              <a:buSzTx/>
              <a:buFontTx/>
              <a:buNone/>
            </a:pPr>
            <a:r>
              <a:rPr lang="en-US" altLang="en-US" sz="1400" b="1">
                <a:solidFill>
                  <a:schemeClr val="accent1"/>
                </a:solidFill>
                <a:latin typeface="Gill Sans" charset="0"/>
                <a:sym typeface="Gill Sans" charset="0"/>
              </a:rPr>
              <a:t>Schools</a:t>
            </a:r>
          </a:p>
        </p:txBody>
      </p:sp>
      <p:sp>
        <p:nvSpPr>
          <p:cNvPr id="21511" name="Text Box 6"/>
          <p:cNvSpPr txBox="1">
            <a:spLocks noChangeArrowheads="1"/>
          </p:cNvSpPr>
          <p:nvPr/>
        </p:nvSpPr>
        <p:spPr bwMode="auto">
          <a:xfrm>
            <a:off x="2860675" y="1768475"/>
            <a:ext cx="92075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100" b="1">
                <a:solidFill>
                  <a:schemeClr val="tx2"/>
                </a:solidFill>
                <a:latin typeface="Gill Sans" charset="0"/>
                <a:sym typeface="Gill Sans" charset="0"/>
              </a:rPr>
              <a:t>Learning </a:t>
            </a:r>
          </a:p>
          <a:p>
            <a:pPr algn="ctr" eaLnBrk="1" hangingPunct="1">
              <a:spcBef>
                <a:spcPct val="0"/>
              </a:spcBef>
              <a:buClrTx/>
              <a:buSzTx/>
              <a:buFontTx/>
              <a:buNone/>
            </a:pPr>
            <a:r>
              <a:rPr lang="en-US" altLang="en-US" sz="1100" b="1">
                <a:solidFill>
                  <a:schemeClr val="tx2"/>
                </a:solidFill>
                <a:latin typeface="Gill Sans" charset="0"/>
                <a:sym typeface="Gill Sans" charset="0"/>
              </a:rPr>
              <a:t>Supports</a:t>
            </a:r>
          </a:p>
          <a:p>
            <a:pPr algn="ctr" eaLnBrk="1" hangingPunct="1">
              <a:spcBef>
                <a:spcPct val="0"/>
              </a:spcBef>
              <a:buClrTx/>
              <a:buSzTx/>
              <a:buFontTx/>
              <a:buNone/>
            </a:pPr>
            <a:r>
              <a:rPr lang="en-US" altLang="en-US" sz="1100" b="1">
                <a:solidFill>
                  <a:schemeClr val="tx2"/>
                </a:solidFill>
                <a:latin typeface="Gill Sans" charset="0"/>
                <a:sym typeface="Gill Sans" charset="0"/>
              </a:rPr>
              <a:t> Leadership</a:t>
            </a:r>
          </a:p>
          <a:p>
            <a:pPr algn="ctr" eaLnBrk="1" hangingPunct="1">
              <a:spcBef>
                <a:spcPct val="0"/>
              </a:spcBef>
              <a:buClrTx/>
              <a:buSzTx/>
              <a:buFontTx/>
              <a:buNone/>
            </a:pPr>
            <a:r>
              <a:rPr lang="en-US" altLang="en-US" sz="1100" b="1">
                <a:solidFill>
                  <a:schemeClr val="tx2"/>
                </a:solidFill>
                <a:latin typeface="Gill Sans" charset="0"/>
                <a:sym typeface="Gill Sans" charset="0"/>
              </a:rPr>
              <a:t>Team</a:t>
            </a:r>
          </a:p>
        </p:txBody>
      </p:sp>
      <p:sp>
        <p:nvSpPr>
          <p:cNvPr id="21512" name="Text Box 7"/>
          <p:cNvSpPr txBox="1">
            <a:spLocks noChangeArrowheads="1"/>
          </p:cNvSpPr>
          <p:nvPr/>
        </p:nvSpPr>
        <p:spPr bwMode="auto">
          <a:xfrm>
            <a:off x="1946275" y="3643313"/>
            <a:ext cx="9064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300">
                <a:solidFill>
                  <a:schemeClr val="bg1"/>
                </a:solidFill>
                <a:latin typeface="Gill Sans" charset="0"/>
                <a:sym typeface="Gill Sans" charset="0"/>
              </a:rPr>
              <a:t> </a:t>
            </a:r>
            <a:r>
              <a:rPr lang="en-US" altLang="en-US" sz="1100" b="1">
                <a:solidFill>
                  <a:schemeClr val="tx2"/>
                </a:solidFill>
                <a:latin typeface="Gill Sans" charset="0"/>
                <a:sym typeface="Gill Sans" charset="0"/>
              </a:rPr>
              <a:t>Learning</a:t>
            </a:r>
          </a:p>
          <a:p>
            <a:pPr algn="ctr" eaLnBrk="1" hangingPunct="1">
              <a:spcBef>
                <a:spcPct val="0"/>
              </a:spcBef>
              <a:buClrTx/>
              <a:buSzTx/>
              <a:buFontTx/>
              <a:buNone/>
            </a:pPr>
            <a:r>
              <a:rPr lang="en-US" altLang="en-US" sz="1100" b="1">
                <a:solidFill>
                  <a:schemeClr val="tx2"/>
                </a:solidFill>
                <a:latin typeface="Gill Sans" charset="0"/>
                <a:sym typeface="Gill Sans" charset="0"/>
              </a:rPr>
              <a:t>Supports</a:t>
            </a:r>
          </a:p>
          <a:p>
            <a:pPr algn="ctr" eaLnBrk="1" hangingPunct="1">
              <a:spcBef>
                <a:spcPct val="0"/>
              </a:spcBef>
              <a:buClrTx/>
              <a:buSzTx/>
              <a:buFontTx/>
              <a:buNone/>
            </a:pPr>
            <a:r>
              <a:rPr lang="en-US" altLang="en-US" sz="1100" b="1">
                <a:solidFill>
                  <a:schemeClr val="tx2"/>
                </a:solidFill>
                <a:latin typeface="Gill Sans" charset="0"/>
                <a:sym typeface="Gill Sans" charset="0"/>
              </a:rPr>
              <a:t>Leadership </a:t>
            </a:r>
          </a:p>
          <a:p>
            <a:pPr algn="ctr" eaLnBrk="1" hangingPunct="1">
              <a:spcBef>
                <a:spcPct val="0"/>
              </a:spcBef>
              <a:buClrTx/>
              <a:buSzTx/>
              <a:buFontTx/>
              <a:buNone/>
            </a:pPr>
            <a:r>
              <a:rPr lang="en-US" altLang="en-US" sz="1100" b="1">
                <a:solidFill>
                  <a:schemeClr val="tx2"/>
                </a:solidFill>
                <a:latin typeface="Gill Sans" charset="0"/>
                <a:sym typeface="Gill Sans" charset="0"/>
              </a:rPr>
              <a:t>Team</a:t>
            </a:r>
          </a:p>
        </p:txBody>
      </p:sp>
      <p:sp>
        <p:nvSpPr>
          <p:cNvPr id="21513" name="Text Box 8"/>
          <p:cNvSpPr txBox="1">
            <a:spLocks noChangeArrowheads="1"/>
          </p:cNvSpPr>
          <p:nvPr/>
        </p:nvSpPr>
        <p:spPr bwMode="auto">
          <a:xfrm>
            <a:off x="3517900" y="2625725"/>
            <a:ext cx="100012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300">
                <a:solidFill>
                  <a:schemeClr val="bg1"/>
                </a:solidFill>
                <a:latin typeface="Gill Sans" charset="0"/>
                <a:sym typeface="Gill Sans" charset="0"/>
              </a:rPr>
              <a:t> </a:t>
            </a:r>
            <a:r>
              <a:rPr lang="en-US" altLang="en-US" sz="1100" b="1">
                <a:solidFill>
                  <a:schemeClr val="tx2"/>
                </a:solidFill>
                <a:latin typeface="Gill Sans" charset="0"/>
                <a:sym typeface="Gill Sans" charset="0"/>
              </a:rPr>
              <a:t>Learning</a:t>
            </a:r>
          </a:p>
          <a:p>
            <a:pPr algn="ctr" eaLnBrk="1" hangingPunct="1">
              <a:spcBef>
                <a:spcPct val="0"/>
              </a:spcBef>
              <a:buClrTx/>
              <a:buSzTx/>
              <a:buFontTx/>
              <a:buNone/>
            </a:pPr>
            <a:r>
              <a:rPr lang="en-US" altLang="en-US" sz="1100" b="1">
                <a:solidFill>
                  <a:schemeClr val="tx2"/>
                </a:solidFill>
                <a:latin typeface="Gill Sans" charset="0"/>
                <a:sym typeface="Gill Sans" charset="0"/>
              </a:rPr>
              <a:t>Supports</a:t>
            </a:r>
          </a:p>
          <a:p>
            <a:pPr algn="ctr" eaLnBrk="1" hangingPunct="1">
              <a:spcBef>
                <a:spcPct val="0"/>
              </a:spcBef>
              <a:buClrTx/>
              <a:buSzTx/>
              <a:buFontTx/>
              <a:buNone/>
            </a:pPr>
            <a:r>
              <a:rPr lang="en-US" altLang="en-US" sz="1100" b="1">
                <a:solidFill>
                  <a:schemeClr val="tx2"/>
                </a:solidFill>
                <a:latin typeface="Gill Sans" charset="0"/>
                <a:sym typeface="Gill Sans" charset="0"/>
              </a:rPr>
              <a:t>  Leadership </a:t>
            </a:r>
          </a:p>
          <a:p>
            <a:pPr algn="ctr" eaLnBrk="1" hangingPunct="1">
              <a:spcBef>
                <a:spcPct val="0"/>
              </a:spcBef>
              <a:buClrTx/>
              <a:buSzTx/>
              <a:buFontTx/>
              <a:buNone/>
            </a:pPr>
            <a:r>
              <a:rPr lang="en-US" altLang="en-US" sz="1100" b="1">
                <a:solidFill>
                  <a:schemeClr val="tx2"/>
                </a:solidFill>
                <a:latin typeface="Gill Sans" charset="0"/>
                <a:sym typeface="Gill Sans" charset="0"/>
              </a:rPr>
              <a:t>Team</a:t>
            </a:r>
          </a:p>
        </p:txBody>
      </p:sp>
      <p:sp>
        <p:nvSpPr>
          <p:cNvPr id="21514" name="Text Box 9"/>
          <p:cNvSpPr txBox="1">
            <a:spLocks noChangeArrowheads="1"/>
          </p:cNvSpPr>
          <p:nvPr/>
        </p:nvSpPr>
        <p:spPr bwMode="auto">
          <a:xfrm>
            <a:off x="2124075" y="2625725"/>
            <a:ext cx="100012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300">
                <a:solidFill>
                  <a:schemeClr val="bg1"/>
                </a:solidFill>
                <a:latin typeface="Gill Sans" charset="0"/>
                <a:sym typeface="Gill Sans" charset="0"/>
              </a:rPr>
              <a:t> </a:t>
            </a:r>
            <a:r>
              <a:rPr lang="en-US" altLang="en-US" sz="1100" b="1">
                <a:solidFill>
                  <a:schemeClr val="tx2"/>
                </a:solidFill>
                <a:latin typeface="Gill Sans" charset="0"/>
                <a:sym typeface="Gill Sans" charset="0"/>
              </a:rPr>
              <a:t>Learning</a:t>
            </a:r>
          </a:p>
          <a:p>
            <a:pPr algn="ctr" eaLnBrk="1" hangingPunct="1">
              <a:spcBef>
                <a:spcPct val="0"/>
              </a:spcBef>
              <a:buClrTx/>
              <a:buSzTx/>
              <a:buFontTx/>
              <a:buNone/>
            </a:pPr>
            <a:r>
              <a:rPr lang="en-US" altLang="en-US" sz="1100" b="1">
                <a:solidFill>
                  <a:schemeClr val="tx2"/>
                </a:solidFill>
                <a:latin typeface="Gill Sans" charset="0"/>
                <a:sym typeface="Gill Sans" charset="0"/>
              </a:rPr>
              <a:t>Supports</a:t>
            </a:r>
          </a:p>
          <a:p>
            <a:pPr algn="ctr" eaLnBrk="1" hangingPunct="1">
              <a:spcBef>
                <a:spcPct val="0"/>
              </a:spcBef>
              <a:buClrTx/>
              <a:buSzTx/>
              <a:buFontTx/>
              <a:buNone/>
            </a:pPr>
            <a:r>
              <a:rPr lang="en-US" altLang="en-US" sz="1100" b="1">
                <a:solidFill>
                  <a:schemeClr val="tx2"/>
                </a:solidFill>
                <a:latin typeface="Gill Sans" charset="0"/>
                <a:sym typeface="Gill Sans" charset="0"/>
              </a:rPr>
              <a:t>  Leadership </a:t>
            </a:r>
          </a:p>
          <a:p>
            <a:pPr algn="ctr" eaLnBrk="1" hangingPunct="1">
              <a:spcBef>
                <a:spcPct val="0"/>
              </a:spcBef>
              <a:buClrTx/>
              <a:buSzTx/>
              <a:buFontTx/>
              <a:buNone/>
            </a:pPr>
            <a:r>
              <a:rPr lang="en-US" altLang="en-US" sz="1100" b="1">
                <a:solidFill>
                  <a:schemeClr val="tx2"/>
                </a:solidFill>
                <a:latin typeface="Gill Sans" charset="0"/>
                <a:sym typeface="Gill Sans" charset="0"/>
              </a:rPr>
              <a:t>Team</a:t>
            </a:r>
          </a:p>
        </p:txBody>
      </p:sp>
      <p:sp>
        <p:nvSpPr>
          <p:cNvPr id="40971" name="Text Box 10"/>
          <p:cNvSpPr txBox="1">
            <a:spLocks noChangeArrowheads="1"/>
          </p:cNvSpPr>
          <p:nvPr/>
        </p:nvSpPr>
        <p:spPr bwMode="auto">
          <a:xfrm>
            <a:off x="2911475" y="3643313"/>
            <a:ext cx="105092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300">
                <a:solidFill>
                  <a:schemeClr val="bg1"/>
                </a:solidFill>
                <a:latin typeface="Gill Sans" charset="0"/>
                <a:sym typeface="Gill Sans" charset="0"/>
              </a:rPr>
              <a:t> </a:t>
            </a:r>
            <a:r>
              <a:rPr lang="en-US" altLang="en-US" sz="1100" b="1">
                <a:solidFill>
                  <a:schemeClr val="tx2"/>
                </a:solidFill>
                <a:latin typeface="Gill Sans" charset="0"/>
                <a:sym typeface="Gill Sans" charset="0"/>
              </a:rPr>
              <a:t>Learning</a:t>
            </a:r>
          </a:p>
          <a:p>
            <a:pPr algn="ctr" eaLnBrk="1" hangingPunct="1">
              <a:spcBef>
                <a:spcPct val="0"/>
              </a:spcBef>
              <a:buClrTx/>
              <a:buSzTx/>
              <a:buFontTx/>
              <a:buNone/>
            </a:pPr>
            <a:r>
              <a:rPr lang="en-US" altLang="en-US" sz="1100" b="1">
                <a:solidFill>
                  <a:schemeClr val="tx2"/>
                </a:solidFill>
                <a:latin typeface="Gill Sans" charset="0"/>
                <a:sym typeface="Gill Sans" charset="0"/>
              </a:rPr>
              <a:t>Supports</a:t>
            </a:r>
          </a:p>
          <a:p>
            <a:pPr algn="ctr" eaLnBrk="1" hangingPunct="1">
              <a:spcBef>
                <a:spcPct val="0"/>
              </a:spcBef>
              <a:buClrTx/>
              <a:buSzTx/>
              <a:buFontTx/>
              <a:buNone/>
            </a:pPr>
            <a:r>
              <a:rPr lang="en-US" altLang="en-US" sz="1100" b="1">
                <a:solidFill>
                  <a:schemeClr val="tx2"/>
                </a:solidFill>
                <a:latin typeface="Gill Sans" charset="0"/>
                <a:sym typeface="Gill Sans" charset="0"/>
              </a:rPr>
              <a:t> Leadership </a:t>
            </a:r>
          </a:p>
          <a:p>
            <a:pPr algn="ctr" eaLnBrk="1" hangingPunct="1">
              <a:spcBef>
                <a:spcPct val="0"/>
              </a:spcBef>
              <a:buClrTx/>
              <a:buSzTx/>
              <a:buFontTx/>
              <a:buNone/>
            </a:pPr>
            <a:r>
              <a:rPr lang="en-US" altLang="en-US" sz="1100" b="1">
                <a:solidFill>
                  <a:schemeClr val="tx2"/>
                </a:solidFill>
                <a:latin typeface="Gill Sans" charset="0"/>
                <a:sym typeface="Gill Sans" charset="0"/>
              </a:rPr>
              <a:t>Team</a:t>
            </a:r>
          </a:p>
        </p:txBody>
      </p:sp>
      <p:sp>
        <p:nvSpPr>
          <p:cNvPr id="21516" name="Text Box 11"/>
          <p:cNvSpPr txBox="1">
            <a:spLocks noChangeArrowheads="1"/>
          </p:cNvSpPr>
          <p:nvPr/>
        </p:nvSpPr>
        <p:spPr bwMode="auto">
          <a:xfrm>
            <a:off x="3929063" y="3643313"/>
            <a:ext cx="1023937"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300">
                <a:solidFill>
                  <a:schemeClr val="bg1"/>
                </a:solidFill>
                <a:latin typeface="Gill Sans" charset="0"/>
                <a:sym typeface="Gill Sans" charset="0"/>
              </a:rPr>
              <a:t> </a:t>
            </a:r>
            <a:r>
              <a:rPr lang="en-US" altLang="en-US" sz="1100" b="1">
                <a:solidFill>
                  <a:schemeClr val="tx2"/>
                </a:solidFill>
                <a:latin typeface="Gill Sans" charset="0"/>
                <a:sym typeface="Gill Sans" charset="0"/>
              </a:rPr>
              <a:t>Learning</a:t>
            </a:r>
          </a:p>
          <a:p>
            <a:pPr algn="ctr" eaLnBrk="1" hangingPunct="1">
              <a:spcBef>
                <a:spcPct val="0"/>
              </a:spcBef>
              <a:buClrTx/>
              <a:buSzTx/>
              <a:buFontTx/>
              <a:buNone/>
            </a:pPr>
            <a:r>
              <a:rPr lang="en-US" altLang="en-US" sz="1100" b="1">
                <a:solidFill>
                  <a:schemeClr val="tx2"/>
                </a:solidFill>
                <a:latin typeface="Gill Sans" charset="0"/>
                <a:sym typeface="Gill Sans" charset="0"/>
              </a:rPr>
              <a:t>Supports</a:t>
            </a:r>
          </a:p>
          <a:p>
            <a:pPr algn="ctr" eaLnBrk="1" hangingPunct="1">
              <a:spcBef>
                <a:spcPct val="0"/>
              </a:spcBef>
              <a:buClrTx/>
              <a:buSzTx/>
              <a:buFontTx/>
              <a:buNone/>
            </a:pPr>
            <a:r>
              <a:rPr lang="en-US" altLang="en-US" sz="1100" b="1">
                <a:solidFill>
                  <a:schemeClr val="tx2"/>
                </a:solidFill>
                <a:latin typeface="Gill Sans" charset="0"/>
                <a:sym typeface="Gill Sans" charset="0"/>
              </a:rPr>
              <a:t> Leadership </a:t>
            </a:r>
          </a:p>
          <a:p>
            <a:pPr algn="ctr" eaLnBrk="1" hangingPunct="1">
              <a:spcBef>
                <a:spcPct val="0"/>
              </a:spcBef>
              <a:buClrTx/>
              <a:buSzTx/>
              <a:buFontTx/>
              <a:buNone/>
            </a:pPr>
            <a:r>
              <a:rPr lang="en-US" altLang="en-US" sz="1100" b="1">
                <a:solidFill>
                  <a:schemeClr val="tx2"/>
                </a:solidFill>
                <a:latin typeface="Gill Sans" charset="0"/>
                <a:sym typeface="Gill Sans" charset="0"/>
              </a:rPr>
              <a:t>Team</a:t>
            </a:r>
          </a:p>
        </p:txBody>
      </p:sp>
      <p:sp>
        <p:nvSpPr>
          <p:cNvPr id="40973" name="Text Box 12"/>
          <p:cNvSpPr txBox="1">
            <a:spLocks noChangeArrowheads="1"/>
          </p:cNvSpPr>
          <p:nvPr/>
        </p:nvSpPr>
        <p:spPr bwMode="auto">
          <a:xfrm>
            <a:off x="2428875" y="4714875"/>
            <a:ext cx="198278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ts val="350"/>
              </a:spcBef>
              <a:buClrTx/>
              <a:buSzTx/>
              <a:buFontTx/>
              <a:buNone/>
            </a:pPr>
            <a:r>
              <a:rPr lang="en-US" altLang="en-US" sz="1100" b="1" dirty="0">
                <a:solidFill>
                  <a:schemeClr val="accent1"/>
                </a:solidFill>
                <a:latin typeface="Gill Sans" charset="0"/>
                <a:sym typeface="Gill Sans" charset="0"/>
              </a:rPr>
              <a:t>Learning Supports</a:t>
            </a:r>
          </a:p>
          <a:p>
            <a:pPr algn="ctr" eaLnBrk="1" hangingPunct="1">
              <a:spcBef>
                <a:spcPts val="350"/>
              </a:spcBef>
              <a:buClrTx/>
              <a:buSzTx/>
              <a:buFontTx/>
              <a:buNone/>
            </a:pPr>
            <a:r>
              <a:rPr lang="en-US" altLang="en-US" sz="1100" b="1" dirty="0">
                <a:solidFill>
                  <a:schemeClr val="accent1"/>
                </a:solidFill>
                <a:latin typeface="Gill Sans" charset="0"/>
                <a:sym typeface="Gill Sans" charset="0"/>
              </a:rPr>
              <a:t>Leadership Council</a:t>
            </a:r>
          </a:p>
        </p:txBody>
      </p:sp>
      <p:sp>
        <p:nvSpPr>
          <p:cNvPr id="40974" name="Oval 14"/>
          <p:cNvSpPr>
            <a:spLocks noChangeArrowheads="1"/>
          </p:cNvSpPr>
          <p:nvPr/>
        </p:nvSpPr>
        <p:spPr bwMode="auto">
          <a:xfrm>
            <a:off x="2857500" y="1714500"/>
            <a:ext cx="965200" cy="8572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0975" name="Oval 15"/>
          <p:cNvSpPr>
            <a:spLocks noChangeArrowheads="1"/>
          </p:cNvSpPr>
          <p:nvPr/>
        </p:nvSpPr>
        <p:spPr bwMode="auto">
          <a:xfrm>
            <a:off x="3505200" y="2590800"/>
            <a:ext cx="963613" cy="8572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0976" name="Oval 16"/>
          <p:cNvSpPr>
            <a:spLocks noChangeArrowheads="1"/>
          </p:cNvSpPr>
          <p:nvPr/>
        </p:nvSpPr>
        <p:spPr bwMode="auto">
          <a:xfrm>
            <a:off x="2160588" y="2571750"/>
            <a:ext cx="965200" cy="8572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0977" name="Oval 17"/>
          <p:cNvSpPr>
            <a:spLocks noChangeArrowheads="1"/>
          </p:cNvSpPr>
          <p:nvPr/>
        </p:nvSpPr>
        <p:spPr bwMode="auto">
          <a:xfrm>
            <a:off x="3929063" y="3589338"/>
            <a:ext cx="965200" cy="8572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21523" name="Oval 18"/>
          <p:cNvSpPr>
            <a:spLocks noChangeArrowheads="1"/>
          </p:cNvSpPr>
          <p:nvPr/>
        </p:nvSpPr>
        <p:spPr bwMode="auto">
          <a:xfrm>
            <a:off x="2911475" y="3589338"/>
            <a:ext cx="963613" cy="8572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0979" name="Oval 19"/>
          <p:cNvSpPr>
            <a:spLocks noChangeArrowheads="1"/>
          </p:cNvSpPr>
          <p:nvPr/>
        </p:nvSpPr>
        <p:spPr bwMode="auto">
          <a:xfrm>
            <a:off x="1893888" y="3589338"/>
            <a:ext cx="963612" cy="8572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0980" name="Oval 20"/>
          <p:cNvSpPr>
            <a:spLocks noChangeArrowheads="1"/>
          </p:cNvSpPr>
          <p:nvPr/>
        </p:nvSpPr>
        <p:spPr bwMode="auto">
          <a:xfrm>
            <a:off x="2643188" y="4660900"/>
            <a:ext cx="1500187" cy="5905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0981" name="Line 38"/>
          <p:cNvSpPr>
            <a:spLocks noChangeShapeType="1"/>
          </p:cNvSpPr>
          <p:nvPr/>
        </p:nvSpPr>
        <p:spPr bwMode="auto">
          <a:xfrm>
            <a:off x="3340100" y="2571750"/>
            <a:ext cx="0" cy="101758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4" name="Line 39"/>
          <p:cNvSpPr>
            <a:spLocks noChangeShapeType="1"/>
          </p:cNvSpPr>
          <p:nvPr/>
        </p:nvSpPr>
        <p:spPr bwMode="auto">
          <a:xfrm>
            <a:off x="3125788" y="2946400"/>
            <a:ext cx="428625"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5" name="Line 40"/>
          <p:cNvSpPr>
            <a:spLocks noChangeShapeType="1"/>
          </p:cNvSpPr>
          <p:nvPr/>
        </p:nvSpPr>
        <p:spPr bwMode="auto">
          <a:xfrm>
            <a:off x="2374900" y="3482975"/>
            <a:ext cx="2036763"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6" name="Line 41"/>
          <p:cNvSpPr>
            <a:spLocks noChangeShapeType="1"/>
          </p:cNvSpPr>
          <p:nvPr/>
        </p:nvSpPr>
        <p:spPr bwMode="auto">
          <a:xfrm>
            <a:off x="4411663" y="3482975"/>
            <a:ext cx="0" cy="106363"/>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7" name="Line 42"/>
          <p:cNvSpPr>
            <a:spLocks noChangeShapeType="1"/>
          </p:cNvSpPr>
          <p:nvPr/>
        </p:nvSpPr>
        <p:spPr bwMode="auto">
          <a:xfrm>
            <a:off x="2374900" y="3482975"/>
            <a:ext cx="0" cy="106363"/>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6" name="Line 43"/>
          <p:cNvSpPr>
            <a:spLocks noChangeShapeType="1"/>
          </p:cNvSpPr>
          <p:nvPr/>
        </p:nvSpPr>
        <p:spPr bwMode="auto">
          <a:xfrm>
            <a:off x="2374900" y="4554538"/>
            <a:ext cx="2036763"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7" name="Line 44"/>
          <p:cNvSpPr>
            <a:spLocks noChangeShapeType="1"/>
          </p:cNvSpPr>
          <p:nvPr/>
        </p:nvSpPr>
        <p:spPr bwMode="auto">
          <a:xfrm flipV="1">
            <a:off x="2374900" y="4446588"/>
            <a:ext cx="0" cy="10795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8" name="Line 45"/>
          <p:cNvSpPr>
            <a:spLocks noChangeShapeType="1"/>
          </p:cNvSpPr>
          <p:nvPr/>
        </p:nvSpPr>
        <p:spPr bwMode="auto">
          <a:xfrm flipV="1">
            <a:off x="4411663" y="4446588"/>
            <a:ext cx="0" cy="10795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9" name="Line 46"/>
          <p:cNvSpPr>
            <a:spLocks noChangeShapeType="1"/>
          </p:cNvSpPr>
          <p:nvPr/>
        </p:nvSpPr>
        <p:spPr bwMode="auto">
          <a:xfrm>
            <a:off x="3340100" y="4446588"/>
            <a:ext cx="0" cy="214312"/>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0" name="Rectangle 29"/>
          <p:cNvSpPr>
            <a:spLocks noChangeArrowheads="1"/>
          </p:cNvSpPr>
          <p:nvPr/>
        </p:nvSpPr>
        <p:spPr bwMode="auto">
          <a:xfrm>
            <a:off x="4191000" y="4648200"/>
            <a:ext cx="46482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tabLst>
                <a:tab pos="319088" algn="l"/>
                <a:tab pos="803275" algn="l"/>
              </a:tabLst>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tabLst>
                <a:tab pos="319088" algn="l"/>
                <a:tab pos="803275" algn="l"/>
              </a:tabLst>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tabLst>
                <a:tab pos="319088" algn="l"/>
                <a:tab pos="803275" algn="l"/>
              </a:tabLst>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tabLst>
                <a:tab pos="319088" algn="l"/>
                <a:tab pos="803275" algn="l"/>
              </a:tabLst>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tabLst>
                <a:tab pos="319088" algn="l"/>
                <a:tab pos="8032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tabLst>
                <a:tab pos="319088" algn="l"/>
                <a:tab pos="8032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tabLst>
                <a:tab pos="319088" algn="l"/>
                <a:tab pos="8032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tabLst>
                <a:tab pos="319088" algn="l"/>
                <a:tab pos="8032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tabLst>
                <a:tab pos="319088" algn="l"/>
                <a:tab pos="803275" algn="l"/>
              </a:tabLst>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r>
              <a:rPr lang="en-US" altLang="en-US" sz="1400" dirty="0">
                <a:solidFill>
                  <a:schemeClr val="accent1"/>
                </a:solidFill>
              </a:rPr>
              <a:t> </a:t>
            </a:r>
            <a:endParaRPr lang="en-US" altLang="en-US" sz="1800" b="1" dirty="0">
              <a:solidFill>
                <a:schemeClr val="accent1"/>
              </a:solidFill>
            </a:endParaRPr>
          </a:p>
          <a:p>
            <a:pPr eaLnBrk="1" hangingPunct="1">
              <a:lnSpc>
                <a:spcPct val="90000"/>
              </a:lnSpc>
              <a:spcBef>
                <a:spcPct val="0"/>
              </a:spcBef>
              <a:buClrTx/>
              <a:buSzTx/>
              <a:buFontTx/>
              <a:buNone/>
            </a:pPr>
            <a:r>
              <a:rPr lang="en-US" altLang="en-US" sz="1800" b="1" dirty="0">
                <a:solidFill>
                  <a:schemeClr val="accent1"/>
                </a:solidFill>
              </a:rPr>
              <a:t>  •	Facilitator for a Multi-site Council</a:t>
            </a:r>
            <a:endParaRPr lang="en-US" altLang="en-US" sz="1800" dirty="0"/>
          </a:p>
        </p:txBody>
      </p:sp>
      <p:sp>
        <p:nvSpPr>
          <p:cNvPr id="40991" name="Rectangle 30"/>
          <p:cNvSpPr>
            <a:spLocks noChangeArrowheads="1"/>
          </p:cNvSpPr>
          <p:nvPr/>
        </p:nvSpPr>
        <p:spPr bwMode="auto">
          <a:xfrm>
            <a:off x="5029200" y="3581400"/>
            <a:ext cx="46482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tabLst>
                <a:tab pos="319088" algn="l"/>
                <a:tab pos="803275" algn="l"/>
              </a:tabLst>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tabLst>
                <a:tab pos="319088" algn="l"/>
                <a:tab pos="803275" algn="l"/>
              </a:tabLst>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tabLst>
                <a:tab pos="319088" algn="l"/>
                <a:tab pos="803275" algn="l"/>
              </a:tabLst>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tabLst>
                <a:tab pos="319088" algn="l"/>
                <a:tab pos="803275" algn="l"/>
              </a:tabLst>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tabLst>
                <a:tab pos="319088" algn="l"/>
                <a:tab pos="8032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tabLst>
                <a:tab pos="319088" algn="l"/>
                <a:tab pos="8032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tabLst>
                <a:tab pos="319088" algn="l"/>
                <a:tab pos="8032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tabLst>
                <a:tab pos="319088" algn="l"/>
                <a:tab pos="8032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tabLst>
                <a:tab pos="319088" algn="l"/>
                <a:tab pos="803275" algn="l"/>
              </a:tabLst>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r>
              <a:rPr lang="en-US" altLang="en-US" sz="1400">
                <a:solidFill>
                  <a:schemeClr val="accent1"/>
                </a:solidFill>
              </a:rPr>
              <a:t> </a:t>
            </a:r>
            <a:endParaRPr lang="en-US" altLang="en-US" sz="1800" b="1">
              <a:solidFill>
                <a:schemeClr val="accent1"/>
              </a:solidFill>
            </a:endParaRPr>
          </a:p>
          <a:p>
            <a:pPr eaLnBrk="1" hangingPunct="1">
              <a:lnSpc>
                <a:spcPct val="90000"/>
              </a:lnSpc>
              <a:spcBef>
                <a:spcPct val="0"/>
              </a:spcBef>
              <a:buClrTx/>
              <a:buSzTx/>
              <a:buFontTx/>
              <a:buNone/>
            </a:pPr>
            <a:r>
              <a:rPr lang="en-US" altLang="en-US" sz="1800" b="1">
                <a:solidFill>
                  <a:schemeClr val="accent1"/>
                </a:solidFill>
              </a:rPr>
              <a:t>  </a:t>
            </a:r>
            <a:endParaRPr lang="en-US" altLang="en-US" sz="1800"/>
          </a:p>
        </p:txBody>
      </p:sp>
      <p:sp>
        <p:nvSpPr>
          <p:cNvPr id="40992" name="Rectangle 31"/>
          <p:cNvSpPr>
            <a:spLocks noChangeArrowheads="1"/>
          </p:cNvSpPr>
          <p:nvPr/>
        </p:nvSpPr>
        <p:spPr bwMode="auto">
          <a:xfrm>
            <a:off x="4495800" y="2362200"/>
            <a:ext cx="46482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tabLst>
                <a:tab pos="319088" algn="l"/>
                <a:tab pos="803275" algn="l"/>
              </a:tabLst>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tabLst>
                <a:tab pos="319088" algn="l"/>
                <a:tab pos="803275" algn="l"/>
              </a:tabLst>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tabLst>
                <a:tab pos="319088" algn="l"/>
                <a:tab pos="803275" algn="l"/>
              </a:tabLst>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tabLst>
                <a:tab pos="319088" algn="l"/>
                <a:tab pos="803275" algn="l"/>
              </a:tabLst>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tabLst>
                <a:tab pos="319088" algn="l"/>
                <a:tab pos="8032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tabLst>
                <a:tab pos="319088" algn="l"/>
                <a:tab pos="8032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tabLst>
                <a:tab pos="319088" algn="l"/>
                <a:tab pos="8032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tabLst>
                <a:tab pos="319088" algn="l"/>
                <a:tab pos="8032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tabLst>
                <a:tab pos="319088" algn="l"/>
                <a:tab pos="803275" algn="l"/>
              </a:tabLst>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r>
              <a:rPr lang="en-US" altLang="en-US" sz="1400">
                <a:solidFill>
                  <a:schemeClr val="accent1"/>
                </a:solidFill>
              </a:rPr>
              <a:t> </a:t>
            </a:r>
            <a:endParaRPr lang="en-US" altLang="en-US" sz="1800" b="1">
              <a:solidFill>
                <a:schemeClr val="accent1"/>
              </a:solidFill>
            </a:endParaRPr>
          </a:p>
          <a:p>
            <a:pPr eaLnBrk="1" hangingPunct="1">
              <a:lnSpc>
                <a:spcPct val="90000"/>
              </a:lnSpc>
              <a:spcBef>
                <a:spcPct val="0"/>
              </a:spcBef>
              <a:buClrTx/>
              <a:buSzTx/>
              <a:buFontTx/>
              <a:buNone/>
            </a:pPr>
            <a:r>
              <a:rPr lang="en-US" altLang="en-US" sz="1800" b="1">
                <a:solidFill>
                  <a:schemeClr val="accent1"/>
                </a:solidFill>
              </a:rPr>
              <a:t>  •	1-2 representatives from each </a:t>
            </a:r>
          </a:p>
          <a:p>
            <a:pPr eaLnBrk="1" hangingPunct="1">
              <a:lnSpc>
                <a:spcPct val="90000"/>
              </a:lnSpc>
              <a:spcBef>
                <a:spcPct val="0"/>
              </a:spcBef>
              <a:buClrTx/>
              <a:buSzTx/>
              <a:buFontTx/>
              <a:buNone/>
            </a:pPr>
            <a:r>
              <a:rPr lang="en-US" altLang="en-US" sz="1800" b="1">
                <a:solidFill>
                  <a:schemeClr val="accent1"/>
                </a:solidFill>
              </a:rPr>
              <a:t>      School-Based  Leadership Team   </a:t>
            </a:r>
          </a:p>
          <a:p>
            <a:pPr eaLnBrk="1" hangingPunct="1">
              <a:lnSpc>
                <a:spcPct val="90000"/>
              </a:lnSpc>
              <a:spcBef>
                <a:spcPct val="0"/>
              </a:spcBef>
              <a:buClrTx/>
              <a:buSzTx/>
              <a:buFontTx/>
              <a:buNone/>
            </a:pPr>
            <a:endParaRPr lang="en-US" altLang="en-US" sz="180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25311">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0990"/>
                                        </p:tgtEl>
                                        <p:attrNameLst>
                                          <p:attrName>style.visibility</p:attrName>
                                        </p:attrNameLst>
                                      </p:cBhvr>
                                      <p:to>
                                        <p:strVal val="visible"/>
                                      </p:to>
                                    </p:set>
                                    <p:anim calcmode="lin" valueType="num">
                                      <p:cBhvr additive="base">
                                        <p:cTn id="11" dur="500" fill="hold"/>
                                        <p:tgtEl>
                                          <p:spTgt spid="40990"/>
                                        </p:tgtEl>
                                        <p:attrNameLst>
                                          <p:attrName>ppt_x</p:attrName>
                                        </p:attrNameLst>
                                      </p:cBhvr>
                                      <p:tavLst>
                                        <p:tav tm="0">
                                          <p:val>
                                            <p:strVal val="#ppt_x"/>
                                          </p:val>
                                        </p:tav>
                                        <p:tav tm="100000">
                                          <p:val>
                                            <p:strVal val="#ppt_x"/>
                                          </p:val>
                                        </p:tav>
                                      </p:tavLst>
                                    </p:anim>
                                    <p:anim calcmode="lin" valueType="num">
                                      <p:cBhvr additive="base">
                                        <p:cTn id="12" dur="500" fill="hold"/>
                                        <p:tgtEl>
                                          <p:spTgt spid="4099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973"/>
                                        </p:tgtEl>
                                        <p:attrNameLst>
                                          <p:attrName>style.visibility</p:attrName>
                                        </p:attrNameLst>
                                      </p:cBhvr>
                                      <p:to>
                                        <p:strVal val="visible"/>
                                      </p:to>
                                    </p:set>
                                    <p:anim calcmode="lin" valueType="num">
                                      <p:cBhvr additive="base">
                                        <p:cTn id="15" dur="500" fill="hold"/>
                                        <p:tgtEl>
                                          <p:spTgt spid="40973"/>
                                        </p:tgtEl>
                                        <p:attrNameLst>
                                          <p:attrName>ppt_x</p:attrName>
                                        </p:attrNameLst>
                                      </p:cBhvr>
                                      <p:tavLst>
                                        <p:tav tm="0">
                                          <p:val>
                                            <p:strVal val="#ppt_x"/>
                                          </p:val>
                                        </p:tav>
                                        <p:tav tm="100000">
                                          <p:val>
                                            <p:strVal val="#ppt_x"/>
                                          </p:val>
                                        </p:tav>
                                      </p:tavLst>
                                    </p:anim>
                                    <p:anim calcmode="lin" valueType="num">
                                      <p:cBhvr additive="base">
                                        <p:cTn id="16" dur="500" fill="hold"/>
                                        <p:tgtEl>
                                          <p:spTgt spid="409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40973" grpId="0"/>
      <p:bldP spid="4099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0E9A671D-7428-4B8F-9FE2-6C2012E1DDB8}" type="slidenum">
              <a:rPr lang="en-US" altLang="en-US" sz="1200" smtClean="0">
                <a:latin typeface="Garamond" panose="02020404030301010803" pitchFamily="18" charset="0"/>
              </a:rPr>
              <a:pPr>
                <a:spcBef>
                  <a:spcPct val="0"/>
                </a:spcBef>
                <a:buClrTx/>
                <a:buSzTx/>
                <a:buFontTx/>
                <a:buNone/>
              </a:pPr>
              <a:t>34</a:t>
            </a:fld>
            <a:endParaRPr lang="en-US" altLang="en-US" sz="1200" smtClean="0">
              <a:latin typeface="Garamond" panose="02020404030301010803" pitchFamily="18" charset="0"/>
            </a:endParaRPr>
          </a:p>
        </p:txBody>
      </p:sp>
      <p:sp>
        <p:nvSpPr>
          <p:cNvPr id="43011" name="Text Box 2"/>
          <p:cNvSpPr>
            <a:spLocks noGrp="1" noChangeArrowheads="1"/>
          </p:cNvSpPr>
          <p:nvPr>
            <p:ph type="body" idx="4294967295"/>
          </p:nvPr>
        </p:nvSpPr>
        <p:spPr>
          <a:xfrm>
            <a:off x="928688" y="536575"/>
            <a:ext cx="7143750" cy="5072063"/>
          </a:xfrm>
          <a:noFill/>
        </p:spPr>
        <p:txBody>
          <a:bodyPr lIns="35705" tIns="35705" rIns="35705" bIns="35705"/>
          <a:lstStyle/>
          <a:p>
            <a:pPr marL="0" indent="0" algn="ctr" eaLnBrk="1" hangingPunct="1">
              <a:lnSpc>
                <a:spcPct val="90000"/>
              </a:lnSpc>
              <a:spcBef>
                <a:spcPts val="113"/>
              </a:spcBef>
              <a:buFont typeface="Wingdings" panose="05000000000000000000" pitchFamily="2" charset="2"/>
              <a:buNone/>
            </a:pPr>
            <a:r>
              <a:rPr lang="en-US" altLang="en-US" sz="2100" b="1" smtClean="0">
                <a:solidFill>
                  <a:schemeClr val="accent2"/>
                </a:solidFill>
              </a:rPr>
              <a:t>Enhancing a System of Learning Supports:</a:t>
            </a:r>
          </a:p>
          <a:p>
            <a:pPr marL="0" indent="0" algn="ctr" eaLnBrk="1" hangingPunct="1">
              <a:lnSpc>
                <a:spcPct val="90000"/>
              </a:lnSpc>
              <a:spcBef>
                <a:spcPts val="113"/>
              </a:spcBef>
              <a:buFont typeface="Wingdings" panose="05000000000000000000" pitchFamily="2" charset="2"/>
              <a:buNone/>
            </a:pPr>
            <a:r>
              <a:rPr lang="en-US" altLang="en-US" sz="2100" b="1" smtClean="0">
                <a:solidFill>
                  <a:schemeClr val="accent2"/>
                </a:solidFill>
              </a:rPr>
              <a:t>Connecting Resources Across a Family of Schools, </a:t>
            </a:r>
          </a:p>
          <a:p>
            <a:pPr marL="0" indent="0" algn="ctr" eaLnBrk="1" hangingPunct="1">
              <a:lnSpc>
                <a:spcPct val="90000"/>
              </a:lnSpc>
              <a:spcBef>
                <a:spcPts val="113"/>
              </a:spcBef>
              <a:buFont typeface="Wingdings" panose="05000000000000000000" pitchFamily="2" charset="2"/>
              <a:buNone/>
            </a:pPr>
            <a:r>
              <a:rPr lang="en-US" altLang="en-US" sz="2100" b="1" smtClean="0">
                <a:solidFill>
                  <a:schemeClr val="accent2"/>
                </a:solidFill>
              </a:rPr>
              <a:t>a District, and Community-Wide</a:t>
            </a:r>
          </a:p>
        </p:txBody>
      </p:sp>
      <p:sp>
        <p:nvSpPr>
          <p:cNvPr id="43012" name="Text Box 3"/>
          <p:cNvSpPr txBox="1">
            <a:spLocks noChangeArrowheads="1"/>
          </p:cNvSpPr>
          <p:nvPr/>
        </p:nvSpPr>
        <p:spPr bwMode="auto">
          <a:xfrm>
            <a:off x="771525" y="1874838"/>
            <a:ext cx="8255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400" b="1">
                <a:solidFill>
                  <a:schemeClr val="accent1"/>
                </a:solidFill>
                <a:latin typeface="Gill Sans" charset="0"/>
                <a:sym typeface="Gill Sans" charset="0"/>
              </a:rPr>
              <a:t>High</a:t>
            </a:r>
          </a:p>
          <a:p>
            <a:pPr algn="ctr" eaLnBrk="1" hangingPunct="1">
              <a:spcBef>
                <a:spcPct val="0"/>
              </a:spcBef>
              <a:buClrTx/>
              <a:buSzTx/>
              <a:buFontTx/>
              <a:buNone/>
            </a:pPr>
            <a:r>
              <a:rPr lang="en-US" altLang="en-US" sz="1400" b="1">
                <a:solidFill>
                  <a:schemeClr val="accent1"/>
                </a:solidFill>
                <a:latin typeface="Gill Sans" charset="0"/>
                <a:sym typeface="Gill Sans" charset="0"/>
              </a:rPr>
              <a:t>Schools</a:t>
            </a:r>
          </a:p>
        </p:txBody>
      </p:sp>
      <p:sp>
        <p:nvSpPr>
          <p:cNvPr id="43013" name="Text Box 4"/>
          <p:cNvSpPr txBox="1">
            <a:spLocks noChangeArrowheads="1"/>
          </p:cNvSpPr>
          <p:nvPr/>
        </p:nvSpPr>
        <p:spPr bwMode="auto">
          <a:xfrm>
            <a:off x="771525" y="2786063"/>
            <a:ext cx="8255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400" b="1">
                <a:solidFill>
                  <a:schemeClr val="accent1"/>
                </a:solidFill>
                <a:latin typeface="Gill Sans" charset="0"/>
                <a:sym typeface="Gill Sans" charset="0"/>
              </a:rPr>
              <a:t>Middle</a:t>
            </a:r>
          </a:p>
          <a:p>
            <a:pPr algn="ctr" eaLnBrk="1" hangingPunct="1">
              <a:spcBef>
                <a:spcPct val="0"/>
              </a:spcBef>
              <a:buClrTx/>
              <a:buSzTx/>
              <a:buFontTx/>
              <a:buNone/>
            </a:pPr>
            <a:r>
              <a:rPr lang="en-US" altLang="en-US" sz="1400" b="1">
                <a:solidFill>
                  <a:schemeClr val="accent1"/>
                </a:solidFill>
                <a:latin typeface="Gill Sans" charset="0"/>
                <a:sym typeface="Gill Sans" charset="0"/>
              </a:rPr>
              <a:t>Schools</a:t>
            </a:r>
          </a:p>
        </p:txBody>
      </p:sp>
      <p:sp>
        <p:nvSpPr>
          <p:cNvPr id="43014" name="Text Box 5"/>
          <p:cNvSpPr txBox="1">
            <a:spLocks noChangeArrowheads="1"/>
          </p:cNvSpPr>
          <p:nvPr/>
        </p:nvSpPr>
        <p:spPr bwMode="auto">
          <a:xfrm>
            <a:off x="611188" y="3697288"/>
            <a:ext cx="10969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400" b="1">
                <a:solidFill>
                  <a:schemeClr val="accent1"/>
                </a:solidFill>
                <a:latin typeface="Gill Sans" charset="0"/>
                <a:sym typeface="Gill Sans" charset="0"/>
              </a:rPr>
              <a:t>Elementary</a:t>
            </a:r>
          </a:p>
          <a:p>
            <a:pPr algn="ctr" eaLnBrk="1" hangingPunct="1">
              <a:spcBef>
                <a:spcPct val="0"/>
              </a:spcBef>
              <a:buClrTx/>
              <a:buSzTx/>
              <a:buFontTx/>
              <a:buNone/>
            </a:pPr>
            <a:r>
              <a:rPr lang="en-US" altLang="en-US" sz="1400" b="1">
                <a:solidFill>
                  <a:schemeClr val="accent1"/>
                </a:solidFill>
                <a:latin typeface="Gill Sans" charset="0"/>
                <a:sym typeface="Gill Sans" charset="0"/>
              </a:rPr>
              <a:t>Schools</a:t>
            </a:r>
          </a:p>
        </p:txBody>
      </p:sp>
      <p:sp>
        <p:nvSpPr>
          <p:cNvPr id="21511" name="Text Box 6"/>
          <p:cNvSpPr txBox="1">
            <a:spLocks noChangeArrowheads="1"/>
          </p:cNvSpPr>
          <p:nvPr/>
        </p:nvSpPr>
        <p:spPr bwMode="auto">
          <a:xfrm>
            <a:off x="2860675" y="1768475"/>
            <a:ext cx="92075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300">
                <a:solidFill>
                  <a:schemeClr val="bg1"/>
                </a:solidFill>
                <a:latin typeface="Gill Sans" charset="0"/>
                <a:sym typeface="Gill Sans" charset="0"/>
              </a:rPr>
              <a:t> </a:t>
            </a:r>
            <a:r>
              <a:rPr lang="en-US" altLang="en-US" sz="1100" b="1">
                <a:solidFill>
                  <a:schemeClr val="tx2"/>
                </a:solidFill>
                <a:latin typeface="Gill Sans" charset="0"/>
                <a:sym typeface="Gill Sans" charset="0"/>
              </a:rPr>
              <a:t>Learning</a:t>
            </a:r>
          </a:p>
          <a:p>
            <a:pPr algn="ctr" eaLnBrk="1" hangingPunct="1">
              <a:spcBef>
                <a:spcPct val="0"/>
              </a:spcBef>
              <a:buClrTx/>
              <a:buSzTx/>
              <a:buFontTx/>
              <a:buNone/>
            </a:pPr>
            <a:r>
              <a:rPr lang="en-US" altLang="en-US" sz="1100" b="1">
                <a:solidFill>
                  <a:schemeClr val="tx2"/>
                </a:solidFill>
                <a:latin typeface="Gill Sans" charset="0"/>
                <a:sym typeface="Gill Sans" charset="0"/>
              </a:rPr>
              <a:t>Supports</a:t>
            </a:r>
          </a:p>
          <a:p>
            <a:pPr algn="ctr" eaLnBrk="1" hangingPunct="1">
              <a:spcBef>
                <a:spcPct val="0"/>
              </a:spcBef>
              <a:buClrTx/>
              <a:buSzTx/>
              <a:buFontTx/>
              <a:buNone/>
            </a:pPr>
            <a:r>
              <a:rPr lang="en-US" altLang="en-US" sz="1100" b="1">
                <a:solidFill>
                  <a:schemeClr val="tx2"/>
                </a:solidFill>
                <a:latin typeface="Gill Sans" charset="0"/>
                <a:sym typeface="Gill Sans" charset="0"/>
              </a:rPr>
              <a:t> Leadership</a:t>
            </a:r>
          </a:p>
          <a:p>
            <a:pPr algn="ctr" eaLnBrk="1" hangingPunct="1">
              <a:spcBef>
                <a:spcPct val="0"/>
              </a:spcBef>
              <a:buClrTx/>
              <a:buSzTx/>
              <a:buFontTx/>
              <a:buNone/>
            </a:pPr>
            <a:r>
              <a:rPr lang="en-US" altLang="en-US" sz="1100" b="1">
                <a:solidFill>
                  <a:schemeClr val="tx2"/>
                </a:solidFill>
                <a:latin typeface="Gill Sans" charset="0"/>
                <a:sym typeface="Gill Sans" charset="0"/>
              </a:rPr>
              <a:t>Team</a:t>
            </a:r>
          </a:p>
        </p:txBody>
      </p:sp>
      <p:sp>
        <p:nvSpPr>
          <p:cNvPr id="43016" name="Text Box 7"/>
          <p:cNvSpPr txBox="1">
            <a:spLocks noChangeArrowheads="1"/>
          </p:cNvSpPr>
          <p:nvPr/>
        </p:nvSpPr>
        <p:spPr bwMode="auto">
          <a:xfrm>
            <a:off x="1946275" y="3643313"/>
            <a:ext cx="9064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300">
                <a:solidFill>
                  <a:schemeClr val="bg1"/>
                </a:solidFill>
                <a:latin typeface="Gill Sans" charset="0"/>
                <a:sym typeface="Gill Sans" charset="0"/>
              </a:rPr>
              <a:t> </a:t>
            </a:r>
            <a:r>
              <a:rPr lang="en-US" altLang="en-US" sz="1100" b="1">
                <a:solidFill>
                  <a:schemeClr val="tx2"/>
                </a:solidFill>
                <a:latin typeface="Gill Sans" charset="0"/>
                <a:sym typeface="Gill Sans" charset="0"/>
              </a:rPr>
              <a:t>Learning</a:t>
            </a:r>
          </a:p>
          <a:p>
            <a:pPr algn="ctr" eaLnBrk="1" hangingPunct="1">
              <a:spcBef>
                <a:spcPct val="0"/>
              </a:spcBef>
              <a:buClrTx/>
              <a:buSzTx/>
              <a:buFontTx/>
              <a:buNone/>
            </a:pPr>
            <a:r>
              <a:rPr lang="en-US" altLang="en-US" sz="1100" b="1">
                <a:solidFill>
                  <a:schemeClr val="tx2"/>
                </a:solidFill>
                <a:latin typeface="Gill Sans" charset="0"/>
                <a:sym typeface="Gill Sans" charset="0"/>
              </a:rPr>
              <a:t>Supports</a:t>
            </a:r>
          </a:p>
          <a:p>
            <a:pPr algn="ctr" eaLnBrk="1" hangingPunct="1">
              <a:spcBef>
                <a:spcPct val="0"/>
              </a:spcBef>
              <a:buClrTx/>
              <a:buSzTx/>
              <a:buFontTx/>
              <a:buNone/>
            </a:pPr>
            <a:r>
              <a:rPr lang="en-US" altLang="en-US" sz="1100" b="1">
                <a:solidFill>
                  <a:schemeClr val="tx2"/>
                </a:solidFill>
                <a:latin typeface="Gill Sans" charset="0"/>
                <a:sym typeface="Gill Sans" charset="0"/>
              </a:rPr>
              <a:t>Leadership </a:t>
            </a:r>
          </a:p>
          <a:p>
            <a:pPr algn="ctr" eaLnBrk="1" hangingPunct="1">
              <a:spcBef>
                <a:spcPct val="0"/>
              </a:spcBef>
              <a:buClrTx/>
              <a:buSzTx/>
              <a:buFontTx/>
              <a:buNone/>
            </a:pPr>
            <a:r>
              <a:rPr lang="en-US" altLang="en-US" sz="1100" b="1">
                <a:solidFill>
                  <a:schemeClr val="tx2"/>
                </a:solidFill>
                <a:latin typeface="Gill Sans" charset="0"/>
                <a:sym typeface="Gill Sans" charset="0"/>
              </a:rPr>
              <a:t>Team</a:t>
            </a:r>
          </a:p>
        </p:txBody>
      </p:sp>
      <p:sp>
        <p:nvSpPr>
          <p:cNvPr id="21513" name="Text Box 8"/>
          <p:cNvSpPr txBox="1">
            <a:spLocks noChangeArrowheads="1"/>
          </p:cNvSpPr>
          <p:nvPr/>
        </p:nvSpPr>
        <p:spPr bwMode="auto">
          <a:xfrm>
            <a:off x="3517900" y="2625725"/>
            <a:ext cx="100012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300">
                <a:solidFill>
                  <a:schemeClr val="bg1"/>
                </a:solidFill>
                <a:latin typeface="Gill Sans" charset="0"/>
                <a:sym typeface="Gill Sans" charset="0"/>
              </a:rPr>
              <a:t> </a:t>
            </a:r>
            <a:r>
              <a:rPr lang="en-US" altLang="en-US" sz="1100" b="1">
                <a:solidFill>
                  <a:schemeClr val="tx2"/>
                </a:solidFill>
                <a:latin typeface="Gill Sans" charset="0"/>
                <a:sym typeface="Gill Sans" charset="0"/>
              </a:rPr>
              <a:t>Learning</a:t>
            </a:r>
          </a:p>
          <a:p>
            <a:pPr algn="ctr" eaLnBrk="1" hangingPunct="1">
              <a:spcBef>
                <a:spcPct val="0"/>
              </a:spcBef>
              <a:buClrTx/>
              <a:buSzTx/>
              <a:buFontTx/>
              <a:buNone/>
            </a:pPr>
            <a:r>
              <a:rPr lang="en-US" altLang="en-US" sz="1100" b="1">
                <a:solidFill>
                  <a:schemeClr val="tx2"/>
                </a:solidFill>
                <a:latin typeface="Gill Sans" charset="0"/>
                <a:sym typeface="Gill Sans" charset="0"/>
              </a:rPr>
              <a:t>Supports</a:t>
            </a:r>
          </a:p>
          <a:p>
            <a:pPr algn="ctr" eaLnBrk="1" hangingPunct="1">
              <a:spcBef>
                <a:spcPct val="0"/>
              </a:spcBef>
              <a:buClrTx/>
              <a:buSzTx/>
              <a:buFontTx/>
              <a:buNone/>
            </a:pPr>
            <a:r>
              <a:rPr lang="en-US" altLang="en-US" sz="1100" b="1">
                <a:solidFill>
                  <a:schemeClr val="tx2"/>
                </a:solidFill>
                <a:latin typeface="Gill Sans" charset="0"/>
                <a:sym typeface="Gill Sans" charset="0"/>
              </a:rPr>
              <a:t>  Leadership </a:t>
            </a:r>
          </a:p>
          <a:p>
            <a:pPr algn="ctr" eaLnBrk="1" hangingPunct="1">
              <a:spcBef>
                <a:spcPct val="0"/>
              </a:spcBef>
              <a:buClrTx/>
              <a:buSzTx/>
              <a:buFontTx/>
              <a:buNone/>
            </a:pPr>
            <a:r>
              <a:rPr lang="en-US" altLang="en-US" sz="1100" b="1">
                <a:solidFill>
                  <a:schemeClr val="tx2"/>
                </a:solidFill>
                <a:latin typeface="Gill Sans" charset="0"/>
                <a:sym typeface="Gill Sans" charset="0"/>
              </a:rPr>
              <a:t>Team</a:t>
            </a:r>
          </a:p>
        </p:txBody>
      </p:sp>
      <p:sp>
        <p:nvSpPr>
          <p:cNvPr id="43018" name="Text Box 9"/>
          <p:cNvSpPr txBox="1">
            <a:spLocks noChangeArrowheads="1"/>
          </p:cNvSpPr>
          <p:nvPr/>
        </p:nvSpPr>
        <p:spPr bwMode="auto">
          <a:xfrm>
            <a:off x="2124075" y="2625725"/>
            <a:ext cx="100012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300">
                <a:solidFill>
                  <a:schemeClr val="bg1"/>
                </a:solidFill>
                <a:latin typeface="Gill Sans" charset="0"/>
                <a:sym typeface="Gill Sans" charset="0"/>
              </a:rPr>
              <a:t> </a:t>
            </a:r>
            <a:r>
              <a:rPr lang="en-US" altLang="en-US" sz="1100" b="1">
                <a:solidFill>
                  <a:schemeClr val="tx2"/>
                </a:solidFill>
                <a:latin typeface="Gill Sans" charset="0"/>
                <a:sym typeface="Gill Sans" charset="0"/>
              </a:rPr>
              <a:t>Learning</a:t>
            </a:r>
          </a:p>
          <a:p>
            <a:pPr algn="ctr" eaLnBrk="1" hangingPunct="1">
              <a:spcBef>
                <a:spcPct val="0"/>
              </a:spcBef>
              <a:buClrTx/>
              <a:buSzTx/>
              <a:buFontTx/>
              <a:buNone/>
            </a:pPr>
            <a:r>
              <a:rPr lang="en-US" altLang="en-US" sz="1100" b="1">
                <a:solidFill>
                  <a:schemeClr val="tx2"/>
                </a:solidFill>
                <a:latin typeface="Gill Sans" charset="0"/>
                <a:sym typeface="Gill Sans" charset="0"/>
              </a:rPr>
              <a:t>Supports</a:t>
            </a:r>
          </a:p>
          <a:p>
            <a:pPr algn="ctr" eaLnBrk="1" hangingPunct="1">
              <a:spcBef>
                <a:spcPct val="0"/>
              </a:spcBef>
              <a:buClrTx/>
              <a:buSzTx/>
              <a:buFontTx/>
              <a:buNone/>
            </a:pPr>
            <a:r>
              <a:rPr lang="en-US" altLang="en-US" sz="1100" b="1">
                <a:solidFill>
                  <a:schemeClr val="tx2"/>
                </a:solidFill>
                <a:latin typeface="Gill Sans" charset="0"/>
                <a:sym typeface="Gill Sans" charset="0"/>
              </a:rPr>
              <a:t>  Leadership </a:t>
            </a:r>
          </a:p>
          <a:p>
            <a:pPr algn="ctr" eaLnBrk="1" hangingPunct="1">
              <a:spcBef>
                <a:spcPct val="0"/>
              </a:spcBef>
              <a:buClrTx/>
              <a:buSzTx/>
              <a:buFontTx/>
              <a:buNone/>
            </a:pPr>
            <a:r>
              <a:rPr lang="en-US" altLang="en-US" sz="1100" b="1">
                <a:solidFill>
                  <a:schemeClr val="tx2"/>
                </a:solidFill>
                <a:latin typeface="Gill Sans" charset="0"/>
                <a:sym typeface="Gill Sans" charset="0"/>
              </a:rPr>
              <a:t>Team</a:t>
            </a:r>
          </a:p>
        </p:txBody>
      </p:sp>
      <p:sp>
        <p:nvSpPr>
          <p:cNvPr id="43019" name="Text Box 10"/>
          <p:cNvSpPr txBox="1">
            <a:spLocks noChangeArrowheads="1"/>
          </p:cNvSpPr>
          <p:nvPr/>
        </p:nvSpPr>
        <p:spPr bwMode="auto">
          <a:xfrm>
            <a:off x="2911475" y="3643313"/>
            <a:ext cx="105092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300">
                <a:solidFill>
                  <a:schemeClr val="bg1"/>
                </a:solidFill>
                <a:latin typeface="Gill Sans" charset="0"/>
                <a:sym typeface="Gill Sans" charset="0"/>
              </a:rPr>
              <a:t> </a:t>
            </a:r>
            <a:r>
              <a:rPr lang="en-US" altLang="en-US" sz="1100" b="1">
                <a:solidFill>
                  <a:schemeClr val="tx2"/>
                </a:solidFill>
                <a:latin typeface="Gill Sans" charset="0"/>
                <a:sym typeface="Gill Sans" charset="0"/>
              </a:rPr>
              <a:t>Learning</a:t>
            </a:r>
          </a:p>
          <a:p>
            <a:pPr algn="ctr" eaLnBrk="1" hangingPunct="1">
              <a:spcBef>
                <a:spcPct val="0"/>
              </a:spcBef>
              <a:buClrTx/>
              <a:buSzTx/>
              <a:buFontTx/>
              <a:buNone/>
            </a:pPr>
            <a:r>
              <a:rPr lang="en-US" altLang="en-US" sz="1100" b="1">
                <a:solidFill>
                  <a:schemeClr val="tx2"/>
                </a:solidFill>
                <a:latin typeface="Gill Sans" charset="0"/>
                <a:sym typeface="Gill Sans" charset="0"/>
              </a:rPr>
              <a:t>Supports</a:t>
            </a:r>
          </a:p>
          <a:p>
            <a:pPr algn="ctr" eaLnBrk="1" hangingPunct="1">
              <a:spcBef>
                <a:spcPct val="0"/>
              </a:spcBef>
              <a:buClrTx/>
              <a:buSzTx/>
              <a:buFontTx/>
              <a:buNone/>
            </a:pPr>
            <a:r>
              <a:rPr lang="en-US" altLang="en-US" sz="1100" b="1">
                <a:solidFill>
                  <a:schemeClr val="tx2"/>
                </a:solidFill>
                <a:latin typeface="Gill Sans" charset="0"/>
                <a:sym typeface="Gill Sans" charset="0"/>
              </a:rPr>
              <a:t> Leadership </a:t>
            </a:r>
          </a:p>
          <a:p>
            <a:pPr algn="ctr" eaLnBrk="1" hangingPunct="1">
              <a:spcBef>
                <a:spcPct val="0"/>
              </a:spcBef>
              <a:buClrTx/>
              <a:buSzTx/>
              <a:buFontTx/>
              <a:buNone/>
            </a:pPr>
            <a:r>
              <a:rPr lang="en-US" altLang="en-US" sz="1100" b="1">
                <a:solidFill>
                  <a:schemeClr val="tx2"/>
                </a:solidFill>
                <a:latin typeface="Gill Sans" charset="0"/>
                <a:sym typeface="Gill Sans" charset="0"/>
              </a:rPr>
              <a:t>Team</a:t>
            </a:r>
          </a:p>
        </p:txBody>
      </p:sp>
      <p:sp>
        <p:nvSpPr>
          <p:cNvPr id="43020" name="Text Box 11"/>
          <p:cNvSpPr txBox="1">
            <a:spLocks noChangeArrowheads="1"/>
          </p:cNvSpPr>
          <p:nvPr/>
        </p:nvSpPr>
        <p:spPr bwMode="auto">
          <a:xfrm>
            <a:off x="3929063" y="3643313"/>
            <a:ext cx="1023937"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300">
                <a:solidFill>
                  <a:schemeClr val="bg1"/>
                </a:solidFill>
                <a:latin typeface="Gill Sans" charset="0"/>
                <a:sym typeface="Gill Sans" charset="0"/>
              </a:rPr>
              <a:t> </a:t>
            </a:r>
            <a:r>
              <a:rPr lang="en-US" altLang="en-US" sz="1100" b="1">
                <a:solidFill>
                  <a:schemeClr val="tx2"/>
                </a:solidFill>
                <a:latin typeface="Gill Sans" charset="0"/>
                <a:sym typeface="Gill Sans" charset="0"/>
              </a:rPr>
              <a:t>Learning</a:t>
            </a:r>
          </a:p>
          <a:p>
            <a:pPr algn="ctr" eaLnBrk="1" hangingPunct="1">
              <a:spcBef>
                <a:spcPct val="0"/>
              </a:spcBef>
              <a:buClrTx/>
              <a:buSzTx/>
              <a:buFontTx/>
              <a:buNone/>
            </a:pPr>
            <a:r>
              <a:rPr lang="en-US" altLang="en-US" sz="1100" b="1">
                <a:solidFill>
                  <a:schemeClr val="tx2"/>
                </a:solidFill>
                <a:latin typeface="Gill Sans" charset="0"/>
                <a:sym typeface="Gill Sans" charset="0"/>
              </a:rPr>
              <a:t>Supports</a:t>
            </a:r>
          </a:p>
          <a:p>
            <a:pPr algn="ctr" eaLnBrk="1" hangingPunct="1">
              <a:spcBef>
                <a:spcPct val="0"/>
              </a:spcBef>
              <a:buClrTx/>
              <a:buSzTx/>
              <a:buFontTx/>
              <a:buNone/>
            </a:pPr>
            <a:r>
              <a:rPr lang="en-US" altLang="en-US" sz="1100" b="1">
                <a:solidFill>
                  <a:schemeClr val="tx2"/>
                </a:solidFill>
                <a:latin typeface="Gill Sans" charset="0"/>
                <a:sym typeface="Gill Sans" charset="0"/>
              </a:rPr>
              <a:t> Leadership </a:t>
            </a:r>
          </a:p>
          <a:p>
            <a:pPr algn="ctr" eaLnBrk="1" hangingPunct="1">
              <a:spcBef>
                <a:spcPct val="0"/>
              </a:spcBef>
              <a:buClrTx/>
              <a:buSzTx/>
              <a:buFontTx/>
              <a:buNone/>
            </a:pPr>
            <a:r>
              <a:rPr lang="en-US" altLang="en-US" sz="1100" b="1">
                <a:solidFill>
                  <a:schemeClr val="tx2"/>
                </a:solidFill>
                <a:latin typeface="Gill Sans" charset="0"/>
                <a:sym typeface="Gill Sans" charset="0"/>
              </a:rPr>
              <a:t>Team</a:t>
            </a:r>
          </a:p>
        </p:txBody>
      </p:sp>
      <p:sp>
        <p:nvSpPr>
          <p:cNvPr id="43021" name="Text Box 12"/>
          <p:cNvSpPr txBox="1">
            <a:spLocks noChangeArrowheads="1"/>
          </p:cNvSpPr>
          <p:nvPr/>
        </p:nvSpPr>
        <p:spPr bwMode="auto">
          <a:xfrm>
            <a:off x="2428875" y="4714875"/>
            <a:ext cx="198278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ts val="350"/>
              </a:spcBef>
              <a:buClrTx/>
              <a:buSzTx/>
              <a:buFontTx/>
              <a:buNone/>
            </a:pPr>
            <a:r>
              <a:rPr lang="en-US" altLang="en-US" sz="1100" b="1">
                <a:solidFill>
                  <a:schemeClr val="accent1"/>
                </a:solidFill>
                <a:latin typeface="Gill Sans" charset="0"/>
                <a:sym typeface="Gill Sans" charset="0"/>
              </a:rPr>
              <a:t>Learning Supports</a:t>
            </a:r>
          </a:p>
          <a:p>
            <a:pPr algn="ctr" eaLnBrk="1" hangingPunct="1">
              <a:spcBef>
                <a:spcPts val="350"/>
              </a:spcBef>
              <a:buClrTx/>
              <a:buSzTx/>
              <a:buFontTx/>
              <a:buNone/>
            </a:pPr>
            <a:r>
              <a:rPr lang="en-US" altLang="en-US" sz="1100" b="1">
                <a:solidFill>
                  <a:schemeClr val="accent1"/>
                </a:solidFill>
                <a:latin typeface="Gill Sans" charset="0"/>
                <a:sym typeface="Gill Sans" charset="0"/>
              </a:rPr>
              <a:t>Leadership Council</a:t>
            </a:r>
          </a:p>
        </p:txBody>
      </p:sp>
      <p:sp>
        <p:nvSpPr>
          <p:cNvPr id="43022" name="Text Box 13"/>
          <p:cNvSpPr txBox="1">
            <a:spLocks noChangeArrowheads="1"/>
          </p:cNvSpPr>
          <p:nvPr/>
        </p:nvSpPr>
        <p:spPr bwMode="auto">
          <a:xfrm>
            <a:off x="3048000" y="5411788"/>
            <a:ext cx="18113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100" b="1" dirty="0">
                <a:solidFill>
                  <a:schemeClr val="tx2"/>
                </a:solidFill>
                <a:latin typeface="Gill Sans" charset="0"/>
                <a:sym typeface="Gill Sans" charset="0"/>
              </a:rPr>
              <a:t>School District</a:t>
            </a:r>
          </a:p>
          <a:p>
            <a:pPr algn="ctr" eaLnBrk="1" hangingPunct="1">
              <a:spcBef>
                <a:spcPct val="0"/>
              </a:spcBef>
              <a:buClrTx/>
              <a:buSzTx/>
              <a:buFontTx/>
              <a:buNone/>
            </a:pPr>
            <a:r>
              <a:rPr lang="en-US" altLang="en-US" sz="1100" b="1" dirty="0">
                <a:solidFill>
                  <a:schemeClr val="tx2"/>
                </a:solidFill>
                <a:latin typeface="Gill Sans" charset="0"/>
                <a:sym typeface="Gill Sans" charset="0"/>
              </a:rPr>
              <a:t>Resources, Management,</a:t>
            </a:r>
          </a:p>
          <a:p>
            <a:pPr algn="ctr" eaLnBrk="1" hangingPunct="1">
              <a:spcBef>
                <a:spcPct val="0"/>
              </a:spcBef>
              <a:buClrTx/>
              <a:buSzTx/>
              <a:buFontTx/>
              <a:buNone/>
            </a:pPr>
            <a:r>
              <a:rPr lang="en-US" altLang="en-US" sz="1100" b="1" dirty="0">
                <a:solidFill>
                  <a:schemeClr val="tx2"/>
                </a:solidFill>
                <a:latin typeface="Gill Sans" charset="0"/>
                <a:sym typeface="Gill Sans" charset="0"/>
              </a:rPr>
              <a:t>&amp; Governing Bodies</a:t>
            </a:r>
          </a:p>
        </p:txBody>
      </p:sp>
      <p:sp>
        <p:nvSpPr>
          <p:cNvPr id="43023" name="Oval 14"/>
          <p:cNvSpPr>
            <a:spLocks noChangeArrowheads="1"/>
          </p:cNvSpPr>
          <p:nvPr/>
        </p:nvSpPr>
        <p:spPr bwMode="auto">
          <a:xfrm>
            <a:off x="2857500" y="1714500"/>
            <a:ext cx="965200" cy="8572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3024" name="Oval 15"/>
          <p:cNvSpPr>
            <a:spLocks noChangeArrowheads="1"/>
          </p:cNvSpPr>
          <p:nvPr/>
        </p:nvSpPr>
        <p:spPr bwMode="auto">
          <a:xfrm>
            <a:off x="3505200" y="2590800"/>
            <a:ext cx="963613" cy="8572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3025" name="Oval 16"/>
          <p:cNvSpPr>
            <a:spLocks noChangeArrowheads="1"/>
          </p:cNvSpPr>
          <p:nvPr/>
        </p:nvSpPr>
        <p:spPr bwMode="auto">
          <a:xfrm>
            <a:off x="2160588" y="2571750"/>
            <a:ext cx="965200" cy="8572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3026" name="Oval 17"/>
          <p:cNvSpPr>
            <a:spLocks noChangeArrowheads="1"/>
          </p:cNvSpPr>
          <p:nvPr/>
        </p:nvSpPr>
        <p:spPr bwMode="auto">
          <a:xfrm>
            <a:off x="3929063" y="3589338"/>
            <a:ext cx="965200" cy="8572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3027" name="Oval 18"/>
          <p:cNvSpPr>
            <a:spLocks noChangeArrowheads="1"/>
          </p:cNvSpPr>
          <p:nvPr/>
        </p:nvSpPr>
        <p:spPr bwMode="auto">
          <a:xfrm>
            <a:off x="2911475" y="3589338"/>
            <a:ext cx="963613" cy="8572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3028" name="Oval 19"/>
          <p:cNvSpPr>
            <a:spLocks noChangeArrowheads="1"/>
          </p:cNvSpPr>
          <p:nvPr/>
        </p:nvSpPr>
        <p:spPr bwMode="auto">
          <a:xfrm>
            <a:off x="1893888" y="3589338"/>
            <a:ext cx="963612" cy="8572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3029" name="Oval 20"/>
          <p:cNvSpPr>
            <a:spLocks noChangeArrowheads="1"/>
          </p:cNvSpPr>
          <p:nvPr/>
        </p:nvSpPr>
        <p:spPr bwMode="auto">
          <a:xfrm>
            <a:off x="2643188" y="4660900"/>
            <a:ext cx="1500187" cy="5905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3030" name="Rectangle 21"/>
          <p:cNvSpPr>
            <a:spLocks noChangeArrowheads="1"/>
          </p:cNvSpPr>
          <p:nvPr/>
        </p:nvSpPr>
        <p:spPr bwMode="auto">
          <a:xfrm>
            <a:off x="2922588" y="5411788"/>
            <a:ext cx="1981200" cy="642937"/>
          </a:xfrm>
          <a:prstGeom prst="rect">
            <a:avLst/>
          </a:prstGeom>
          <a:noFill/>
          <a:ln w="127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3031" name="Text Box 22"/>
          <p:cNvSpPr txBox="1">
            <a:spLocks noChangeArrowheads="1"/>
          </p:cNvSpPr>
          <p:nvPr/>
        </p:nvSpPr>
        <p:spPr bwMode="auto">
          <a:xfrm>
            <a:off x="6523038" y="1822450"/>
            <a:ext cx="88265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300">
                <a:solidFill>
                  <a:schemeClr val="bg1"/>
                </a:solidFill>
                <a:latin typeface="Gill Sans" charset="0"/>
                <a:sym typeface="Gill Sans" charset="0"/>
              </a:rPr>
              <a:t> </a:t>
            </a:r>
            <a:r>
              <a:rPr lang="en-US" altLang="en-US" sz="1100" b="1">
                <a:solidFill>
                  <a:schemeClr val="tx2"/>
                </a:solidFill>
                <a:latin typeface="Gill Sans" charset="0"/>
                <a:sym typeface="Gill Sans" charset="0"/>
              </a:rPr>
              <a:t>Learning</a:t>
            </a:r>
          </a:p>
          <a:p>
            <a:pPr algn="ctr" eaLnBrk="1" hangingPunct="1">
              <a:spcBef>
                <a:spcPct val="0"/>
              </a:spcBef>
              <a:buClrTx/>
              <a:buSzTx/>
              <a:buFontTx/>
              <a:buNone/>
            </a:pPr>
            <a:r>
              <a:rPr lang="en-US" altLang="en-US" sz="1100" b="1">
                <a:solidFill>
                  <a:schemeClr val="tx2"/>
                </a:solidFill>
                <a:latin typeface="Gill Sans" charset="0"/>
                <a:sym typeface="Gill Sans" charset="0"/>
              </a:rPr>
              <a:t>Supports</a:t>
            </a:r>
          </a:p>
          <a:p>
            <a:pPr algn="ctr" eaLnBrk="1" hangingPunct="1">
              <a:spcBef>
                <a:spcPct val="0"/>
              </a:spcBef>
              <a:buClrTx/>
              <a:buSzTx/>
              <a:buFontTx/>
              <a:buNone/>
            </a:pPr>
            <a:r>
              <a:rPr lang="en-US" altLang="en-US" sz="1100" b="1">
                <a:solidFill>
                  <a:schemeClr val="tx2"/>
                </a:solidFill>
                <a:latin typeface="Gill Sans" charset="0"/>
                <a:sym typeface="Gill Sans" charset="0"/>
              </a:rPr>
              <a:t>Leadership</a:t>
            </a:r>
          </a:p>
          <a:p>
            <a:pPr algn="ctr" eaLnBrk="1" hangingPunct="1">
              <a:spcBef>
                <a:spcPct val="0"/>
              </a:spcBef>
              <a:buClrTx/>
              <a:buSzTx/>
              <a:buFontTx/>
              <a:buNone/>
            </a:pPr>
            <a:r>
              <a:rPr lang="en-US" altLang="en-US" sz="1100" b="1">
                <a:solidFill>
                  <a:schemeClr val="tx2"/>
                </a:solidFill>
                <a:latin typeface="Gill Sans" charset="0"/>
                <a:sym typeface="Gill Sans" charset="0"/>
              </a:rPr>
              <a:t>Team</a:t>
            </a:r>
          </a:p>
        </p:txBody>
      </p:sp>
      <p:sp>
        <p:nvSpPr>
          <p:cNvPr id="43032" name="Text Box 23"/>
          <p:cNvSpPr txBox="1">
            <a:spLocks noChangeArrowheads="1"/>
          </p:cNvSpPr>
          <p:nvPr/>
        </p:nvSpPr>
        <p:spPr bwMode="auto">
          <a:xfrm>
            <a:off x="5661025" y="2679700"/>
            <a:ext cx="100012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300">
                <a:solidFill>
                  <a:schemeClr val="bg1"/>
                </a:solidFill>
                <a:latin typeface="Gill Sans" charset="0"/>
                <a:sym typeface="Gill Sans" charset="0"/>
              </a:rPr>
              <a:t> </a:t>
            </a:r>
            <a:r>
              <a:rPr lang="en-US" altLang="en-US" sz="1100" b="1">
                <a:solidFill>
                  <a:schemeClr val="tx2"/>
                </a:solidFill>
                <a:latin typeface="Gill Sans" charset="0"/>
                <a:sym typeface="Gill Sans" charset="0"/>
              </a:rPr>
              <a:t>Learning</a:t>
            </a:r>
          </a:p>
          <a:p>
            <a:pPr algn="ctr" eaLnBrk="1" hangingPunct="1">
              <a:spcBef>
                <a:spcPct val="0"/>
              </a:spcBef>
              <a:buClrTx/>
              <a:buSzTx/>
              <a:buFontTx/>
              <a:buNone/>
            </a:pPr>
            <a:r>
              <a:rPr lang="en-US" altLang="en-US" sz="1100" b="1">
                <a:solidFill>
                  <a:schemeClr val="tx2"/>
                </a:solidFill>
                <a:latin typeface="Gill Sans" charset="0"/>
                <a:sym typeface="Gill Sans" charset="0"/>
              </a:rPr>
              <a:t>Supports</a:t>
            </a:r>
          </a:p>
          <a:p>
            <a:pPr algn="ctr" eaLnBrk="1" hangingPunct="1">
              <a:spcBef>
                <a:spcPct val="0"/>
              </a:spcBef>
              <a:buClrTx/>
              <a:buSzTx/>
              <a:buFontTx/>
              <a:buNone/>
            </a:pPr>
            <a:r>
              <a:rPr lang="en-US" altLang="en-US" sz="1100" b="1">
                <a:solidFill>
                  <a:schemeClr val="tx2"/>
                </a:solidFill>
                <a:latin typeface="Gill Sans" charset="0"/>
                <a:sym typeface="Gill Sans" charset="0"/>
              </a:rPr>
              <a:t>  Leadership </a:t>
            </a:r>
          </a:p>
          <a:p>
            <a:pPr algn="ctr" eaLnBrk="1" hangingPunct="1">
              <a:spcBef>
                <a:spcPct val="0"/>
              </a:spcBef>
              <a:buClrTx/>
              <a:buSzTx/>
              <a:buFontTx/>
              <a:buNone/>
            </a:pPr>
            <a:r>
              <a:rPr lang="en-US" altLang="en-US" sz="1100" b="1">
                <a:solidFill>
                  <a:schemeClr val="tx2"/>
                </a:solidFill>
                <a:latin typeface="Gill Sans" charset="0"/>
                <a:sym typeface="Gill Sans" charset="0"/>
              </a:rPr>
              <a:t>Team</a:t>
            </a:r>
          </a:p>
        </p:txBody>
      </p:sp>
      <p:sp>
        <p:nvSpPr>
          <p:cNvPr id="43033" name="Text Box 24"/>
          <p:cNvSpPr txBox="1">
            <a:spLocks noChangeArrowheads="1"/>
          </p:cNvSpPr>
          <p:nvPr/>
        </p:nvSpPr>
        <p:spPr bwMode="auto">
          <a:xfrm>
            <a:off x="7107238" y="2679700"/>
            <a:ext cx="100012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300">
                <a:solidFill>
                  <a:schemeClr val="bg1"/>
                </a:solidFill>
                <a:latin typeface="Gill Sans" charset="0"/>
                <a:sym typeface="Gill Sans" charset="0"/>
              </a:rPr>
              <a:t> </a:t>
            </a:r>
            <a:r>
              <a:rPr lang="en-US" altLang="en-US" sz="1100" b="1">
                <a:solidFill>
                  <a:schemeClr val="tx2"/>
                </a:solidFill>
                <a:latin typeface="Gill Sans" charset="0"/>
                <a:sym typeface="Gill Sans" charset="0"/>
              </a:rPr>
              <a:t>Learning</a:t>
            </a:r>
          </a:p>
          <a:p>
            <a:pPr algn="ctr" eaLnBrk="1" hangingPunct="1">
              <a:spcBef>
                <a:spcPct val="0"/>
              </a:spcBef>
              <a:buClrTx/>
              <a:buSzTx/>
              <a:buFontTx/>
              <a:buNone/>
            </a:pPr>
            <a:r>
              <a:rPr lang="en-US" altLang="en-US" sz="1100" b="1">
                <a:solidFill>
                  <a:schemeClr val="tx2"/>
                </a:solidFill>
                <a:latin typeface="Gill Sans" charset="0"/>
                <a:sym typeface="Gill Sans" charset="0"/>
              </a:rPr>
              <a:t>Supports</a:t>
            </a:r>
          </a:p>
          <a:p>
            <a:pPr algn="ctr" eaLnBrk="1" hangingPunct="1">
              <a:spcBef>
                <a:spcPct val="0"/>
              </a:spcBef>
              <a:buClrTx/>
              <a:buSzTx/>
              <a:buFontTx/>
              <a:buNone/>
            </a:pPr>
            <a:r>
              <a:rPr lang="en-US" altLang="en-US" sz="1100" b="1">
                <a:solidFill>
                  <a:schemeClr val="tx2"/>
                </a:solidFill>
                <a:latin typeface="Gill Sans" charset="0"/>
                <a:sym typeface="Gill Sans" charset="0"/>
              </a:rPr>
              <a:t>  Leadership </a:t>
            </a:r>
          </a:p>
          <a:p>
            <a:pPr algn="ctr" eaLnBrk="1" hangingPunct="1">
              <a:spcBef>
                <a:spcPct val="0"/>
              </a:spcBef>
              <a:buClrTx/>
              <a:buSzTx/>
              <a:buFontTx/>
              <a:buNone/>
            </a:pPr>
            <a:r>
              <a:rPr lang="en-US" altLang="en-US" sz="1100" b="1">
                <a:solidFill>
                  <a:schemeClr val="tx2"/>
                </a:solidFill>
                <a:latin typeface="Gill Sans" charset="0"/>
                <a:sym typeface="Gill Sans" charset="0"/>
              </a:rPr>
              <a:t>Team</a:t>
            </a:r>
          </a:p>
        </p:txBody>
      </p:sp>
      <p:sp>
        <p:nvSpPr>
          <p:cNvPr id="43034" name="Text Box 25"/>
          <p:cNvSpPr txBox="1">
            <a:spLocks noChangeArrowheads="1"/>
          </p:cNvSpPr>
          <p:nvPr/>
        </p:nvSpPr>
        <p:spPr bwMode="auto">
          <a:xfrm>
            <a:off x="5272088" y="3697288"/>
            <a:ext cx="1052512"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300">
                <a:solidFill>
                  <a:schemeClr val="bg1"/>
                </a:solidFill>
                <a:latin typeface="Gill Sans" charset="0"/>
                <a:sym typeface="Gill Sans" charset="0"/>
              </a:rPr>
              <a:t> </a:t>
            </a:r>
            <a:r>
              <a:rPr lang="en-US" altLang="en-US" sz="1100" b="1">
                <a:solidFill>
                  <a:schemeClr val="tx2"/>
                </a:solidFill>
                <a:latin typeface="Gill Sans" charset="0"/>
                <a:sym typeface="Gill Sans" charset="0"/>
              </a:rPr>
              <a:t>Learning</a:t>
            </a:r>
          </a:p>
          <a:p>
            <a:pPr algn="ctr" eaLnBrk="1" hangingPunct="1">
              <a:spcBef>
                <a:spcPct val="0"/>
              </a:spcBef>
              <a:buClrTx/>
              <a:buSzTx/>
              <a:buFontTx/>
              <a:buNone/>
            </a:pPr>
            <a:r>
              <a:rPr lang="en-US" altLang="en-US" sz="1100" b="1">
                <a:solidFill>
                  <a:schemeClr val="tx2"/>
                </a:solidFill>
                <a:latin typeface="Gill Sans" charset="0"/>
                <a:sym typeface="Gill Sans" charset="0"/>
              </a:rPr>
              <a:t>Supports</a:t>
            </a:r>
          </a:p>
          <a:p>
            <a:pPr algn="ctr" eaLnBrk="1" hangingPunct="1">
              <a:spcBef>
                <a:spcPct val="0"/>
              </a:spcBef>
              <a:buClrTx/>
              <a:buSzTx/>
              <a:buFontTx/>
              <a:buNone/>
            </a:pPr>
            <a:r>
              <a:rPr lang="en-US" altLang="en-US" sz="1100" b="1">
                <a:solidFill>
                  <a:schemeClr val="tx2"/>
                </a:solidFill>
                <a:latin typeface="Gill Sans" charset="0"/>
                <a:sym typeface="Gill Sans" charset="0"/>
              </a:rPr>
              <a:t>Leadership </a:t>
            </a:r>
          </a:p>
          <a:p>
            <a:pPr algn="ctr" eaLnBrk="1" hangingPunct="1">
              <a:spcBef>
                <a:spcPct val="0"/>
              </a:spcBef>
              <a:buClrTx/>
              <a:buSzTx/>
              <a:buFontTx/>
              <a:buNone/>
            </a:pPr>
            <a:r>
              <a:rPr lang="en-US" altLang="en-US" sz="1100" b="1">
                <a:solidFill>
                  <a:schemeClr val="tx2"/>
                </a:solidFill>
                <a:latin typeface="Gill Sans" charset="0"/>
                <a:sym typeface="Gill Sans" charset="0"/>
              </a:rPr>
              <a:t>Team</a:t>
            </a:r>
          </a:p>
        </p:txBody>
      </p:sp>
      <p:sp>
        <p:nvSpPr>
          <p:cNvPr id="43035" name="Text Box 26"/>
          <p:cNvSpPr txBox="1">
            <a:spLocks noChangeArrowheads="1"/>
          </p:cNvSpPr>
          <p:nvPr/>
        </p:nvSpPr>
        <p:spPr bwMode="auto">
          <a:xfrm>
            <a:off x="7521575" y="3751263"/>
            <a:ext cx="101282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300">
                <a:solidFill>
                  <a:schemeClr val="bg1"/>
                </a:solidFill>
                <a:latin typeface="Gill Sans" charset="0"/>
                <a:sym typeface="Gill Sans" charset="0"/>
              </a:rPr>
              <a:t> </a:t>
            </a:r>
            <a:r>
              <a:rPr lang="en-US" altLang="en-US" sz="1100" b="1">
                <a:solidFill>
                  <a:schemeClr val="tx2"/>
                </a:solidFill>
                <a:latin typeface="Gill Sans" charset="0"/>
                <a:sym typeface="Gill Sans" charset="0"/>
              </a:rPr>
              <a:t>Learning</a:t>
            </a:r>
          </a:p>
          <a:p>
            <a:pPr algn="ctr" eaLnBrk="1" hangingPunct="1">
              <a:spcBef>
                <a:spcPct val="0"/>
              </a:spcBef>
              <a:buClrTx/>
              <a:buSzTx/>
              <a:buFontTx/>
              <a:buNone/>
            </a:pPr>
            <a:r>
              <a:rPr lang="en-US" altLang="en-US" sz="1100" b="1">
                <a:solidFill>
                  <a:schemeClr val="tx2"/>
                </a:solidFill>
                <a:latin typeface="Gill Sans" charset="0"/>
                <a:sym typeface="Gill Sans" charset="0"/>
              </a:rPr>
              <a:t>Supports</a:t>
            </a:r>
          </a:p>
          <a:p>
            <a:pPr algn="ctr" eaLnBrk="1" hangingPunct="1">
              <a:spcBef>
                <a:spcPct val="0"/>
              </a:spcBef>
              <a:buClrTx/>
              <a:buSzTx/>
              <a:buFontTx/>
              <a:buNone/>
            </a:pPr>
            <a:r>
              <a:rPr lang="en-US" altLang="en-US" sz="1100" b="1">
                <a:solidFill>
                  <a:schemeClr val="tx2"/>
                </a:solidFill>
                <a:latin typeface="Gill Sans" charset="0"/>
                <a:sym typeface="Gill Sans" charset="0"/>
              </a:rPr>
              <a:t>Leadership </a:t>
            </a:r>
          </a:p>
          <a:p>
            <a:pPr algn="ctr" eaLnBrk="1" hangingPunct="1">
              <a:spcBef>
                <a:spcPct val="0"/>
              </a:spcBef>
              <a:buClrTx/>
              <a:buSzTx/>
              <a:buFontTx/>
              <a:buNone/>
            </a:pPr>
            <a:r>
              <a:rPr lang="en-US" altLang="en-US" sz="1100" b="1">
                <a:solidFill>
                  <a:schemeClr val="tx2"/>
                </a:solidFill>
                <a:latin typeface="Gill Sans" charset="0"/>
                <a:sym typeface="Gill Sans" charset="0"/>
              </a:rPr>
              <a:t>Team</a:t>
            </a:r>
          </a:p>
        </p:txBody>
      </p:sp>
      <p:sp>
        <p:nvSpPr>
          <p:cNvPr id="43036" name="Text Box 27"/>
          <p:cNvSpPr txBox="1">
            <a:spLocks noChangeArrowheads="1"/>
          </p:cNvSpPr>
          <p:nvPr/>
        </p:nvSpPr>
        <p:spPr bwMode="auto">
          <a:xfrm>
            <a:off x="6450013" y="3751263"/>
            <a:ext cx="1017587"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300">
                <a:solidFill>
                  <a:schemeClr val="bg1"/>
                </a:solidFill>
                <a:latin typeface="Gill Sans" charset="0"/>
                <a:sym typeface="Gill Sans" charset="0"/>
              </a:rPr>
              <a:t> </a:t>
            </a:r>
            <a:r>
              <a:rPr lang="en-US" altLang="en-US" sz="1100" b="1">
                <a:solidFill>
                  <a:schemeClr val="tx2"/>
                </a:solidFill>
                <a:latin typeface="Gill Sans" charset="0"/>
                <a:sym typeface="Gill Sans" charset="0"/>
              </a:rPr>
              <a:t>Learning</a:t>
            </a:r>
          </a:p>
          <a:p>
            <a:pPr algn="ctr" eaLnBrk="1" hangingPunct="1">
              <a:spcBef>
                <a:spcPct val="0"/>
              </a:spcBef>
              <a:buClrTx/>
              <a:buSzTx/>
              <a:buFontTx/>
              <a:buNone/>
            </a:pPr>
            <a:r>
              <a:rPr lang="en-US" altLang="en-US" sz="1100" b="1">
                <a:solidFill>
                  <a:schemeClr val="tx2"/>
                </a:solidFill>
                <a:latin typeface="Gill Sans" charset="0"/>
                <a:sym typeface="Gill Sans" charset="0"/>
              </a:rPr>
              <a:t>Supports</a:t>
            </a:r>
          </a:p>
          <a:p>
            <a:pPr algn="ctr" eaLnBrk="1" hangingPunct="1">
              <a:spcBef>
                <a:spcPct val="0"/>
              </a:spcBef>
              <a:buClrTx/>
              <a:buSzTx/>
              <a:buFontTx/>
              <a:buNone/>
            </a:pPr>
            <a:r>
              <a:rPr lang="en-US" altLang="en-US" sz="1100" b="1">
                <a:solidFill>
                  <a:schemeClr val="tx2"/>
                </a:solidFill>
                <a:latin typeface="Gill Sans" charset="0"/>
                <a:sym typeface="Gill Sans" charset="0"/>
              </a:rPr>
              <a:t>Leadership </a:t>
            </a:r>
          </a:p>
          <a:p>
            <a:pPr algn="ctr" eaLnBrk="1" hangingPunct="1">
              <a:spcBef>
                <a:spcPct val="0"/>
              </a:spcBef>
              <a:buClrTx/>
              <a:buSzTx/>
              <a:buFontTx/>
              <a:buNone/>
            </a:pPr>
            <a:r>
              <a:rPr lang="en-US" altLang="en-US" sz="1100" b="1">
                <a:solidFill>
                  <a:schemeClr val="tx2"/>
                </a:solidFill>
                <a:latin typeface="Gill Sans" charset="0"/>
                <a:sym typeface="Gill Sans" charset="0"/>
              </a:rPr>
              <a:t>Team</a:t>
            </a:r>
          </a:p>
        </p:txBody>
      </p:sp>
      <p:sp>
        <p:nvSpPr>
          <p:cNvPr id="43037" name="Text Box 28"/>
          <p:cNvSpPr txBox="1">
            <a:spLocks noChangeArrowheads="1"/>
          </p:cNvSpPr>
          <p:nvPr/>
        </p:nvSpPr>
        <p:spPr bwMode="auto">
          <a:xfrm>
            <a:off x="6018213" y="4768850"/>
            <a:ext cx="19827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ts val="350"/>
              </a:spcBef>
              <a:buClrTx/>
              <a:buSzTx/>
              <a:buFontTx/>
              <a:buNone/>
            </a:pPr>
            <a:r>
              <a:rPr lang="en-US" altLang="en-US" sz="1100" b="1">
                <a:solidFill>
                  <a:schemeClr val="accent1"/>
                </a:solidFill>
                <a:latin typeface="Gill Sans" charset="0"/>
                <a:sym typeface="Gill Sans" charset="0"/>
              </a:rPr>
              <a:t>Learning Supports</a:t>
            </a:r>
          </a:p>
          <a:p>
            <a:pPr algn="ctr" eaLnBrk="1" hangingPunct="1">
              <a:spcBef>
                <a:spcPts val="350"/>
              </a:spcBef>
              <a:buClrTx/>
              <a:buSzTx/>
              <a:buFontTx/>
              <a:buNone/>
            </a:pPr>
            <a:r>
              <a:rPr lang="en-US" altLang="en-US" sz="1100" b="1">
                <a:solidFill>
                  <a:schemeClr val="accent1"/>
                </a:solidFill>
                <a:latin typeface="Gill Sans" charset="0"/>
                <a:sym typeface="Gill Sans" charset="0"/>
              </a:rPr>
              <a:t>Leadership Council</a:t>
            </a:r>
          </a:p>
        </p:txBody>
      </p:sp>
      <p:sp>
        <p:nvSpPr>
          <p:cNvPr id="21534" name="Text Box 29"/>
          <p:cNvSpPr txBox="1">
            <a:spLocks noChangeArrowheads="1"/>
          </p:cNvSpPr>
          <p:nvPr/>
        </p:nvSpPr>
        <p:spPr bwMode="auto">
          <a:xfrm>
            <a:off x="5608638" y="5411788"/>
            <a:ext cx="168751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4270" tIns="32135" rIns="64270" bIns="32135">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100" b="1">
                <a:solidFill>
                  <a:schemeClr val="tx2"/>
                </a:solidFill>
                <a:latin typeface="Gill Sans" charset="0"/>
                <a:sym typeface="Gill Sans" charset="0"/>
              </a:rPr>
              <a:t>Community Resources,</a:t>
            </a:r>
          </a:p>
          <a:p>
            <a:pPr algn="ctr" eaLnBrk="1" hangingPunct="1">
              <a:spcBef>
                <a:spcPct val="0"/>
              </a:spcBef>
              <a:buClrTx/>
              <a:buSzTx/>
              <a:buFontTx/>
              <a:buNone/>
            </a:pPr>
            <a:r>
              <a:rPr lang="en-US" altLang="en-US" sz="1100" b="1">
                <a:solidFill>
                  <a:schemeClr val="tx2"/>
                </a:solidFill>
                <a:latin typeface="Gill Sans" charset="0"/>
                <a:sym typeface="Gill Sans" charset="0"/>
              </a:rPr>
              <a:t>Management, &amp; </a:t>
            </a:r>
          </a:p>
          <a:p>
            <a:pPr algn="ctr" eaLnBrk="1" hangingPunct="1">
              <a:spcBef>
                <a:spcPct val="0"/>
              </a:spcBef>
              <a:buClrTx/>
              <a:buSzTx/>
              <a:buFontTx/>
              <a:buNone/>
            </a:pPr>
            <a:r>
              <a:rPr lang="en-US" altLang="en-US" sz="1100" b="1">
                <a:solidFill>
                  <a:schemeClr val="tx2"/>
                </a:solidFill>
                <a:latin typeface="Gill Sans" charset="0"/>
                <a:sym typeface="Gill Sans" charset="0"/>
              </a:rPr>
              <a:t>Governing Bodies</a:t>
            </a:r>
          </a:p>
        </p:txBody>
      </p:sp>
      <p:sp>
        <p:nvSpPr>
          <p:cNvPr id="43039" name="Rectangle 30"/>
          <p:cNvSpPr>
            <a:spLocks noChangeArrowheads="1"/>
          </p:cNvSpPr>
          <p:nvPr/>
        </p:nvSpPr>
        <p:spPr bwMode="auto">
          <a:xfrm>
            <a:off x="5537200" y="5411788"/>
            <a:ext cx="1820863" cy="588962"/>
          </a:xfrm>
          <a:prstGeom prst="rect">
            <a:avLst/>
          </a:prstGeom>
          <a:noFill/>
          <a:ln w="127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3040" name="Oval 31"/>
          <p:cNvSpPr>
            <a:spLocks noChangeArrowheads="1"/>
          </p:cNvSpPr>
          <p:nvPr/>
        </p:nvSpPr>
        <p:spPr bwMode="auto">
          <a:xfrm>
            <a:off x="6232525" y="4714875"/>
            <a:ext cx="1500188" cy="588963"/>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3041" name="Oval 32"/>
          <p:cNvSpPr>
            <a:spLocks noChangeArrowheads="1"/>
          </p:cNvSpPr>
          <p:nvPr/>
        </p:nvSpPr>
        <p:spPr bwMode="auto">
          <a:xfrm>
            <a:off x="6446838" y="1768475"/>
            <a:ext cx="965200" cy="8572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3042" name="Oval 33"/>
          <p:cNvSpPr>
            <a:spLocks noChangeArrowheads="1"/>
          </p:cNvSpPr>
          <p:nvPr/>
        </p:nvSpPr>
        <p:spPr bwMode="auto">
          <a:xfrm>
            <a:off x="5697538" y="2625725"/>
            <a:ext cx="963612" cy="8572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3043" name="Oval 34"/>
          <p:cNvSpPr>
            <a:spLocks noChangeArrowheads="1"/>
          </p:cNvSpPr>
          <p:nvPr/>
        </p:nvSpPr>
        <p:spPr bwMode="auto">
          <a:xfrm>
            <a:off x="7143750" y="2625725"/>
            <a:ext cx="965200" cy="8572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3044" name="Oval 35"/>
          <p:cNvSpPr>
            <a:spLocks noChangeArrowheads="1"/>
          </p:cNvSpPr>
          <p:nvPr/>
        </p:nvSpPr>
        <p:spPr bwMode="auto">
          <a:xfrm>
            <a:off x="5268913" y="3643313"/>
            <a:ext cx="963612" cy="8572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3045" name="Oval 36"/>
          <p:cNvSpPr>
            <a:spLocks noChangeArrowheads="1"/>
          </p:cNvSpPr>
          <p:nvPr/>
        </p:nvSpPr>
        <p:spPr bwMode="auto">
          <a:xfrm>
            <a:off x="7518400" y="3643313"/>
            <a:ext cx="965200" cy="8572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3046" name="Oval 37"/>
          <p:cNvSpPr>
            <a:spLocks noChangeArrowheads="1"/>
          </p:cNvSpPr>
          <p:nvPr/>
        </p:nvSpPr>
        <p:spPr bwMode="auto">
          <a:xfrm>
            <a:off x="6394450" y="3643313"/>
            <a:ext cx="963613" cy="857250"/>
          </a:xfrm>
          <a:prstGeom prst="ellipse">
            <a:avLst/>
          </a:prstGeom>
          <a:noFill/>
          <a:ln w="127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43047" name="Line 38"/>
          <p:cNvSpPr>
            <a:spLocks noChangeShapeType="1"/>
          </p:cNvSpPr>
          <p:nvPr/>
        </p:nvSpPr>
        <p:spPr bwMode="auto">
          <a:xfrm>
            <a:off x="3340100" y="2571750"/>
            <a:ext cx="0" cy="101758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48" name="Line 39"/>
          <p:cNvSpPr>
            <a:spLocks noChangeShapeType="1"/>
          </p:cNvSpPr>
          <p:nvPr/>
        </p:nvSpPr>
        <p:spPr bwMode="auto">
          <a:xfrm>
            <a:off x="3125788" y="2946400"/>
            <a:ext cx="428625"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49" name="Line 40"/>
          <p:cNvSpPr>
            <a:spLocks noChangeShapeType="1"/>
          </p:cNvSpPr>
          <p:nvPr/>
        </p:nvSpPr>
        <p:spPr bwMode="auto">
          <a:xfrm>
            <a:off x="2374900" y="3482975"/>
            <a:ext cx="2036763"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50" name="Line 41"/>
          <p:cNvSpPr>
            <a:spLocks noChangeShapeType="1"/>
          </p:cNvSpPr>
          <p:nvPr/>
        </p:nvSpPr>
        <p:spPr bwMode="auto">
          <a:xfrm>
            <a:off x="4411663" y="3482975"/>
            <a:ext cx="0" cy="106363"/>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51" name="Line 42"/>
          <p:cNvSpPr>
            <a:spLocks noChangeShapeType="1"/>
          </p:cNvSpPr>
          <p:nvPr/>
        </p:nvSpPr>
        <p:spPr bwMode="auto">
          <a:xfrm>
            <a:off x="2374900" y="3482975"/>
            <a:ext cx="0" cy="106363"/>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52" name="Line 43"/>
          <p:cNvSpPr>
            <a:spLocks noChangeShapeType="1"/>
          </p:cNvSpPr>
          <p:nvPr/>
        </p:nvSpPr>
        <p:spPr bwMode="auto">
          <a:xfrm>
            <a:off x="2374900" y="4554538"/>
            <a:ext cx="2036763"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53" name="Line 44"/>
          <p:cNvSpPr>
            <a:spLocks noChangeShapeType="1"/>
          </p:cNvSpPr>
          <p:nvPr/>
        </p:nvSpPr>
        <p:spPr bwMode="auto">
          <a:xfrm flipV="1">
            <a:off x="2374900" y="4446588"/>
            <a:ext cx="0" cy="10795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54" name="Line 45"/>
          <p:cNvSpPr>
            <a:spLocks noChangeShapeType="1"/>
          </p:cNvSpPr>
          <p:nvPr/>
        </p:nvSpPr>
        <p:spPr bwMode="auto">
          <a:xfrm flipV="1">
            <a:off x="4411663" y="4446588"/>
            <a:ext cx="0" cy="10795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55" name="Line 46"/>
          <p:cNvSpPr>
            <a:spLocks noChangeShapeType="1"/>
          </p:cNvSpPr>
          <p:nvPr/>
        </p:nvSpPr>
        <p:spPr bwMode="auto">
          <a:xfrm>
            <a:off x="3340100" y="4446588"/>
            <a:ext cx="0" cy="214312"/>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56" name="Line 47"/>
          <p:cNvSpPr>
            <a:spLocks noChangeShapeType="1"/>
          </p:cNvSpPr>
          <p:nvPr/>
        </p:nvSpPr>
        <p:spPr bwMode="auto">
          <a:xfrm>
            <a:off x="4143375" y="4983163"/>
            <a:ext cx="208915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57" name="Line 48"/>
          <p:cNvSpPr>
            <a:spLocks noChangeShapeType="1"/>
          </p:cNvSpPr>
          <p:nvPr/>
        </p:nvSpPr>
        <p:spPr bwMode="auto">
          <a:xfrm flipV="1">
            <a:off x="4038600" y="5251450"/>
            <a:ext cx="1927225" cy="635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58" name="Line 49"/>
          <p:cNvSpPr>
            <a:spLocks noChangeShapeType="1"/>
          </p:cNvSpPr>
          <p:nvPr/>
        </p:nvSpPr>
        <p:spPr bwMode="auto">
          <a:xfrm>
            <a:off x="5054600" y="4983163"/>
            <a:ext cx="0" cy="268287"/>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59" name="Line 50"/>
          <p:cNvSpPr>
            <a:spLocks noChangeShapeType="1"/>
          </p:cNvSpPr>
          <p:nvPr/>
        </p:nvSpPr>
        <p:spPr bwMode="auto">
          <a:xfrm>
            <a:off x="4038600" y="5251450"/>
            <a:ext cx="0" cy="16033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60" name="Line 51"/>
          <p:cNvSpPr>
            <a:spLocks noChangeShapeType="1"/>
          </p:cNvSpPr>
          <p:nvPr/>
        </p:nvSpPr>
        <p:spPr bwMode="auto">
          <a:xfrm>
            <a:off x="5965825" y="5251450"/>
            <a:ext cx="0" cy="16033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61" name="Line 52"/>
          <p:cNvSpPr>
            <a:spLocks noChangeShapeType="1"/>
          </p:cNvSpPr>
          <p:nvPr/>
        </p:nvSpPr>
        <p:spPr bwMode="auto">
          <a:xfrm>
            <a:off x="6875463" y="2625725"/>
            <a:ext cx="0" cy="101758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62" name="Line 53"/>
          <p:cNvSpPr>
            <a:spLocks noChangeShapeType="1"/>
          </p:cNvSpPr>
          <p:nvPr/>
        </p:nvSpPr>
        <p:spPr bwMode="auto">
          <a:xfrm>
            <a:off x="6661150" y="3054350"/>
            <a:ext cx="4826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63" name="Line 54"/>
          <p:cNvSpPr>
            <a:spLocks noChangeShapeType="1"/>
          </p:cNvSpPr>
          <p:nvPr/>
        </p:nvSpPr>
        <p:spPr bwMode="auto">
          <a:xfrm>
            <a:off x="5751513" y="3536950"/>
            <a:ext cx="2195512"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64" name="Line 55"/>
          <p:cNvSpPr>
            <a:spLocks noChangeShapeType="1"/>
          </p:cNvSpPr>
          <p:nvPr/>
        </p:nvSpPr>
        <p:spPr bwMode="auto">
          <a:xfrm flipV="1">
            <a:off x="5751513" y="3536950"/>
            <a:ext cx="0" cy="106363"/>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65" name="Line 56"/>
          <p:cNvSpPr>
            <a:spLocks noChangeShapeType="1"/>
          </p:cNvSpPr>
          <p:nvPr/>
        </p:nvSpPr>
        <p:spPr bwMode="auto">
          <a:xfrm flipV="1">
            <a:off x="7947025" y="3536950"/>
            <a:ext cx="0" cy="106363"/>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66" name="Line 57"/>
          <p:cNvSpPr>
            <a:spLocks noChangeShapeType="1"/>
          </p:cNvSpPr>
          <p:nvPr/>
        </p:nvSpPr>
        <p:spPr bwMode="auto">
          <a:xfrm>
            <a:off x="5751513" y="4608513"/>
            <a:ext cx="2195512"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67" name="Line 58"/>
          <p:cNvSpPr>
            <a:spLocks noChangeShapeType="1"/>
          </p:cNvSpPr>
          <p:nvPr/>
        </p:nvSpPr>
        <p:spPr bwMode="auto">
          <a:xfrm flipV="1">
            <a:off x="5751513" y="4500563"/>
            <a:ext cx="0" cy="10795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68" name="Line 59"/>
          <p:cNvSpPr>
            <a:spLocks noChangeShapeType="1"/>
          </p:cNvSpPr>
          <p:nvPr/>
        </p:nvSpPr>
        <p:spPr bwMode="auto">
          <a:xfrm flipV="1">
            <a:off x="7947025" y="4500563"/>
            <a:ext cx="0" cy="10795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69" name="Line 60"/>
          <p:cNvSpPr>
            <a:spLocks noChangeShapeType="1"/>
          </p:cNvSpPr>
          <p:nvPr/>
        </p:nvSpPr>
        <p:spPr bwMode="auto">
          <a:xfrm>
            <a:off x="6875463" y="4500563"/>
            <a:ext cx="0" cy="214312"/>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67052">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3022"/>
                                        </p:tgtEl>
                                        <p:attrNameLst>
                                          <p:attrName>style.visibility</p:attrName>
                                        </p:attrNameLst>
                                      </p:cBhvr>
                                      <p:to>
                                        <p:strVal val="visible"/>
                                      </p:to>
                                    </p:set>
                                    <p:anim calcmode="lin" valueType="num">
                                      <p:cBhvr additive="base">
                                        <p:cTn id="11" dur="500" fill="hold"/>
                                        <p:tgtEl>
                                          <p:spTgt spid="43022"/>
                                        </p:tgtEl>
                                        <p:attrNameLst>
                                          <p:attrName>ppt_x</p:attrName>
                                        </p:attrNameLst>
                                      </p:cBhvr>
                                      <p:tavLst>
                                        <p:tav tm="0">
                                          <p:val>
                                            <p:strVal val="#ppt_x"/>
                                          </p:val>
                                        </p:tav>
                                        <p:tav tm="100000">
                                          <p:val>
                                            <p:strVal val="#ppt_x"/>
                                          </p:val>
                                        </p:tav>
                                      </p:tavLst>
                                    </p:anim>
                                    <p:anim calcmode="lin" valueType="num">
                                      <p:cBhvr additive="base">
                                        <p:cTn id="12" dur="500" fill="hold"/>
                                        <p:tgtEl>
                                          <p:spTgt spid="430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534"/>
                                        </p:tgtEl>
                                        <p:attrNameLst>
                                          <p:attrName>style.visibility</p:attrName>
                                        </p:attrNameLst>
                                      </p:cBhvr>
                                      <p:to>
                                        <p:strVal val="visible"/>
                                      </p:to>
                                    </p:set>
                                    <p:anim calcmode="lin" valueType="num">
                                      <p:cBhvr additive="base">
                                        <p:cTn id="17" dur="500" fill="hold"/>
                                        <p:tgtEl>
                                          <p:spTgt spid="21534"/>
                                        </p:tgtEl>
                                        <p:attrNameLst>
                                          <p:attrName>ppt_x</p:attrName>
                                        </p:attrNameLst>
                                      </p:cBhvr>
                                      <p:tavLst>
                                        <p:tav tm="0">
                                          <p:val>
                                            <p:strVal val="#ppt_x"/>
                                          </p:val>
                                        </p:tav>
                                        <p:tav tm="100000">
                                          <p:val>
                                            <p:strVal val="#ppt_x"/>
                                          </p:val>
                                        </p:tav>
                                      </p:tavLst>
                                    </p:anim>
                                    <p:anim calcmode="lin" valueType="num">
                                      <p:cBhvr additive="base">
                                        <p:cTn id="18" dur="500" fill="hold"/>
                                        <p:tgtEl>
                                          <p:spTgt spid="215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43022" grpId="0"/>
      <p:bldP spid="215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DDBE7EC1-640B-4836-98A9-A80615F46426}" type="slidenum">
              <a:rPr lang="en-US" altLang="en-US" sz="1200" smtClean="0">
                <a:latin typeface="Garamond" panose="02020404030301010803" pitchFamily="18" charset="0"/>
              </a:rPr>
              <a:pPr>
                <a:spcBef>
                  <a:spcPct val="0"/>
                </a:spcBef>
                <a:buClrTx/>
                <a:buSzTx/>
                <a:buFontTx/>
                <a:buNone/>
              </a:pPr>
              <a:t>35</a:t>
            </a:fld>
            <a:endParaRPr lang="en-US" altLang="en-US" sz="1200" smtClean="0">
              <a:latin typeface="Garamond" panose="02020404030301010803" pitchFamily="18" charset="0"/>
            </a:endParaRPr>
          </a:p>
        </p:txBody>
      </p:sp>
      <p:sp>
        <p:nvSpPr>
          <p:cNvPr id="45059" name="Text Box 2"/>
          <p:cNvSpPr txBox="1">
            <a:spLocks noChangeArrowheads="1"/>
          </p:cNvSpPr>
          <p:nvPr/>
        </p:nvSpPr>
        <p:spPr bwMode="auto">
          <a:xfrm>
            <a:off x="457200" y="1371600"/>
            <a:ext cx="800100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88" tIns="32144" rIns="64288" bIns="32144">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en-US" altLang="en-US" sz="2400">
              <a:latin typeface="Gill Sans" charset="0"/>
              <a:sym typeface="Gill Sans" charset="0"/>
            </a:endParaRPr>
          </a:p>
          <a:p>
            <a:pPr algn="ctr" eaLnBrk="1" hangingPunct="1">
              <a:lnSpc>
                <a:spcPct val="140000"/>
              </a:lnSpc>
              <a:spcBef>
                <a:spcPct val="0"/>
              </a:spcBef>
              <a:buClrTx/>
              <a:buSzTx/>
              <a:buFontTx/>
              <a:buNone/>
            </a:pPr>
            <a:r>
              <a:rPr lang="en-US" altLang="en-US" sz="2400" b="1" i="1">
                <a:solidFill>
                  <a:schemeClr val="accent2"/>
                </a:solidFill>
                <a:sym typeface="Gill Sans" charset="0"/>
              </a:rPr>
              <a:t>“What the best and wisest parent wants </a:t>
            </a:r>
          </a:p>
          <a:p>
            <a:pPr algn="ctr" eaLnBrk="1" hangingPunct="1">
              <a:lnSpc>
                <a:spcPct val="140000"/>
              </a:lnSpc>
              <a:spcBef>
                <a:spcPct val="0"/>
              </a:spcBef>
              <a:buClrTx/>
              <a:buSzTx/>
              <a:buFontTx/>
              <a:buNone/>
            </a:pPr>
            <a:r>
              <a:rPr lang="en-US" altLang="en-US" sz="2400" b="1" i="1">
                <a:solidFill>
                  <a:schemeClr val="accent2"/>
                </a:solidFill>
                <a:sym typeface="Gill Sans" charset="0"/>
              </a:rPr>
              <a:t>for his [or her] own child, that must the community want for all of its children. </a:t>
            </a:r>
          </a:p>
          <a:p>
            <a:pPr algn="ctr" eaLnBrk="1" hangingPunct="1">
              <a:lnSpc>
                <a:spcPct val="140000"/>
              </a:lnSpc>
              <a:spcBef>
                <a:spcPct val="0"/>
              </a:spcBef>
              <a:buClrTx/>
              <a:buSzTx/>
              <a:buFontTx/>
              <a:buNone/>
            </a:pPr>
            <a:r>
              <a:rPr lang="en-US" altLang="en-US" sz="2400" b="1" i="1">
                <a:solidFill>
                  <a:schemeClr val="accent2"/>
                </a:solidFill>
                <a:sym typeface="Gill Sans" charset="0"/>
              </a:rPr>
              <a:t>Any other ideal for our schools </a:t>
            </a:r>
          </a:p>
          <a:p>
            <a:pPr algn="ctr" eaLnBrk="1" hangingPunct="1">
              <a:lnSpc>
                <a:spcPct val="140000"/>
              </a:lnSpc>
              <a:spcBef>
                <a:spcPct val="0"/>
              </a:spcBef>
              <a:buClrTx/>
              <a:buSzTx/>
              <a:buFontTx/>
              <a:buNone/>
            </a:pPr>
            <a:r>
              <a:rPr lang="en-US" altLang="en-US" sz="2400" b="1" i="1">
                <a:solidFill>
                  <a:schemeClr val="accent2"/>
                </a:solidFill>
                <a:sym typeface="Gill Sans" charset="0"/>
              </a:rPr>
              <a:t>is narrow and unlovely; </a:t>
            </a:r>
          </a:p>
          <a:p>
            <a:pPr algn="ctr" eaLnBrk="1" hangingPunct="1">
              <a:lnSpc>
                <a:spcPct val="140000"/>
              </a:lnSpc>
              <a:spcBef>
                <a:spcPct val="0"/>
              </a:spcBef>
              <a:buClrTx/>
              <a:buSzTx/>
              <a:buFontTx/>
              <a:buNone/>
            </a:pPr>
            <a:r>
              <a:rPr lang="en-US" altLang="en-US" sz="2400" b="1" i="1">
                <a:solidFill>
                  <a:schemeClr val="accent2"/>
                </a:solidFill>
                <a:sym typeface="Gill Sans" charset="0"/>
              </a:rPr>
              <a:t>acted upon, it destroys our democracy.”</a:t>
            </a:r>
          </a:p>
          <a:p>
            <a:pPr algn="r" eaLnBrk="1" hangingPunct="1">
              <a:lnSpc>
                <a:spcPct val="140000"/>
              </a:lnSpc>
              <a:spcBef>
                <a:spcPct val="0"/>
              </a:spcBef>
              <a:buClrTx/>
              <a:buSzTx/>
              <a:buFontTx/>
              <a:buNone/>
            </a:pPr>
            <a:r>
              <a:rPr lang="en-US" altLang="en-US" sz="2400">
                <a:solidFill>
                  <a:schemeClr val="accent2"/>
                </a:solidFill>
                <a:latin typeface="Gill Sans" charset="0"/>
                <a:sym typeface="Gill Sans" charset="0"/>
              </a:rPr>
              <a:t>John Dewey</a:t>
            </a:r>
          </a:p>
          <a:p>
            <a:pPr eaLnBrk="1" hangingPunct="1">
              <a:spcBef>
                <a:spcPct val="0"/>
              </a:spcBef>
              <a:buClrTx/>
              <a:buSzTx/>
              <a:buFontTx/>
              <a:buNone/>
            </a:pPr>
            <a:endParaRPr lang="en-US" altLang="en-US" sz="2500" b="1">
              <a:solidFill>
                <a:schemeClr val="tx2"/>
              </a:solidFill>
              <a:latin typeface="Gill Sans" charset="0"/>
              <a:sym typeface="Gill Sans"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42272">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80D3F2EF-84EA-4772-BE7E-AFCBE2212B81}" type="slidenum">
              <a:rPr lang="en-US" altLang="en-US" sz="1200" smtClean="0">
                <a:latin typeface="Garamond" panose="02020404030301010803" pitchFamily="18" charset="0"/>
              </a:rPr>
              <a:pPr>
                <a:spcBef>
                  <a:spcPct val="0"/>
                </a:spcBef>
                <a:buClrTx/>
                <a:buSzTx/>
                <a:buFontTx/>
                <a:buNone/>
              </a:pPr>
              <a:t>36</a:t>
            </a:fld>
            <a:endParaRPr lang="en-US" altLang="en-US" sz="1200" smtClean="0">
              <a:latin typeface="Garamond" panose="02020404030301010803" pitchFamily="18" charset="0"/>
            </a:endParaRPr>
          </a:p>
        </p:txBody>
      </p:sp>
      <p:sp>
        <p:nvSpPr>
          <p:cNvPr id="47107" name="Rectangle 4"/>
          <p:cNvSpPr>
            <a:spLocks noGrp="1" noChangeArrowheads="1"/>
          </p:cNvSpPr>
          <p:nvPr>
            <p:ph type="title"/>
          </p:nvPr>
        </p:nvSpPr>
        <p:spPr>
          <a:xfrm>
            <a:off x="457200" y="381000"/>
            <a:ext cx="8229600" cy="1139825"/>
          </a:xfrm>
          <a:noFill/>
        </p:spPr>
        <p:txBody>
          <a:bodyPr/>
          <a:lstStyle/>
          <a:p>
            <a:pPr eaLnBrk="1" hangingPunct="1"/>
            <a:r>
              <a:rPr lang="en-US" altLang="en-US" sz="2400" b="1" dirty="0" smtClean="0">
                <a:solidFill>
                  <a:schemeClr val="accent2"/>
                </a:solidFill>
                <a:latin typeface="Arial" panose="020B0604020202020204" pitchFamily="34" charset="0"/>
              </a:rPr>
              <a:t>UCLA Web site</a:t>
            </a:r>
            <a:r>
              <a:rPr lang="en-US" altLang="en-US" dirty="0" smtClean="0"/>
              <a:t> </a:t>
            </a:r>
          </a:p>
        </p:txBody>
      </p:sp>
      <p:sp>
        <p:nvSpPr>
          <p:cNvPr id="47108" name="Rectangle 5"/>
          <p:cNvSpPr>
            <a:spLocks noGrp="1" noChangeArrowheads="1"/>
          </p:cNvSpPr>
          <p:nvPr>
            <p:ph type="body" idx="1"/>
          </p:nvPr>
        </p:nvSpPr>
        <p:spPr>
          <a:xfrm>
            <a:off x="533400" y="1371600"/>
            <a:ext cx="8229600" cy="4530725"/>
          </a:xfrm>
          <a:noFill/>
        </p:spPr>
        <p:txBody>
          <a:bodyPr/>
          <a:lstStyle/>
          <a:p>
            <a:pPr eaLnBrk="1" hangingPunct="1">
              <a:lnSpc>
                <a:spcPct val="80000"/>
              </a:lnSpc>
              <a:buClr>
                <a:schemeClr val="tx1"/>
              </a:buClr>
              <a:buFont typeface="Wingdings" panose="05000000000000000000" pitchFamily="2" charset="2"/>
              <a:buChar char="§"/>
            </a:pPr>
            <a:r>
              <a:rPr lang="en-US" altLang="en-US" sz="2400" b="1" dirty="0" smtClean="0"/>
              <a:t>The Center at UCLA has extensive resources which are free and readily accessible online. These include: </a:t>
            </a:r>
          </a:p>
          <a:p>
            <a:pPr eaLnBrk="1" hangingPunct="1">
              <a:lnSpc>
                <a:spcPct val="80000"/>
              </a:lnSpc>
            </a:pPr>
            <a:endParaRPr lang="en-US" altLang="en-US" sz="2400" b="1" dirty="0" smtClean="0"/>
          </a:p>
          <a:p>
            <a:pPr lvl="1" eaLnBrk="1" hangingPunct="1">
              <a:lnSpc>
                <a:spcPct val="80000"/>
              </a:lnSpc>
              <a:buClr>
                <a:schemeClr val="tx1"/>
              </a:buClr>
              <a:buFont typeface="Wingdings" panose="05000000000000000000" pitchFamily="2" charset="2"/>
              <a:buChar char="§"/>
            </a:pPr>
            <a:r>
              <a:rPr lang="en-US" altLang="en-US" sz="2000" b="1" dirty="0" smtClean="0"/>
              <a:t>Resources to help meet daily needs related to student learning, behavior, and emotional concerns </a:t>
            </a:r>
          </a:p>
          <a:p>
            <a:pPr eaLnBrk="1" hangingPunct="1">
              <a:lnSpc>
                <a:spcPct val="80000"/>
              </a:lnSpc>
            </a:pPr>
            <a:endParaRPr lang="en-US" altLang="en-US" sz="2400" b="1" dirty="0" smtClean="0"/>
          </a:p>
          <a:p>
            <a:pPr lvl="1" eaLnBrk="1" hangingPunct="1">
              <a:lnSpc>
                <a:spcPct val="80000"/>
              </a:lnSpc>
              <a:buClr>
                <a:schemeClr val="tx1"/>
              </a:buClr>
              <a:buFont typeface="Wingdings" panose="05000000000000000000" pitchFamily="2" charset="2"/>
              <a:buChar char="§"/>
            </a:pPr>
            <a:r>
              <a:rPr lang="en-US" altLang="en-US" sz="2000" b="1" dirty="0" smtClean="0"/>
              <a:t>Policy and practice analyses to help rethink current student and learning supports</a:t>
            </a:r>
          </a:p>
          <a:p>
            <a:pPr eaLnBrk="1" hangingPunct="1">
              <a:lnSpc>
                <a:spcPct val="80000"/>
              </a:lnSpc>
            </a:pPr>
            <a:endParaRPr lang="en-US" altLang="en-US" sz="2400" b="1" dirty="0" smtClean="0"/>
          </a:p>
          <a:p>
            <a:pPr lvl="1" eaLnBrk="1" hangingPunct="1">
              <a:lnSpc>
                <a:spcPct val="80000"/>
              </a:lnSpc>
              <a:buClr>
                <a:schemeClr val="tx1"/>
              </a:buClr>
              <a:buFont typeface="Wingdings" panose="05000000000000000000" pitchFamily="2" charset="2"/>
              <a:buChar char="§"/>
            </a:pPr>
            <a:r>
              <a:rPr lang="en-US" altLang="en-US" sz="2000" b="1" dirty="0" smtClean="0"/>
              <a:t>A toolkit to help design and implement a unified, comprehensive, &amp; equitable learning supports system, and more . . .</a:t>
            </a:r>
            <a:r>
              <a:rPr lang="en-US" altLang="en-US" sz="2100" b="1" dirty="0" smtClean="0"/>
              <a:t> </a:t>
            </a:r>
          </a:p>
          <a:p>
            <a:pPr eaLnBrk="1" hangingPunct="1">
              <a:lnSpc>
                <a:spcPct val="80000"/>
              </a:lnSpc>
            </a:pPr>
            <a:endParaRPr lang="en-US" altLang="en-US" sz="3200" b="1" dirty="0" smtClean="0"/>
          </a:p>
          <a:p>
            <a:pPr eaLnBrk="1" hangingPunct="1">
              <a:lnSpc>
                <a:spcPct val="80000"/>
              </a:lnSpc>
            </a:pPr>
            <a:r>
              <a:rPr lang="en-US" altLang="en-US" sz="3200" b="1" dirty="0" smtClean="0">
                <a:solidFill>
                  <a:schemeClr val="accent1"/>
                </a:solidFill>
              </a:rPr>
              <a:t>http://smhp.psych.ucla.edu/</a:t>
            </a:r>
          </a:p>
          <a:p>
            <a:pPr eaLnBrk="1" hangingPunct="1">
              <a:lnSpc>
                <a:spcPct val="80000"/>
              </a:lnSpc>
            </a:pPr>
            <a:endParaRPr lang="en-US" altLang="en-US" sz="2400" b="1" dirty="0" smtClean="0">
              <a:solidFill>
                <a:schemeClr val="accent1"/>
              </a:solidFill>
            </a:endParaRPr>
          </a:p>
          <a:p>
            <a:pPr eaLnBrk="1" hangingPunct="1">
              <a:lnSpc>
                <a:spcPct val="80000"/>
              </a:lnSpc>
            </a:pPr>
            <a:endParaRPr lang="en-US" altLang="en-US" sz="2800" b="1" dirty="0" smtClean="0"/>
          </a:p>
          <a:p>
            <a:pPr eaLnBrk="1" hangingPunct="1">
              <a:lnSpc>
                <a:spcPct val="80000"/>
              </a:lnSpc>
            </a:pPr>
            <a:endParaRPr lang="en-US" altLang="en-US" sz="9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35969">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8ED86754-AD03-467F-A323-2096BE29892F}" type="slidenum">
              <a:rPr lang="en-US" altLang="en-US" sz="1200" smtClean="0">
                <a:latin typeface="Garamond" panose="02020404030301010803" pitchFamily="18" charset="0"/>
              </a:rPr>
              <a:pPr>
                <a:spcBef>
                  <a:spcPct val="0"/>
                </a:spcBef>
                <a:buClrTx/>
                <a:buSzTx/>
                <a:buFontTx/>
                <a:buNone/>
              </a:pPr>
              <a:t>37</a:t>
            </a:fld>
            <a:endParaRPr lang="en-US" altLang="en-US" sz="1200" smtClean="0">
              <a:latin typeface="Garamond" panose="02020404030301010803" pitchFamily="18" charset="0"/>
            </a:endParaRPr>
          </a:p>
        </p:txBody>
      </p:sp>
      <p:sp>
        <p:nvSpPr>
          <p:cNvPr id="48131" name="Rectangle 4"/>
          <p:cNvSpPr>
            <a:spLocks noGrp="1" noChangeArrowheads="1"/>
          </p:cNvSpPr>
          <p:nvPr>
            <p:ph type="title"/>
          </p:nvPr>
        </p:nvSpPr>
        <p:spPr>
          <a:xfrm>
            <a:off x="533400" y="457200"/>
            <a:ext cx="8229600" cy="1139825"/>
          </a:xfrm>
          <a:noFill/>
        </p:spPr>
        <p:txBody>
          <a:bodyPr/>
          <a:lstStyle/>
          <a:p>
            <a:pPr eaLnBrk="1" hangingPunct="1"/>
            <a:r>
              <a:rPr lang="en-US" altLang="en-US" sz="2400" b="1" dirty="0" smtClean="0">
                <a:solidFill>
                  <a:schemeClr val="accent2"/>
                </a:solidFill>
                <a:latin typeface="Arial" panose="020B0604020202020204" pitchFamily="34" charset="0"/>
              </a:rPr>
              <a:t> Online Technical Assistance &amp; Coaching</a:t>
            </a:r>
          </a:p>
        </p:txBody>
      </p:sp>
      <p:sp>
        <p:nvSpPr>
          <p:cNvPr id="36868" name="Rectangle 5"/>
          <p:cNvSpPr>
            <a:spLocks noGrp="1" noChangeArrowheads="1"/>
          </p:cNvSpPr>
          <p:nvPr>
            <p:ph type="body" idx="1"/>
          </p:nvPr>
        </p:nvSpPr>
        <p:spPr>
          <a:xfrm>
            <a:off x="228600" y="762000"/>
            <a:ext cx="8229600" cy="4225925"/>
          </a:xfrm>
        </p:spPr>
        <p:txBody>
          <a:bodyPr/>
          <a:lstStyle/>
          <a:p>
            <a:pPr eaLnBrk="1" hangingPunct="1">
              <a:defRPr/>
            </a:pPr>
            <a:endParaRPr lang="en-US" altLang="en-US" b="1" dirty="0" smtClean="0"/>
          </a:p>
          <a:p>
            <a:pPr eaLnBrk="1" hangingPunct="1">
              <a:buClr>
                <a:schemeClr val="tx1"/>
              </a:buClr>
              <a:buFont typeface="Wingdings" panose="05000000000000000000" pitchFamily="2" charset="2"/>
              <a:buChar char="§"/>
              <a:defRPr/>
            </a:pPr>
            <a:r>
              <a:rPr lang="en-US" altLang="en-US" sz="2000" b="1" dirty="0" smtClean="0"/>
              <a:t>The Center at UCLA provides free technical assistance for all </a:t>
            </a:r>
            <a:r>
              <a:rPr lang="en-US" altLang="en-US" sz="2000" b="1" dirty="0"/>
              <a:t>relevant </a:t>
            </a:r>
            <a:r>
              <a:rPr lang="en-US" altLang="en-US" sz="2000" b="1" dirty="0" smtClean="0"/>
              <a:t>inquiries and provides free distance coaching for those moving forward with transforming student and learning supports.*</a:t>
            </a:r>
          </a:p>
          <a:p>
            <a:pPr eaLnBrk="1" hangingPunct="1">
              <a:buClr>
                <a:schemeClr val="tx1"/>
              </a:buClr>
              <a:buFont typeface="Wingdings" panose="05000000000000000000" pitchFamily="2" charset="2"/>
              <a:buChar char="§"/>
              <a:defRPr/>
            </a:pPr>
            <a:endParaRPr lang="en-US" altLang="en-US" sz="2000" b="1" dirty="0" smtClean="0"/>
          </a:p>
          <a:p>
            <a:pPr algn="ctr" eaLnBrk="1" hangingPunct="1">
              <a:defRPr/>
            </a:pPr>
            <a:r>
              <a:rPr lang="en-US" altLang="en-US" b="1" dirty="0" smtClean="0"/>
              <a:t>Contact: </a:t>
            </a:r>
            <a:r>
              <a:rPr lang="en-US" altLang="en-US" b="1" dirty="0" smtClean="0">
                <a:hlinkClick r:id="rId4"/>
              </a:rPr>
              <a:t>Ltaylor@ucla.edu</a:t>
            </a:r>
            <a:endParaRPr lang="en-US" altLang="en-US" b="1" dirty="0" smtClean="0"/>
          </a:p>
          <a:p>
            <a:pPr eaLnBrk="1" hangingPunct="1">
              <a:buFont typeface="Wingdings" panose="05000000000000000000" pitchFamily="2" charset="2"/>
              <a:buNone/>
              <a:defRPr/>
            </a:pPr>
            <a:endParaRPr lang="en-US" altLang="en-US" sz="2000" b="1" dirty="0" smtClean="0"/>
          </a:p>
          <a:p>
            <a:pPr eaLnBrk="1" hangingPunct="1">
              <a:buFont typeface="Wingdings" panose="05000000000000000000" pitchFamily="2" charset="2"/>
              <a:buNone/>
              <a:defRPr/>
            </a:pPr>
            <a:r>
              <a:rPr lang="en-US" altLang="en-US" sz="2000" b="1" dirty="0" smtClean="0"/>
              <a:t>*For system change resources, see</a:t>
            </a:r>
          </a:p>
          <a:p>
            <a:pPr marL="0" indent="0">
              <a:lnSpc>
                <a:spcPts val="2000"/>
              </a:lnSpc>
              <a:buFont typeface="Wingdings" panose="05000000000000000000" pitchFamily="2" charset="2"/>
              <a:buNone/>
              <a:defRPr/>
            </a:pPr>
            <a:r>
              <a:rPr lang="en-US" sz="1800" b="1" i="1" dirty="0" smtClean="0"/>
              <a:t>	</a:t>
            </a:r>
            <a:r>
              <a:rPr lang="en-US" sz="1800" b="1" i="1" dirty="0" smtClean="0">
                <a:solidFill>
                  <a:srgbClr val="FFFF00"/>
                </a:solidFill>
              </a:rPr>
              <a:t>System Change Toolkit for Transforming Student Supports into a</a:t>
            </a:r>
            <a:br>
              <a:rPr lang="en-US" sz="1800" b="1" i="1" dirty="0" smtClean="0">
                <a:solidFill>
                  <a:srgbClr val="FFFF00"/>
                </a:solidFill>
              </a:rPr>
            </a:br>
            <a:r>
              <a:rPr lang="en-US" sz="1800" b="1" i="1" dirty="0" smtClean="0">
                <a:solidFill>
                  <a:srgbClr val="FFFF00"/>
                </a:solidFill>
              </a:rPr>
              <a:t>	Unified &amp; Comprehensive System for Addressing Barriers to </a:t>
            </a:r>
          </a:p>
          <a:p>
            <a:pPr marL="0" indent="0">
              <a:lnSpc>
                <a:spcPts val="2000"/>
              </a:lnSpc>
              <a:buFont typeface="Wingdings" panose="05000000000000000000" pitchFamily="2" charset="2"/>
              <a:buNone/>
              <a:defRPr/>
            </a:pPr>
            <a:r>
              <a:rPr lang="en-US" sz="1800" b="1" i="1" dirty="0">
                <a:solidFill>
                  <a:srgbClr val="FFFF00"/>
                </a:solidFill>
              </a:rPr>
              <a:t>	</a:t>
            </a:r>
            <a:r>
              <a:rPr lang="en-US" sz="1800" b="1" i="1" dirty="0" smtClean="0">
                <a:solidFill>
                  <a:srgbClr val="FFFF00"/>
                </a:solidFill>
              </a:rPr>
              <a:t>Learning and Teaching</a:t>
            </a:r>
            <a:endParaRPr lang="en-US" sz="1800" i="1" dirty="0" smtClean="0">
              <a:solidFill>
                <a:srgbClr val="FFFF00"/>
              </a:solidFill>
            </a:endParaRPr>
          </a:p>
          <a:p>
            <a:pPr eaLnBrk="1" hangingPunct="1">
              <a:buFont typeface="Wingdings" panose="05000000000000000000" pitchFamily="2" charset="2"/>
              <a:buNone/>
              <a:defRPr/>
            </a:pPr>
            <a:r>
              <a:rPr lang="en-US" altLang="en-US" sz="1800" dirty="0" smtClean="0"/>
              <a:t>		</a:t>
            </a:r>
            <a:r>
              <a:rPr lang="en-US" altLang="en-US" sz="2000" dirty="0" smtClean="0"/>
              <a:t>http://smhp.psych.ucla.edu/summit2002/resourceaids.htm</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2531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8C6BBAF2-8A60-441A-95D6-711151EC7D77}" type="slidenum">
              <a:rPr lang="en-US" altLang="en-US" sz="1200" smtClean="0">
                <a:latin typeface="Garamond" panose="02020404030301010803" pitchFamily="18" charset="0"/>
              </a:rPr>
              <a:pPr>
                <a:spcBef>
                  <a:spcPct val="0"/>
                </a:spcBef>
                <a:buClrTx/>
                <a:buSzTx/>
                <a:buFontTx/>
                <a:buNone/>
              </a:pPr>
              <a:t>4</a:t>
            </a:fld>
            <a:endParaRPr lang="en-US" altLang="en-US" sz="1200" smtClean="0">
              <a:latin typeface="Garamond" panose="02020404030301010803" pitchFamily="18" charset="0"/>
            </a:endParaRPr>
          </a:p>
        </p:txBody>
      </p:sp>
      <p:sp>
        <p:nvSpPr>
          <p:cNvPr id="9219" name="Text Box 2"/>
          <p:cNvSpPr txBox="1">
            <a:spLocks noChangeArrowheads="1"/>
          </p:cNvSpPr>
          <p:nvPr/>
        </p:nvSpPr>
        <p:spPr bwMode="auto">
          <a:xfrm>
            <a:off x="533400" y="304800"/>
            <a:ext cx="838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000" b="1" dirty="0" smtClean="0">
                <a:sym typeface="Gill Sans" charset="0"/>
              </a:rPr>
              <a:t>We frame these challenges within the context of </a:t>
            </a:r>
            <a:endParaRPr lang="en-US" altLang="en-US" sz="2000" b="1" dirty="0">
              <a:sym typeface="Gill Sans" charset="0"/>
            </a:endParaRPr>
          </a:p>
          <a:p>
            <a:pPr eaLnBrk="1" hangingPunct="1">
              <a:spcBef>
                <a:spcPct val="0"/>
              </a:spcBef>
              <a:buClrTx/>
              <a:buSzTx/>
              <a:buFontTx/>
              <a:buNone/>
            </a:pPr>
            <a:r>
              <a:rPr lang="en-US" altLang="en-US" sz="2000" b="1" i="1" dirty="0">
                <a:solidFill>
                  <a:srgbClr val="FFFF00"/>
                </a:solidFill>
                <a:sym typeface="Gill Sans" charset="0"/>
              </a:rPr>
              <a:t>   Addressing Barriers</a:t>
            </a:r>
            <a:r>
              <a:rPr lang="en-US" altLang="en-US" sz="2000" b="1" dirty="0">
                <a:solidFill>
                  <a:srgbClr val="FFFF00"/>
                </a:solidFill>
                <a:sym typeface="Gill Sans" charset="0"/>
              </a:rPr>
              <a:t> to </a:t>
            </a:r>
            <a:r>
              <a:rPr lang="en-US" altLang="en-US" sz="2000" b="1" dirty="0" smtClean="0">
                <a:solidFill>
                  <a:srgbClr val="FFFF00"/>
                </a:solidFill>
                <a:sym typeface="Gill Sans" charset="0"/>
              </a:rPr>
              <a:t>Learning and Teaching</a:t>
            </a:r>
            <a:endParaRPr lang="en-US" altLang="en-US" sz="2000" b="1" dirty="0">
              <a:solidFill>
                <a:srgbClr val="FFFF00"/>
              </a:solidFill>
              <a:sym typeface="Gill Sans" charset="0"/>
            </a:endParaRPr>
          </a:p>
        </p:txBody>
      </p:sp>
      <p:sp>
        <p:nvSpPr>
          <p:cNvPr id="9220" name="Text Box 3"/>
          <p:cNvSpPr txBox="1">
            <a:spLocks noChangeArrowheads="1"/>
          </p:cNvSpPr>
          <p:nvPr/>
        </p:nvSpPr>
        <p:spPr bwMode="auto">
          <a:xfrm>
            <a:off x="457200" y="990600"/>
            <a:ext cx="219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i="1" dirty="0">
                <a:solidFill>
                  <a:schemeClr val="accent2"/>
                </a:solidFill>
                <a:sym typeface="Gill Sans" charset="0"/>
              </a:rPr>
              <a:t>Range of Learners</a:t>
            </a:r>
          </a:p>
        </p:txBody>
      </p:sp>
      <p:sp>
        <p:nvSpPr>
          <p:cNvPr id="9221" name="Text Box 4"/>
          <p:cNvSpPr txBox="1">
            <a:spLocks noChangeArrowheads="1"/>
          </p:cNvSpPr>
          <p:nvPr/>
        </p:nvSpPr>
        <p:spPr bwMode="auto">
          <a:xfrm>
            <a:off x="76201" y="2387521"/>
            <a:ext cx="2286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tabLst>
                <a:tab pos="457200" algn="l"/>
              </a:tabLst>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tabLst>
                <a:tab pos="457200" algn="l"/>
              </a:tabLst>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tabLst>
                <a:tab pos="457200" algn="l"/>
              </a:tabLst>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tabLst>
                <a:tab pos="457200" algn="l"/>
              </a:tabLst>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tabLst>
                <a:tab pos="4572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tabLst>
                <a:tab pos="4572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tabLst>
                <a:tab pos="4572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tabLst>
                <a:tab pos="4572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tabLst>
                <a:tab pos="457200" algn="l"/>
              </a:tabLst>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b="1" dirty="0">
                <a:solidFill>
                  <a:schemeClr val="tx2"/>
                </a:solidFill>
                <a:sym typeface="Gill Sans" charset="0"/>
              </a:rPr>
              <a:t>    </a:t>
            </a:r>
            <a:r>
              <a:rPr lang="en-US" altLang="en-US" sz="1800" b="1" dirty="0">
                <a:solidFill>
                  <a:schemeClr val="tx2"/>
                </a:solidFill>
                <a:sym typeface="Gill Sans" charset="0"/>
              </a:rPr>
              <a:t>	</a:t>
            </a:r>
            <a:r>
              <a:rPr lang="en-US" altLang="en-US" sz="1600" b="1" dirty="0">
                <a:solidFill>
                  <a:schemeClr val="tx2"/>
                </a:solidFill>
                <a:sym typeface="Gill Sans" charset="0"/>
              </a:rPr>
              <a:t>Not very</a:t>
            </a:r>
          </a:p>
          <a:p>
            <a:pPr eaLnBrk="1" hangingPunct="1">
              <a:spcBef>
                <a:spcPct val="0"/>
              </a:spcBef>
              <a:buClrTx/>
              <a:buSzTx/>
              <a:buFontTx/>
              <a:buNone/>
            </a:pPr>
            <a:r>
              <a:rPr lang="en-US" altLang="en-US" sz="1600" b="1" dirty="0">
                <a:solidFill>
                  <a:schemeClr val="tx2"/>
                </a:solidFill>
                <a:sym typeface="Gill Sans" charset="0"/>
              </a:rPr>
              <a:t>	motivated/</a:t>
            </a:r>
          </a:p>
          <a:p>
            <a:pPr eaLnBrk="1" hangingPunct="1">
              <a:spcBef>
                <a:spcPct val="0"/>
              </a:spcBef>
              <a:buClrTx/>
              <a:buSzTx/>
              <a:buFontTx/>
              <a:buNone/>
            </a:pPr>
            <a:r>
              <a:rPr lang="en-US" altLang="en-US" sz="1600" b="1" dirty="0">
                <a:solidFill>
                  <a:schemeClr val="tx2"/>
                </a:solidFill>
                <a:sym typeface="Gill Sans" charset="0"/>
              </a:rPr>
              <a:t>	lacking</a:t>
            </a:r>
          </a:p>
          <a:p>
            <a:pPr eaLnBrk="1" hangingPunct="1">
              <a:spcBef>
                <a:spcPct val="0"/>
              </a:spcBef>
              <a:buClrTx/>
              <a:buSzTx/>
              <a:buFontTx/>
              <a:buNone/>
            </a:pPr>
            <a:r>
              <a:rPr lang="en-US" altLang="en-US" sz="1600" b="1" dirty="0">
                <a:solidFill>
                  <a:schemeClr val="tx2"/>
                </a:solidFill>
                <a:sym typeface="Gill Sans" charset="0"/>
              </a:rPr>
              <a:t>	prerequisite</a:t>
            </a:r>
          </a:p>
          <a:p>
            <a:pPr eaLnBrk="1" hangingPunct="1">
              <a:spcBef>
                <a:spcPct val="0"/>
              </a:spcBef>
              <a:buClrTx/>
              <a:buSzTx/>
              <a:buFontTx/>
              <a:buNone/>
            </a:pPr>
            <a:r>
              <a:rPr lang="en-US" altLang="en-US" sz="1600" b="1" dirty="0">
                <a:solidFill>
                  <a:schemeClr val="tx2"/>
                </a:solidFill>
                <a:sym typeface="Gill Sans" charset="0"/>
              </a:rPr>
              <a:t>        skills/</a:t>
            </a:r>
          </a:p>
          <a:p>
            <a:pPr eaLnBrk="1" hangingPunct="1">
              <a:spcBef>
                <a:spcPct val="0"/>
              </a:spcBef>
              <a:buClrTx/>
              <a:buSzTx/>
              <a:buFontTx/>
              <a:buNone/>
            </a:pPr>
            <a:r>
              <a:rPr lang="en-US" altLang="en-US" sz="1600" b="1" dirty="0">
                <a:solidFill>
                  <a:schemeClr val="tx2"/>
                </a:solidFill>
                <a:sym typeface="Gill Sans" charset="0"/>
              </a:rPr>
              <a:t>	different rates</a:t>
            </a:r>
          </a:p>
          <a:p>
            <a:pPr eaLnBrk="1" hangingPunct="1">
              <a:spcBef>
                <a:spcPct val="0"/>
              </a:spcBef>
              <a:buClrTx/>
              <a:buSzTx/>
              <a:buFontTx/>
              <a:buNone/>
            </a:pPr>
            <a:r>
              <a:rPr lang="en-US" altLang="en-US" sz="1600" b="1" dirty="0">
                <a:solidFill>
                  <a:schemeClr val="tx2"/>
                </a:solidFill>
                <a:sym typeface="Gill Sans" charset="0"/>
              </a:rPr>
              <a:t>	&amp; styles/</a:t>
            </a:r>
          </a:p>
          <a:p>
            <a:pPr eaLnBrk="1" hangingPunct="1">
              <a:spcBef>
                <a:spcPct val="0"/>
              </a:spcBef>
              <a:buClrTx/>
              <a:buSzTx/>
              <a:buFontTx/>
              <a:buNone/>
            </a:pPr>
            <a:r>
              <a:rPr lang="en-US" altLang="en-US" sz="1600" b="1" dirty="0">
                <a:solidFill>
                  <a:schemeClr val="tx2"/>
                </a:solidFill>
                <a:sym typeface="Gill Sans" charset="0"/>
              </a:rPr>
              <a:t>	minor</a:t>
            </a:r>
          </a:p>
          <a:p>
            <a:pPr eaLnBrk="1" hangingPunct="1">
              <a:spcBef>
                <a:spcPct val="0"/>
              </a:spcBef>
              <a:buClrTx/>
              <a:buSzTx/>
              <a:buFontTx/>
              <a:buNone/>
            </a:pPr>
            <a:r>
              <a:rPr lang="en-US" altLang="en-US" sz="1600" b="1" dirty="0">
                <a:solidFill>
                  <a:schemeClr val="tx2"/>
                </a:solidFill>
                <a:sym typeface="Gill Sans" charset="0"/>
              </a:rPr>
              <a:t>	vulnerabilities</a:t>
            </a:r>
          </a:p>
          <a:p>
            <a:pPr eaLnBrk="1" hangingPunct="1">
              <a:spcBef>
                <a:spcPct val="0"/>
              </a:spcBef>
              <a:buClrTx/>
              <a:buSzTx/>
              <a:buFontTx/>
              <a:buNone/>
            </a:pPr>
            <a:endParaRPr lang="en-US" altLang="en-US" sz="1800" b="1" dirty="0">
              <a:solidFill>
                <a:schemeClr val="tx2"/>
              </a:solidFill>
              <a:sym typeface="Gill Sans" charset="0"/>
            </a:endParaRPr>
          </a:p>
          <a:p>
            <a:pPr eaLnBrk="1" hangingPunct="1">
              <a:spcBef>
                <a:spcPct val="0"/>
              </a:spcBef>
              <a:buClrTx/>
              <a:buSzTx/>
              <a:buFontTx/>
              <a:buNone/>
            </a:pPr>
            <a:endParaRPr lang="en-US" altLang="en-US" sz="1800" b="1" dirty="0">
              <a:solidFill>
                <a:schemeClr val="tx2"/>
              </a:solidFill>
              <a:sym typeface="Gill Sans" charset="0"/>
            </a:endParaRPr>
          </a:p>
          <a:p>
            <a:pPr eaLnBrk="1" hangingPunct="1">
              <a:spcBef>
                <a:spcPct val="0"/>
              </a:spcBef>
              <a:buClrTx/>
              <a:buSzTx/>
              <a:buFontTx/>
              <a:buNone/>
            </a:pPr>
            <a:r>
              <a:rPr lang="en-US" altLang="en-US" sz="1400" dirty="0">
                <a:solidFill>
                  <a:schemeClr val="tx2"/>
                </a:solidFill>
                <a:latin typeface="Gill Sans" charset="0"/>
                <a:sym typeface="Gill Sans" charset="0"/>
              </a:rPr>
              <a:t>	</a:t>
            </a:r>
          </a:p>
        </p:txBody>
      </p:sp>
      <p:sp>
        <p:nvSpPr>
          <p:cNvPr id="9222" name="Text Box 5"/>
          <p:cNvSpPr txBox="1">
            <a:spLocks noChangeArrowheads="1"/>
          </p:cNvSpPr>
          <p:nvPr/>
        </p:nvSpPr>
        <p:spPr bwMode="auto">
          <a:xfrm>
            <a:off x="3298825" y="1928813"/>
            <a:ext cx="1268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600" b="1" dirty="0">
                <a:solidFill>
                  <a:schemeClr val="tx2"/>
                </a:solidFill>
                <a:sym typeface="Gill Sans" charset="0"/>
              </a:rPr>
              <a:t>No barriers</a:t>
            </a:r>
          </a:p>
        </p:txBody>
      </p:sp>
      <p:sp>
        <p:nvSpPr>
          <p:cNvPr id="8199" name="Text Box 6"/>
          <p:cNvSpPr txBox="1">
            <a:spLocks noChangeArrowheads="1"/>
          </p:cNvSpPr>
          <p:nvPr/>
        </p:nvSpPr>
        <p:spPr bwMode="auto">
          <a:xfrm>
            <a:off x="2971800" y="3048000"/>
            <a:ext cx="1833563" cy="1570038"/>
          </a:xfrm>
          <a:prstGeom prst="rect">
            <a:avLst/>
          </a:prstGeom>
          <a:noFill/>
          <a:ln w="127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600" b="1" i="1">
                <a:solidFill>
                  <a:schemeClr val="accent2"/>
                </a:solidFill>
                <a:sym typeface="Gill Sans" charset="0"/>
              </a:rPr>
              <a:t>Barriers</a:t>
            </a:r>
          </a:p>
          <a:p>
            <a:pPr algn="ctr" eaLnBrk="1" hangingPunct="1">
              <a:spcBef>
                <a:spcPct val="0"/>
              </a:spcBef>
              <a:buClrTx/>
              <a:buSzTx/>
              <a:buFontTx/>
              <a:buNone/>
            </a:pPr>
            <a:r>
              <a:rPr lang="en-US" altLang="en-US" sz="1600" b="1">
                <a:solidFill>
                  <a:schemeClr val="accent2"/>
                </a:solidFill>
                <a:sym typeface="Gill Sans" charset="0"/>
              </a:rPr>
              <a:t>to</a:t>
            </a:r>
          </a:p>
          <a:p>
            <a:pPr algn="ctr" eaLnBrk="1" hangingPunct="1">
              <a:spcBef>
                <a:spcPct val="0"/>
              </a:spcBef>
              <a:buClrTx/>
              <a:buSzTx/>
              <a:buFontTx/>
              <a:buNone/>
            </a:pPr>
            <a:r>
              <a:rPr lang="en-US" altLang="en-US" sz="1600" b="1">
                <a:solidFill>
                  <a:schemeClr val="accent2"/>
                </a:solidFill>
                <a:sym typeface="Gill Sans" charset="0"/>
              </a:rPr>
              <a:t>Learning,</a:t>
            </a:r>
          </a:p>
          <a:p>
            <a:pPr algn="ctr" eaLnBrk="1" hangingPunct="1">
              <a:spcBef>
                <a:spcPct val="0"/>
              </a:spcBef>
              <a:buClrTx/>
              <a:buSzTx/>
              <a:buFontTx/>
              <a:buNone/>
            </a:pPr>
            <a:r>
              <a:rPr lang="en-US" altLang="en-US" sz="1600" b="1">
                <a:solidFill>
                  <a:schemeClr val="accent2"/>
                </a:solidFill>
                <a:sym typeface="Gill Sans" charset="0"/>
              </a:rPr>
              <a:t>Development, </a:t>
            </a:r>
          </a:p>
          <a:p>
            <a:pPr algn="ctr" eaLnBrk="1" hangingPunct="1">
              <a:spcBef>
                <a:spcPct val="0"/>
              </a:spcBef>
              <a:buClrTx/>
              <a:buSzTx/>
              <a:buFontTx/>
              <a:buNone/>
            </a:pPr>
            <a:r>
              <a:rPr lang="en-US" altLang="en-US" sz="1600" b="1">
                <a:solidFill>
                  <a:schemeClr val="accent2"/>
                </a:solidFill>
                <a:sym typeface="Gill Sans" charset="0"/>
              </a:rPr>
              <a:t>Parenting,</a:t>
            </a:r>
          </a:p>
          <a:p>
            <a:pPr algn="ctr" eaLnBrk="1" hangingPunct="1">
              <a:spcBef>
                <a:spcPct val="0"/>
              </a:spcBef>
              <a:buClrTx/>
              <a:buSzTx/>
              <a:buFontTx/>
              <a:buNone/>
            </a:pPr>
            <a:r>
              <a:rPr lang="en-US" altLang="en-US" sz="1600" b="1">
                <a:solidFill>
                  <a:schemeClr val="accent2"/>
                </a:solidFill>
                <a:sym typeface="Gill Sans" charset="0"/>
              </a:rPr>
              <a:t>Teaching</a:t>
            </a:r>
          </a:p>
        </p:txBody>
      </p:sp>
      <p:sp>
        <p:nvSpPr>
          <p:cNvPr id="9224" name="Text Box 7"/>
          <p:cNvSpPr txBox="1">
            <a:spLocks noChangeArrowheads="1"/>
          </p:cNvSpPr>
          <p:nvPr/>
        </p:nvSpPr>
        <p:spPr bwMode="auto">
          <a:xfrm>
            <a:off x="5181600" y="1981200"/>
            <a:ext cx="1622425" cy="1569660"/>
          </a:xfrm>
          <a:prstGeom prst="rect">
            <a:avLst/>
          </a:prstGeom>
          <a:noFill/>
          <a:ln w="127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en-US" altLang="en-US" sz="1600" b="1" i="1" dirty="0">
              <a:solidFill>
                <a:schemeClr val="tx2"/>
              </a:solidFill>
              <a:sym typeface="Gill Sans" charset="0"/>
            </a:endParaRPr>
          </a:p>
          <a:p>
            <a:pPr algn="ctr" eaLnBrk="1" hangingPunct="1">
              <a:spcBef>
                <a:spcPct val="0"/>
              </a:spcBef>
              <a:buClrTx/>
              <a:buSzTx/>
              <a:buFontTx/>
              <a:buNone/>
            </a:pPr>
            <a:r>
              <a:rPr lang="en-US" altLang="en-US" sz="1600" b="1" i="1" dirty="0">
                <a:solidFill>
                  <a:schemeClr val="tx2"/>
                </a:solidFill>
                <a:sym typeface="Gill Sans" charset="0"/>
              </a:rPr>
              <a:t>Prevailing</a:t>
            </a:r>
          </a:p>
          <a:p>
            <a:pPr algn="ctr" eaLnBrk="1" hangingPunct="1">
              <a:spcBef>
                <a:spcPct val="0"/>
              </a:spcBef>
              <a:buClrTx/>
              <a:buSzTx/>
              <a:buFontTx/>
              <a:buNone/>
            </a:pPr>
            <a:r>
              <a:rPr lang="en-US" altLang="en-US" sz="1600" b="1" i="1" dirty="0" smtClean="0">
                <a:solidFill>
                  <a:schemeClr val="tx2"/>
                </a:solidFill>
                <a:sym typeface="Gill Sans" charset="0"/>
              </a:rPr>
              <a:t>Teaching </a:t>
            </a:r>
            <a:r>
              <a:rPr lang="en-US" altLang="en-US" sz="1600" b="1" i="1" dirty="0">
                <a:solidFill>
                  <a:schemeClr val="tx2"/>
                </a:solidFill>
                <a:sym typeface="Gill Sans" charset="0"/>
              </a:rPr>
              <a:t>Practices</a:t>
            </a:r>
          </a:p>
          <a:p>
            <a:pPr algn="ctr" eaLnBrk="1" hangingPunct="1">
              <a:spcBef>
                <a:spcPct val="0"/>
              </a:spcBef>
              <a:buClrTx/>
              <a:buSzTx/>
              <a:buFontTx/>
              <a:buNone/>
            </a:pPr>
            <a:endParaRPr lang="en-US" altLang="en-US" sz="1600" b="1" i="1" dirty="0">
              <a:solidFill>
                <a:schemeClr val="tx2"/>
              </a:solidFill>
              <a:sym typeface="Gill Sans" charset="0"/>
            </a:endParaRPr>
          </a:p>
          <a:p>
            <a:pPr algn="ctr" eaLnBrk="1" hangingPunct="1">
              <a:spcBef>
                <a:spcPct val="0"/>
              </a:spcBef>
              <a:buClrTx/>
              <a:buSzTx/>
              <a:buFontTx/>
              <a:buNone/>
            </a:pPr>
            <a:endParaRPr lang="en-US" altLang="en-US" sz="1600" b="1" dirty="0">
              <a:solidFill>
                <a:schemeClr val="tx2"/>
              </a:solidFill>
              <a:sym typeface="Gill Sans" charset="0"/>
            </a:endParaRPr>
          </a:p>
        </p:txBody>
      </p:sp>
      <p:sp>
        <p:nvSpPr>
          <p:cNvPr id="9225" name="Text Box 8"/>
          <p:cNvSpPr txBox="1">
            <a:spLocks noChangeArrowheads="1"/>
          </p:cNvSpPr>
          <p:nvPr/>
        </p:nvSpPr>
        <p:spPr bwMode="auto">
          <a:xfrm>
            <a:off x="7226637" y="2157413"/>
            <a:ext cx="12105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600" b="1" dirty="0" smtClean="0">
                <a:solidFill>
                  <a:schemeClr val="tx2"/>
                </a:solidFill>
                <a:sym typeface="Gill Sans" charset="0"/>
              </a:rPr>
              <a:t>Outcomes</a:t>
            </a:r>
            <a:endParaRPr lang="en-US" altLang="en-US" sz="1600" b="1" dirty="0">
              <a:solidFill>
                <a:schemeClr val="tx2"/>
              </a:solidFill>
              <a:sym typeface="Gill Sans" charset="0"/>
            </a:endParaRPr>
          </a:p>
          <a:p>
            <a:pPr algn="ctr" eaLnBrk="1" hangingPunct="1">
              <a:spcBef>
                <a:spcPct val="0"/>
              </a:spcBef>
              <a:buClrTx/>
              <a:buSzTx/>
              <a:buNone/>
            </a:pPr>
            <a:r>
              <a:rPr lang="en-US" altLang="en-US" sz="1600" b="1" dirty="0" smtClean="0">
                <a:solidFill>
                  <a:schemeClr val="tx2"/>
                </a:solidFill>
                <a:sym typeface="Gill Sans" charset="0"/>
              </a:rPr>
              <a:t>Desired </a:t>
            </a:r>
          </a:p>
          <a:p>
            <a:pPr algn="ctr" eaLnBrk="1" hangingPunct="1">
              <a:spcBef>
                <a:spcPct val="0"/>
              </a:spcBef>
              <a:buClrTx/>
              <a:buSzTx/>
              <a:buNone/>
            </a:pPr>
            <a:r>
              <a:rPr lang="en-US" altLang="en-US" sz="1600" b="1" dirty="0" smtClean="0">
                <a:solidFill>
                  <a:schemeClr val="tx2"/>
                </a:solidFill>
                <a:sym typeface="Gill Sans" charset="0"/>
              </a:rPr>
              <a:t>by Society</a:t>
            </a:r>
            <a:endParaRPr lang="en-US" altLang="en-US" sz="1600" b="1" dirty="0">
              <a:solidFill>
                <a:schemeClr val="tx2"/>
              </a:solidFill>
              <a:sym typeface="Gill Sans" charset="0"/>
            </a:endParaRPr>
          </a:p>
          <a:p>
            <a:pPr algn="ctr" eaLnBrk="1" hangingPunct="1">
              <a:spcBef>
                <a:spcPct val="0"/>
              </a:spcBef>
              <a:buClrTx/>
              <a:buSzTx/>
              <a:buFontTx/>
              <a:buNone/>
            </a:pPr>
            <a:endParaRPr lang="en-US" altLang="en-US" sz="1600" b="1" dirty="0">
              <a:solidFill>
                <a:schemeClr val="tx2"/>
              </a:solidFill>
              <a:sym typeface="Gill Sans" charset="0"/>
            </a:endParaRPr>
          </a:p>
          <a:p>
            <a:pPr algn="ctr" eaLnBrk="1" hangingPunct="1">
              <a:spcBef>
                <a:spcPct val="0"/>
              </a:spcBef>
              <a:buClrTx/>
              <a:buSzTx/>
              <a:buFontTx/>
              <a:buNone/>
            </a:pPr>
            <a:endParaRPr lang="en-US" altLang="en-US" sz="1600" b="1" dirty="0">
              <a:solidFill>
                <a:schemeClr val="tx2"/>
              </a:solidFill>
              <a:sym typeface="Gill Sans" charset="0"/>
            </a:endParaRPr>
          </a:p>
        </p:txBody>
      </p:sp>
      <p:sp>
        <p:nvSpPr>
          <p:cNvPr id="9226" name="Line 10"/>
          <p:cNvSpPr>
            <a:spLocks noChangeShapeType="1"/>
          </p:cNvSpPr>
          <p:nvPr/>
        </p:nvSpPr>
        <p:spPr bwMode="auto">
          <a:xfrm>
            <a:off x="2590800" y="2438400"/>
            <a:ext cx="2590800" cy="0"/>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7" name="Line 11"/>
          <p:cNvSpPr>
            <a:spLocks noChangeShapeType="1"/>
          </p:cNvSpPr>
          <p:nvPr/>
        </p:nvSpPr>
        <p:spPr bwMode="auto">
          <a:xfrm>
            <a:off x="6781800" y="2438400"/>
            <a:ext cx="533400" cy="0"/>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8" name="Line 12"/>
          <p:cNvSpPr>
            <a:spLocks noChangeShapeType="1"/>
          </p:cNvSpPr>
          <p:nvPr/>
        </p:nvSpPr>
        <p:spPr bwMode="auto">
          <a:xfrm flipH="1">
            <a:off x="2438400" y="1676400"/>
            <a:ext cx="15240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9" name="Line 13"/>
          <p:cNvSpPr>
            <a:spLocks noChangeShapeType="1"/>
          </p:cNvSpPr>
          <p:nvPr/>
        </p:nvSpPr>
        <p:spPr bwMode="auto">
          <a:xfrm flipH="1" flipV="1">
            <a:off x="2590800" y="1676400"/>
            <a:ext cx="0" cy="434340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0" name="Line 14"/>
          <p:cNvSpPr>
            <a:spLocks noChangeShapeType="1"/>
          </p:cNvSpPr>
          <p:nvPr/>
        </p:nvSpPr>
        <p:spPr bwMode="auto">
          <a:xfrm flipH="1" flipV="1">
            <a:off x="2362200" y="6019800"/>
            <a:ext cx="22860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7" name="Line 15"/>
          <p:cNvSpPr>
            <a:spLocks noChangeShapeType="1"/>
          </p:cNvSpPr>
          <p:nvPr/>
        </p:nvSpPr>
        <p:spPr bwMode="auto">
          <a:xfrm>
            <a:off x="2590800" y="3733800"/>
            <a:ext cx="381000"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20" name="Straight Connector 19"/>
          <p:cNvCxnSpPr/>
          <p:nvPr/>
        </p:nvCxnSpPr>
        <p:spPr>
          <a:xfrm rot="5400000">
            <a:off x="915987" y="2250501"/>
            <a:ext cx="4572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874711" y="4902959"/>
            <a:ext cx="533400" cy="3175"/>
          </a:xfrm>
          <a:prstGeom prst="line">
            <a:avLst/>
          </a:prstGeom>
        </p:spPr>
        <p:style>
          <a:lnRef idx="1">
            <a:schemeClr val="accent1"/>
          </a:lnRef>
          <a:fillRef idx="0">
            <a:schemeClr val="accent1"/>
          </a:fillRef>
          <a:effectRef idx="0">
            <a:schemeClr val="accent1"/>
          </a:effectRef>
          <a:fontRef idx="minor">
            <a:schemeClr val="tx1"/>
          </a:fontRef>
        </p:style>
      </p:cxnSp>
      <p:pic>
        <p:nvPicPr>
          <p:cNvPr id="9234" name="Audio 2">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Audio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573882" y="1512313"/>
            <a:ext cx="1828800" cy="584775"/>
          </a:xfrm>
          <a:prstGeom prst="rect">
            <a:avLst/>
          </a:prstGeom>
          <a:noFill/>
        </p:spPr>
        <p:txBody>
          <a:bodyPr wrap="square" rtlCol="0">
            <a:spAutoFit/>
          </a:bodyPr>
          <a:lstStyle/>
          <a:p>
            <a:pPr eaLnBrk="1" hangingPunct="1"/>
            <a:r>
              <a:rPr lang="en-US" altLang="en-US" sz="1600" b="1" dirty="0" smtClean="0">
                <a:solidFill>
                  <a:schemeClr val="tx2"/>
                </a:solidFill>
                <a:sym typeface="Gill Sans" charset="0"/>
              </a:rPr>
              <a:t>Motivationally</a:t>
            </a:r>
            <a:endParaRPr lang="en-US" altLang="en-US" sz="1600" b="1" dirty="0">
              <a:solidFill>
                <a:schemeClr val="tx2"/>
              </a:solidFill>
              <a:sym typeface="Gill Sans" charset="0"/>
            </a:endParaRPr>
          </a:p>
          <a:p>
            <a:pPr eaLnBrk="1" hangingPunct="1"/>
            <a:r>
              <a:rPr lang="en-US" altLang="en-US" sz="1600" b="1" dirty="0">
                <a:solidFill>
                  <a:schemeClr val="tx2"/>
                </a:solidFill>
                <a:sym typeface="Gill Sans" charset="0"/>
              </a:rPr>
              <a:t> </a:t>
            </a:r>
            <a:r>
              <a:rPr lang="en-US" altLang="en-US" sz="1600" b="1" dirty="0" smtClean="0">
                <a:solidFill>
                  <a:schemeClr val="tx2"/>
                </a:solidFill>
                <a:sym typeface="Gill Sans" charset="0"/>
              </a:rPr>
              <a:t>ready </a:t>
            </a:r>
            <a:r>
              <a:rPr lang="en-US" altLang="en-US" sz="1600" b="1" dirty="0">
                <a:solidFill>
                  <a:schemeClr val="tx2"/>
                </a:solidFill>
                <a:sym typeface="Gill Sans" charset="0"/>
              </a:rPr>
              <a:t>and able</a:t>
            </a:r>
          </a:p>
        </p:txBody>
      </p:sp>
      <p:sp>
        <p:nvSpPr>
          <p:cNvPr id="6" name="TextBox 5"/>
          <p:cNvSpPr txBox="1"/>
          <p:nvPr/>
        </p:nvSpPr>
        <p:spPr>
          <a:xfrm>
            <a:off x="606054" y="5143942"/>
            <a:ext cx="1756146" cy="830997"/>
          </a:xfrm>
          <a:prstGeom prst="rect">
            <a:avLst/>
          </a:prstGeom>
          <a:noFill/>
        </p:spPr>
        <p:txBody>
          <a:bodyPr wrap="square" rtlCol="0">
            <a:spAutoFit/>
          </a:bodyPr>
          <a:lstStyle/>
          <a:p>
            <a:pPr eaLnBrk="1" hangingPunct="1"/>
            <a:r>
              <a:rPr lang="en-US" altLang="en-US" sz="1600" b="1" dirty="0">
                <a:solidFill>
                  <a:schemeClr val="tx2"/>
                </a:solidFill>
                <a:sym typeface="Gill Sans" charset="0"/>
              </a:rPr>
              <a:t>Avoidant/</a:t>
            </a:r>
          </a:p>
          <a:p>
            <a:pPr eaLnBrk="1" hangingPunct="1"/>
            <a:r>
              <a:rPr lang="en-US" altLang="en-US" sz="1600" b="1" dirty="0" smtClean="0">
                <a:solidFill>
                  <a:schemeClr val="tx2"/>
                </a:solidFill>
                <a:sym typeface="Gill Sans" charset="0"/>
              </a:rPr>
              <a:t>very </a:t>
            </a:r>
            <a:r>
              <a:rPr lang="en-US" altLang="en-US" sz="1600" b="1" dirty="0">
                <a:solidFill>
                  <a:schemeClr val="tx2"/>
                </a:solidFill>
                <a:sym typeface="Gill Sans" charset="0"/>
              </a:rPr>
              <a:t>deficient</a:t>
            </a:r>
          </a:p>
          <a:p>
            <a:pPr eaLnBrk="1" hangingPunct="1"/>
            <a:r>
              <a:rPr lang="en-US" altLang="en-US" sz="1600" b="1" dirty="0" smtClean="0">
                <a:solidFill>
                  <a:schemeClr val="tx2"/>
                </a:solidFill>
                <a:sym typeface="Gill Sans" charset="0"/>
              </a:rPr>
              <a:t>in </a:t>
            </a:r>
            <a:r>
              <a:rPr lang="en-US" altLang="en-US" sz="1600" b="1" dirty="0">
                <a:solidFill>
                  <a:schemeClr val="tx2"/>
                </a:solidFill>
                <a:sym typeface="Gill Sans" charset="0"/>
              </a:rPr>
              <a:t>capabilities</a:t>
            </a:r>
          </a:p>
        </p:txBody>
      </p:sp>
      <p:pic>
        <p:nvPicPr>
          <p:cNvPr id="19" name="Audio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cSld>
  <p:clrMapOvr>
    <a:masterClrMapping/>
  </p:clrMapOvr>
  <p:transition advTm="87773">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2" presetClass="entr" presetSubtype="4" fill="hold" nodeType="withEffect">
                                  <p:stCondLst>
                                    <p:cond delay="0"/>
                                  </p:stCondLst>
                                  <p:childTnLst>
                                    <p:set>
                                      <p:cBhvr>
                                        <p:cTn id="8" dur="1" fill="hold">
                                          <p:stCondLst>
                                            <p:cond delay="0"/>
                                          </p:stCondLst>
                                        </p:cTn>
                                        <p:tgtEl>
                                          <p:spTgt spid="9219">
                                            <p:txEl>
                                              <p:pRg st="1" end="1"/>
                                            </p:txEl>
                                          </p:spTgt>
                                        </p:tgtEl>
                                        <p:attrNameLst>
                                          <p:attrName>style.visibility</p:attrName>
                                        </p:attrNameLst>
                                      </p:cBhvr>
                                      <p:to>
                                        <p:strVal val="visible"/>
                                      </p:to>
                                    </p:set>
                                    <p:anim calcmode="lin" valueType="num">
                                      <p:cBhvr additive="base">
                                        <p:cTn id="9"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220"/>
                                        </p:tgtEl>
                                        <p:attrNameLst>
                                          <p:attrName>style.visibility</p:attrName>
                                        </p:attrNameLst>
                                      </p:cBhvr>
                                      <p:to>
                                        <p:strVal val="visible"/>
                                      </p:to>
                                    </p:set>
                                    <p:anim calcmode="lin" valueType="num">
                                      <p:cBhvr additive="base">
                                        <p:cTn id="15" dur="500" fill="hold"/>
                                        <p:tgtEl>
                                          <p:spTgt spid="9220"/>
                                        </p:tgtEl>
                                        <p:attrNameLst>
                                          <p:attrName>ppt_x</p:attrName>
                                        </p:attrNameLst>
                                      </p:cBhvr>
                                      <p:tavLst>
                                        <p:tav tm="0">
                                          <p:val>
                                            <p:strVal val="#ppt_x"/>
                                          </p:val>
                                        </p:tav>
                                        <p:tav tm="100000">
                                          <p:val>
                                            <p:strVal val="#ppt_x"/>
                                          </p:val>
                                        </p:tav>
                                      </p:tavLst>
                                    </p:anim>
                                    <p:anim calcmode="lin" valueType="num">
                                      <p:cBhvr additive="base">
                                        <p:cTn id="16"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228"/>
                                        </p:tgtEl>
                                        <p:attrNameLst>
                                          <p:attrName>style.visibility</p:attrName>
                                        </p:attrNameLst>
                                      </p:cBhvr>
                                      <p:to>
                                        <p:strVal val="visible"/>
                                      </p:to>
                                    </p:set>
                                    <p:anim calcmode="lin" valueType="num">
                                      <p:cBhvr additive="base">
                                        <p:cTn id="25" dur="500" fill="hold"/>
                                        <p:tgtEl>
                                          <p:spTgt spid="9228"/>
                                        </p:tgtEl>
                                        <p:attrNameLst>
                                          <p:attrName>ppt_x</p:attrName>
                                        </p:attrNameLst>
                                      </p:cBhvr>
                                      <p:tavLst>
                                        <p:tav tm="0">
                                          <p:val>
                                            <p:strVal val="#ppt_x"/>
                                          </p:val>
                                        </p:tav>
                                        <p:tav tm="100000">
                                          <p:val>
                                            <p:strVal val="#ppt_x"/>
                                          </p:val>
                                        </p:tav>
                                      </p:tavLst>
                                    </p:anim>
                                    <p:anim calcmode="lin" valueType="num">
                                      <p:cBhvr additive="base">
                                        <p:cTn id="26" dur="500" fill="hold"/>
                                        <p:tgtEl>
                                          <p:spTgt spid="92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229"/>
                                        </p:tgtEl>
                                        <p:attrNameLst>
                                          <p:attrName>style.visibility</p:attrName>
                                        </p:attrNameLst>
                                      </p:cBhvr>
                                      <p:to>
                                        <p:strVal val="visible"/>
                                      </p:to>
                                    </p:set>
                                    <p:anim calcmode="lin" valueType="num">
                                      <p:cBhvr additive="base">
                                        <p:cTn id="29" dur="500" fill="hold"/>
                                        <p:tgtEl>
                                          <p:spTgt spid="9229"/>
                                        </p:tgtEl>
                                        <p:attrNameLst>
                                          <p:attrName>ppt_x</p:attrName>
                                        </p:attrNameLst>
                                      </p:cBhvr>
                                      <p:tavLst>
                                        <p:tav tm="0">
                                          <p:val>
                                            <p:strVal val="#ppt_x"/>
                                          </p:val>
                                        </p:tav>
                                        <p:tav tm="100000">
                                          <p:val>
                                            <p:strVal val="#ppt_x"/>
                                          </p:val>
                                        </p:tav>
                                      </p:tavLst>
                                    </p:anim>
                                    <p:anim calcmode="lin" valueType="num">
                                      <p:cBhvr additive="base">
                                        <p:cTn id="30" dur="500" fill="hold"/>
                                        <p:tgtEl>
                                          <p:spTgt spid="922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230"/>
                                        </p:tgtEl>
                                        <p:attrNameLst>
                                          <p:attrName>style.visibility</p:attrName>
                                        </p:attrNameLst>
                                      </p:cBhvr>
                                      <p:to>
                                        <p:strVal val="visible"/>
                                      </p:to>
                                    </p:set>
                                    <p:anim calcmode="lin" valueType="num">
                                      <p:cBhvr additive="base">
                                        <p:cTn id="33" dur="500" fill="hold"/>
                                        <p:tgtEl>
                                          <p:spTgt spid="9230"/>
                                        </p:tgtEl>
                                        <p:attrNameLst>
                                          <p:attrName>ppt_x</p:attrName>
                                        </p:attrNameLst>
                                      </p:cBhvr>
                                      <p:tavLst>
                                        <p:tav tm="0">
                                          <p:val>
                                            <p:strVal val="#ppt_x"/>
                                          </p:val>
                                        </p:tav>
                                        <p:tav tm="100000">
                                          <p:val>
                                            <p:strVal val="#ppt_x"/>
                                          </p:val>
                                        </p:tav>
                                      </p:tavLst>
                                    </p:anim>
                                    <p:anim calcmode="lin" valueType="num">
                                      <p:cBhvr additive="base">
                                        <p:cTn id="34" dur="500" fill="hold"/>
                                        <p:tgtEl>
                                          <p:spTgt spid="923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222"/>
                                        </p:tgtEl>
                                        <p:attrNameLst>
                                          <p:attrName>style.visibility</p:attrName>
                                        </p:attrNameLst>
                                      </p:cBhvr>
                                      <p:to>
                                        <p:strVal val="visible"/>
                                      </p:to>
                                    </p:set>
                                    <p:anim calcmode="lin" valueType="num">
                                      <p:cBhvr additive="base">
                                        <p:cTn id="37" dur="500" fill="hold"/>
                                        <p:tgtEl>
                                          <p:spTgt spid="9222"/>
                                        </p:tgtEl>
                                        <p:attrNameLst>
                                          <p:attrName>ppt_x</p:attrName>
                                        </p:attrNameLst>
                                      </p:cBhvr>
                                      <p:tavLst>
                                        <p:tav tm="0">
                                          <p:val>
                                            <p:strVal val="#ppt_x"/>
                                          </p:val>
                                        </p:tav>
                                        <p:tav tm="100000">
                                          <p:val>
                                            <p:strVal val="#ppt_x"/>
                                          </p:val>
                                        </p:tav>
                                      </p:tavLst>
                                    </p:anim>
                                    <p:anim calcmode="lin" valueType="num">
                                      <p:cBhvr additive="base">
                                        <p:cTn id="38" dur="500" fill="hold"/>
                                        <p:tgtEl>
                                          <p:spTgt spid="922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226"/>
                                        </p:tgtEl>
                                        <p:attrNameLst>
                                          <p:attrName>style.visibility</p:attrName>
                                        </p:attrNameLst>
                                      </p:cBhvr>
                                      <p:to>
                                        <p:strVal val="visible"/>
                                      </p:to>
                                    </p:set>
                                    <p:anim calcmode="lin" valueType="num">
                                      <p:cBhvr additive="base">
                                        <p:cTn id="41" dur="500" fill="hold"/>
                                        <p:tgtEl>
                                          <p:spTgt spid="9226"/>
                                        </p:tgtEl>
                                        <p:attrNameLst>
                                          <p:attrName>ppt_x</p:attrName>
                                        </p:attrNameLst>
                                      </p:cBhvr>
                                      <p:tavLst>
                                        <p:tav tm="0">
                                          <p:val>
                                            <p:strVal val="#ppt_x"/>
                                          </p:val>
                                        </p:tav>
                                        <p:tav tm="100000">
                                          <p:val>
                                            <p:strVal val="#ppt_x"/>
                                          </p:val>
                                        </p:tav>
                                      </p:tavLst>
                                    </p:anim>
                                    <p:anim calcmode="lin" valueType="num">
                                      <p:cBhvr additive="base">
                                        <p:cTn id="42" dur="500" fill="hold"/>
                                        <p:tgtEl>
                                          <p:spTgt spid="922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9224"/>
                                        </p:tgtEl>
                                        <p:attrNameLst>
                                          <p:attrName>style.visibility</p:attrName>
                                        </p:attrNameLst>
                                      </p:cBhvr>
                                      <p:to>
                                        <p:strVal val="visible"/>
                                      </p:to>
                                    </p:set>
                                    <p:anim calcmode="lin" valueType="num">
                                      <p:cBhvr additive="base">
                                        <p:cTn id="45" dur="500" fill="hold"/>
                                        <p:tgtEl>
                                          <p:spTgt spid="9224"/>
                                        </p:tgtEl>
                                        <p:attrNameLst>
                                          <p:attrName>ppt_x</p:attrName>
                                        </p:attrNameLst>
                                      </p:cBhvr>
                                      <p:tavLst>
                                        <p:tav tm="0">
                                          <p:val>
                                            <p:strVal val="#ppt_x"/>
                                          </p:val>
                                        </p:tav>
                                        <p:tav tm="100000">
                                          <p:val>
                                            <p:strVal val="#ppt_x"/>
                                          </p:val>
                                        </p:tav>
                                      </p:tavLst>
                                    </p:anim>
                                    <p:anim calcmode="lin" valueType="num">
                                      <p:cBhvr additive="base">
                                        <p:cTn id="46" dur="500" fill="hold"/>
                                        <p:tgtEl>
                                          <p:spTgt spid="92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9227"/>
                                        </p:tgtEl>
                                        <p:attrNameLst>
                                          <p:attrName>style.visibility</p:attrName>
                                        </p:attrNameLst>
                                      </p:cBhvr>
                                      <p:to>
                                        <p:strVal val="visible"/>
                                      </p:to>
                                    </p:set>
                                    <p:anim calcmode="lin" valueType="num">
                                      <p:cBhvr additive="base">
                                        <p:cTn id="49" dur="500" fill="hold"/>
                                        <p:tgtEl>
                                          <p:spTgt spid="9227"/>
                                        </p:tgtEl>
                                        <p:attrNameLst>
                                          <p:attrName>ppt_x</p:attrName>
                                        </p:attrNameLst>
                                      </p:cBhvr>
                                      <p:tavLst>
                                        <p:tav tm="0">
                                          <p:val>
                                            <p:strVal val="#ppt_x"/>
                                          </p:val>
                                        </p:tav>
                                        <p:tav tm="100000">
                                          <p:val>
                                            <p:strVal val="#ppt_x"/>
                                          </p:val>
                                        </p:tav>
                                      </p:tavLst>
                                    </p:anim>
                                    <p:anim calcmode="lin" valueType="num">
                                      <p:cBhvr additive="base">
                                        <p:cTn id="50" dur="500" fill="hold"/>
                                        <p:tgtEl>
                                          <p:spTgt spid="922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9225"/>
                                        </p:tgtEl>
                                        <p:attrNameLst>
                                          <p:attrName>style.visibility</p:attrName>
                                        </p:attrNameLst>
                                      </p:cBhvr>
                                      <p:to>
                                        <p:strVal val="visible"/>
                                      </p:to>
                                    </p:set>
                                    <p:anim calcmode="lin" valueType="num">
                                      <p:cBhvr additive="base">
                                        <p:cTn id="53" dur="500" fill="hold"/>
                                        <p:tgtEl>
                                          <p:spTgt spid="9225"/>
                                        </p:tgtEl>
                                        <p:attrNameLst>
                                          <p:attrName>ppt_x</p:attrName>
                                        </p:attrNameLst>
                                      </p:cBhvr>
                                      <p:tavLst>
                                        <p:tav tm="0">
                                          <p:val>
                                            <p:strVal val="#ppt_x"/>
                                          </p:val>
                                        </p:tav>
                                        <p:tav tm="100000">
                                          <p:val>
                                            <p:strVal val="#ppt_x"/>
                                          </p:val>
                                        </p:tav>
                                      </p:tavLst>
                                    </p:anim>
                                    <p:anim calcmode="lin" valueType="num">
                                      <p:cBhvr additive="base">
                                        <p:cTn id="54" dur="500" fill="hold"/>
                                        <p:tgtEl>
                                          <p:spTgt spid="922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9221"/>
                                        </p:tgtEl>
                                        <p:attrNameLst>
                                          <p:attrName>style.visibility</p:attrName>
                                        </p:attrNameLst>
                                      </p:cBhvr>
                                      <p:to>
                                        <p:strVal val="visible"/>
                                      </p:to>
                                    </p:set>
                                    <p:anim calcmode="lin" valueType="num">
                                      <p:cBhvr additive="base">
                                        <p:cTn id="59" dur="500" fill="hold"/>
                                        <p:tgtEl>
                                          <p:spTgt spid="9221"/>
                                        </p:tgtEl>
                                        <p:attrNameLst>
                                          <p:attrName>ppt_x</p:attrName>
                                        </p:attrNameLst>
                                      </p:cBhvr>
                                      <p:tavLst>
                                        <p:tav tm="0">
                                          <p:val>
                                            <p:strVal val="#ppt_x"/>
                                          </p:val>
                                        </p:tav>
                                        <p:tav tm="100000">
                                          <p:val>
                                            <p:strVal val="#ppt_x"/>
                                          </p:val>
                                        </p:tav>
                                      </p:tavLst>
                                    </p:anim>
                                    <p:anim calcmode="lin" valueType="num">
                                      <p:cBhvr additive="base">
                                        <p:cTn id="60" dur="500" fill="hold"/>
                                        <p:tgtEl>
                                          <p:spTgt spid="922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8207"/>
                                        </p:tgtEl>
                                        <p:attrNameLst>
                                          <p:attrName>style.visibility</p:attrName>
                                        </p:attrNameLst>
                                      </p:cBhvr>
                                      <p:to>
                                        <p:strVal val="visible"/>
                                      </p:to>
                                    </p:set>
                                    <p:anim calcmode="lin" valueType="num">
                                      <p:cBhvr additive="base">
                                        <p:cTn id="67" dur="500" fill="hold"/>
                                        <p:tgtEl>
                                          <p:spTgt spid="8207"/>
                                        </p:tgtEl>
                                        <p:attrNameLst>
                                          <p:attrName>ppt_x</p:attrName>
                                        </p:attrNameLst>
                                      </p:cBhvr>
                                      <p:tavLst>
                                        <p:tav tm="0">
                                          <p:val>
                                            <p:strVal val="#ppt_x"/>
                                          </p:val>
                                        </p:tav>
                                        <p:tav tm="100000">
                                          <p:val>
                                            <p:strVal val="#ppt_x"/>
                                          </p:val>
                                        </p:tav>
                                      </p:tavLst>
                                    </p:anim>
                                    <p:anim calcmode="lin" valueType="num">
                                      <p:cBhvr additive="base">
                                        <p:cTn id="68" dur="500" fill="hold"/>
                                        <p:tgtEl>
                                          <p:spTgt spid="820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8199"/>
                                        </p:tgtEl>
                                        <p:attrNameLst>
                                          <p:attrName>style.visibility</p:attrName>
                                        </p:attrNameLst>
                                      </p:cBhvr>
                                      <p:to>
                                        <p:strVal val="visible"/>
                                      </p:to>
                                    </p:set>
                                    <p:anim calcmode="lin" valueType="num">
                                      <p:cBhvr additive="base">
                                        <p:cTn id="71" dur="500" fill="hold"/>
                                        <p:tgtEl>
                                          <p:spTgt spid="8199"/>
                                        </p:tgtEl>
                                        <p:attrNameLst>
                                          <p:attrName>ppt_x</p:attrName>
                                        </p:attrNameLst>
                                      </p:cBhvr>
                                      <p:tavLst>
                                        <p:tav tm="0">
                                          <p:val>
                                            <p:strVal val="#ppt_x"/>
                                          </p:val>
                                        </p:tav>
                                        <p:tav tm="100000">
                                          <p:val>
                                            <p:strVal val="#ppt_x"/>
                                          </p:val>
                                        </p:tav>
                                      </p:tavLst>
                                    </p:anim>
                                    <p:anim calcmode="lin" valueType="num">
                                      <p:cBhvr additive="base">
                                        <p:cTn id="72"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19"/>
                </p:tgtEl>
              </p:cMediaNode>
            </p:audio>
          </p:childTnLst>
        </p:cTn>
      </p:par>
    </p:tnLst>
    <p:bldLst>
      <p:bldP spid="9220" grpId="0"/>
      <p:bldP spid="9221" grpId="0"/>
      <p:bldP spid="9222" grpId="0"/>
      <p:bldP spid="8199" grpId="0" animBg="1"/>
      <p:bldP spid="9224" grpId="0" animBg="1"/>
      <p:bldP spid="9225" grpId="0"/>
      <p:bldP spid="9226" grpId="0" animBg="1"/>
      <p:bldP spid="9227" grpId="0" animBg="1"/>
      <p:bldP spid="9228" grpId="0" animBg="1"/>
      <p:bldP spid="9229" grpId="0" animBg="1"/>
      <p:bldP spid="9230" grpId="0" animBg="1"/>
      <p:bldP spid="8207" grpId="0" animBg="1"/>
      <p:bldP spid="2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427078E7-945A-48EE-8A98-98A63F59EEC1}" type="slidenum">
              <a:rPr lang="en-US" altLang="en-US" sz="1200" smtClean="0">
                <a:latin typeface="Garamond" panose="02020404030301010803" pitchFamily="18" charset="0"/>
              </a:rPr>
              <a:pPr>
                <a:spcBef>
                  <a:spcPct val="0"/>
                </a:spcBef>
                <a:buClrTx/>
                <a:buSzTx/>
                <a:buFontTx/>
                <a:buNone/>
              </a:pPr>
              <a:t>5</a:t>
            </a:fld>
            <a:endParaRPr lang="en-US" altLang="en-US" sz="1200" smtClean="0">
              <a:latin typeface="Garamond" panose="02020404030301010803" pitchFamily="18" charset="0"/>
            </a:endParaRPr>
          </a:p>
        </p:txBody>
      </p:sp>
      <p:sp>
        <p:nvSpPr>
          <p:cNvPr id="10243" name="Rectangle 3"/>
          <p:cNvSpPr>
            <a:spLocks noGrp="1" noChangeArrowheads="1"/>
          </p:cNvSpPr>
          <p:nvPr>
            <p:ph type="body" idx="1"/>
          </p:nvPr>
        </p:nvSpPr>
        <p:spPr>
          <a:xfrm>
            <a:off x="859277" y="909637"/>
            <a:ext cx="8229600" cy="4525963"/>
          </a:xfrm>
        </p:spPr>
        <p:txBody>
          <a:bodyPr/>
          <a:lstStyle/>
          <a:p>
            <a:pPr eaLnBrk="1" hangingPunct="1">
              <a:lnSpc>
                <a:spcPts val="2000"/>
              </a:lnSpc>
              <a:buClr>
                <a:schemeClr val="tx1"/>
              </a:buClr>
              <a:buFont typeface="Wingdings" panose="05000000000000000000" pitchFamily="2" charset="2"/>
              <a:buNone/>
              <a:tabLst>
                <a:tab pos="4230688" algn="l"/>
              </a:tabLst>
            </a:pPr>
            <a:r>
              <a:rPr lang="en-US" altLang="en-US" sz="2400" b="1" dirty="0" smtClean="0"/>
              <a:t>   </a:t>
            </a:r>
          </a:p>
          <a:p>
            <a:pPr eaLnBrk="1" hangingPunct="1">
              <a:buClr>
                <a:schemeClr val="tx1"/>
              </a:buClr>
              <a:buFont typeface="Wingdings" panose="05000000000000000000" pitchFamily="2" charset="2"/>
              <a:buNone/>
              <a:tabLst>
                <a:tab pos="4230688" algn="l"/>
              </a:tabLst>
            </a:pPr>
            <a:r>
              <a:rPr lang="en-US" altLang="en-US" sz="2400" b="1" dirty="0" smtClean="0"/>
              <a:t>For most youngsters, it’s more about</a:t>
            </a:r>
          </a:p>
          <a:p>
            <a:pPr eaLnBrk="1" hangingPunct="1">
              <a:buClr>
                <a:schemeClr val="tx1"/>
              </a:buClr>
              <a:buFont typeface="Wingdings" panose="05000000000000000000" pitchFamily="2" charset="2"/>
              <a:buChar char="§"/>
              <a:tabLst>
                <a:tab pos="4230688" algn="l"/>
              </a:tabLst>
            </a:pPr>
            <a:r>
              <a:rPr lang="en-US" altLang="en-US" sz="2400" b="1" dirty="0" smtClean="0">
                <a:solidFill>
                  <a:schemeClr val="accent1"/>
                </a:solidFill>
              </a:rPr>
              <a:t>Environmental Conditions</a:t>
            </a:r>
          </a:p>
          <a:p>
            <a:pPr lvl="1" eaLnBrk="1" hangingPunct="1">
              <a:buClr>
                <a:schemeClr val="tx1"/>
              </a:buClr>
              <a:buFont typeface="Wingdings" panose="05000000000000000000" pitchFamily="2" charset="2"/>
              <a:buChar char="§"/>
              <a:tabLst>
                <a:tab pos="4230688" algn="l"/>
              </a:tabLst>
            </a:pPr>
            <a:r>
              <a:rPr lang="en-US" altLang="en-US" sz="2000" b="1" dirty="0" smtClean="0">
                <a:solidFill>
                  <a:schemeClr val="tx2"/>
                </a:solidFill>
              </a:rPr>
              <a:t>Neighborhood </a:t>
            </a:r>
          </a:p>
          <a:p>
            <a:pPr lvl="1" eaLnBrk="1" hangingPunct="1">
              <a:buClr>
                <a:schemeClr val="tx1"/>
              </a:buClr>
              <a:buFont typeface="Wingdings" panose="05000000000000000000" pitchFamily="2" charset="2"/>
              <a:buChar char="§"/>
              <a:tabLst>
                <a:tab pos="4230688" algn="l"/>
              </a:tabLst>
            </a:pPr>
            <a:r>
              <a:rPr lang="en-US" altLang="en-US" sz="2000" b="1" dirty="0" smtClean="0">
                <a:solidFill>
                  <a:schemeClr val="tx2"/>
                </a:solidFill>
              </a:rPr>
              <a:t>Family </a:t>
            </a:r>
          </a:p>
          <a:p>
            <a:pPr lvl="1" eaLnBrk="1" hangingPunct="1">
              <a:buClr>
                <a:schemeClr val="tx1"/>
              </a:buClr>
              <a:buFont typeface="Wingdings" panose="05000000000000000000" pitchFamily="2" charset="2"/>
              <a:buChar char="§"/>
              <a:tabLst>
                <a:tab pos="4230688" algn="l"/>
              </a:tabLst>
            </a:pPr>
            <a:r>
              <a:rPr lang="en-US" altLang="en-US" sz="2000" b="1" dirty="0" smtClean="0">
                <a:solidFill>
                  <a:schemeClr val="tx2"/>
                </a:solidFill>
              </a:rPr>
              <a:t>School and Peers</a:t>
            </a:r>
          </a:p>
          <a:p>
            <a:pPr eaLnBrk="1" hangingPunct="1">
              <a:buClr>
                <a:schemeClr val="tx1"/>
              </a:buClr>
              <a:buFont typeface="Wingdings" panose="05000000000000000000" pitchFamily="2" charset="2"/>
              <a:buNone/>
              <a:tabLst>
                <a:tab pos="4230688" algn="l"/>
              </a:tabLst>
            </a:pPr>
            <a:r>
              <a:rPr lang="en-US" altLang="en-US" sz="2400" b="1" dirty="0" smtClean="0">
                <a:solidFill>
                  <a:schemeClr val="accent1"/>
                </a:solidFill>
              </a:rPr>
              <a:t>than it is about</a:t>
            </a:r>
          </a:p>
          <a:p>
            <a:pPr eaLnBrk="1" hangingPunct="1">
              <a:buClr>
                <a:schemeClr val="tx1"/>
              </a:buClr>
              <a:buFont typeface="Wingdings" panose="05000000000000000000" pitchFamily="2" charset="2"/>
              <a:buChar char="§"/>
              <a:tabLst>
                <a:tab pos="4230688" algn="l"/>
              </a:tabLst>
            </a:pPr>
            <a:r>
              <a:rPr lang="en-US" altLang="en-US" sz="2400" b="1" dirty="0" smtClean="0">
                <a:solidFill>
                  <a:schemeClr val="accent1"/>
                </a:solidFill>
              </a:rPr>
              <a:t>Individual deficits</a:t>
            </a:r>
          </a:p>
          <a:p>
            <a:pPr eaLnBrk="1" hangingPunct="1">
              <a:lnSpc>
                <a:spcPts val="2300"/>
              </a:lnSpc>
              <a:buClr>
                <a:schemeClr val="tx1"/>
              </a:buClr>
              <a:buFont typeface="Wingdings" panose="05000000000000000000" pitchFamily="2" charset="2"/>
              <a:buChar char="§"/>
              <a:tabLst>
                <a:tab pos="4230688" algn="l"/>
              </a:tabLst>
            </a:pPr>
            <a:endParaRPr lang="en-US" altLang="en-US" sz="2400" b="1" dirty="0" smtClean="0">
              <a:solidFill>
                <a:schemeClr val="accent1"/>
              </a:solidFill>
            </a:endParaRPr>
          </a:p>
          <a:p>
            <a:pPr eaLnBrk="1" hangingPunct="1">
              <a:buClr>
                <a:schemeClr val="tx1"/>
              </a:buClr>
              <a:buFont typeface="Wingdings" panose="05000000000000000000" pitchFamily="2" charset="2"/>
              <a:buNone/>
              <a:tabLst>
                <a:tab pos="4230688" algn="l"/>
              </a:tabLst>
            </a:pPr>
            <a:r>
              <a:rPr lang="en-US" altLang="en-US" sz="2400" b="1" dirty="0" smtClean="0">
                <a:solidFill>
                  <a:schemeClr val="accent1"/>
                </a:solidFill>
              </a:rPr>
              <a:t>And, of course,  a holistic approach emphasizes the importance of also </a:t>
            </a:r>
          </a:p>
          <a:p>
            <a:pPr eaLnBrk="1" hangingPunct="1">
              <a:buClr>
                <a:schemeClr val="tx1"/>
              </a:buClr>
              <a:buFont typeface="Wingdings" panose="05000000000000000000" pitchFamily="2" charset="2"/>
              <a:buNone/>
              <a:tabLst>
                <a:tab pos="4230688" algn="l"/>
              </a:tabLst>
            </a:pPr>
            <a:r>
              <a:rPr lang="en-US" altLang="en-US" sz="2400" b="1" dirty="0" smtClean="0">
                <a:solidFill>
                  <a:schemeClr val="accent1"/>
                </a:solidFill>
              </a:rPr>
              <a:t>&gt;Developing protective buffers (strengths, resiliency)</a:t>
            </a:r>
          </a:p>
          <a:p>
            <a:pPr eaLnBrk="1" hangingPunct="1">
              <a:buClr>
                <a:schemeClr val="tx1"/>
              </a:buClr>
              <a:buFont typeface="Wingdings" panose="05000000000000000000" pitchFamily="2" charset="2"/>
              <a:buNone/>
              <a:tabLst>
                <a:tab pos="4230688" algn="l"/>
              </a:tabLst>
            </a:pPr>
            <a:r>
              <a:rPr lang="en-US" altLang="en-US" sz="2400" b="1" dirty="0" smtClean="0">
                <a:solidFill>
                  <a:schemeClr val="accent1"/>
                </a:solidFill>
              </a:rPr>
              <a:t>&gt;Promoting Full Development</a:t>
            </a:r>
          </a:p>
          <a:p>
            <a:pPr eaLnBrk="1" hangingPunct="1">
              <a:spcBef>
                <a:spcPts val="1100"/>
              </a:spcBef>
              <a:buFont typeface="Wingdings" panose="05000000000000000000" pitchFamily="2" charset="2"/>
              <a:buNone/>
              <a:tabLst>
                <a:tab pos="4230688" algn="l"/>
              </a:tabLst>
            </a:pPr>
            <a:endParaRPr lang="en-US" altLang="en-US" sz="2400" b="1" dirty="0" smtClean="0">
              <a:solidFill>
                <a:schemeClr val="accent1"/>
              </a:solidFill>
            </a:endParaRPr>
          </a:p>
          <a:p>
            <a:pPr eaLnBrk="1" hangingPunct="1">
              <a:tabLst>
                <a:tab pos="4230688" algn="l"/>
              </a:tabLst>
            </a:pPr>
            <a:endParaRPr lang="en-US" altLang="en-US" b="1" dirty="0" smtClean="0"/>
          </a:p>
        </p:txBody>
      </p:sp>
      <p:sp>
        <p:nvSpPr>
          <p:cNvPr id="11268" name="Rectangle 5"/>
          <p:cNvSpPr>
            <a:spLocks noChangeArrowheads="1"/>
          </p:cNvSpPr>
          <p:nvPr/>
        </p:nvSpPr>
        <p:spPr bwMode="auto">
          <a:xfrm>
            <a:off x="1206534" y="278606"/>
            <a:ext cx="6526146"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b="1" dirty="0" smtClean="0">
                <a:solidFill>
                  <a:srgbClr val="FFFF00"/>
                </a:solidFill>
                <a:sym typeface="Gill Sans" charset="0"/>
              </a:rPr>
              <a:t>Addressing </a:t>
            </a:r>
            <a:r>
              <a:rPr lang="en-US" altLang="en-US" sz="2400" b="1" dirty="0">
                <a:solidFill>
                  <a:srgbClr val="FFFF00"/>
                </a:solidFill>
                <a:sym typeface="Gill Sans" charset="0"/>
              </a:rPr>
              <a:t>the Full Range of Barriers to </a:t>
            </a:r>
          </a:p>
          <a:p>
            <a:pPr algn="ctr" eaLnBrk="1" hangingPunct="1">
              <a:spcBef>
                <a:spcPct val="0"/>
              </a:spcBef>
              <a:buClrTx/>
              <a:buSzTx/>
              <a:buFontTx/>
              <a:buNone/>
            </a:pPr>
            <a:r>
              <a:rPr lang="en-US" altLang="en-US" sz="2400" b="1" dirty="0">
                <a:solidFill>
                  <a:srgbClr val="FFFF00"/>
                </a:solidFill>
                <a:sym typeface="Gill Sans" charset="0"/>
              </a:rPr>
              <a:t>Learning/Development/Parenting/Teaching </a:t>
            </a:r>
          </a:p>
          <a:p>
            <a:pPr algn="ctr" eaLnBrk="1" hangingPunct="1">
              <a:spcBef>
                <a:spcPct val="0"/>
              </a:spcBef>
              <a:buClrTx/>
              <a:buSzTx/>
              <a:buFontTx/>
              <a:buNone/>
            </a:pPr>
            <a:endParaRPr lang="en-US" altLang="en-US" sz="2800" b="1" dirty="0">
              <a:solidFill>
                <a:schemeClr val="accent2"/>
              </a:solidFill>
              <a:sym typeface="Gill Sans"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102801">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anim calcmode="lin" valueType="num">
                                      <p:cBhvr additive="base">
                                        <p:cTn id="11"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43">
                                            <p:txEl>
                                              <p:pRg st="3" end="3"/>
                                            </p:txEl>
                                          </p:spTgt>
                                        </p:tgtEl>
                                        <p:attrNameLst>
                                          <p:attrName>style.visibility</p:attrName>
                                        </p:attrNameLst>
                                      </p:cBhvr>
                                      <p:to>
                                        <p:strVal val="visible"/>
                                      </p:to>
                                    </p:set>
                                    <p:anim calcmode="lin" valueType="num">
                                      <p:cBhvr additive="base">
                                        <p:cTn id="17"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43">
                                            <p:txEl>
                                              <p:pRg st="4" end="4"/>
                                            </p:txEl>
                                          </p:spTgt>
                                        </p:tgtEl>
                                        <p:attrNameLst>
                                          <p:attrName>style.visibility</p:attrName>
                                        </p:attrNameLst>
                                      </p:cBhvr>
                                      <p:to>
                                        <p:strVal val="visible"/>
                                      </p:to>
                                    </p:set>
                                    <p:anim calcmode="lin" valueType="num">
                                      <p:cBhvr additive="base">
                                        <p:cTn id="23" dur="5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2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43">
                                            <p:txEl>
                                              <p:pRg st="5" end="5"/>
                                            </p:txEl>
                                          </p:spTgt>
                                        </p:tgtEl>
                                        <p:attrNameLst>
                                          <p:attrName>style.visibility</p:attrName>
                                        </p:attrNameLst>
                                      </p:cBhvr>
                                      <p:to>
                                        <p:strVal val="visible"/>
                                      </p:to>
                                    </p:set>
                                    <p:anim calcmode="lin" valueType="num">
                                      <p:cBhvr additive="base">
                                        <p:cTn id="29" dur="500" fill="hold"/>
                                        <p:tgtEl>
                                          <p:spTgt spid="1024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24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243">
                                            <p:txEl>
                                              <p:pRg st="6" end="6"/>
                                            </p:txEl>
                                          </p:spTgt>
                                        </p:tgtEl>
                                        <p:attrNameLst>
                                          <p:attrName>style.visibility</p:attrName>
                                        </p:attrNameLst>
                                      </p:cBhvr>
                                      <p:to>
                                        <p:strVal val="visible"/>
                                      </p:to>
                                    </p:set>
                                    <p:anim calcmode="lin" valueType="num">
                                      <p:cBhvr additive="base">
                                        <p:cTn id="35" dur="500" fill="hold"/>
                                        <p:tgtEl>
                                          <p:spTgt spid="1024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24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243">
                                            <p:txEl>
                                              <p:pRg st="7" end="7"/>
                                            </p:txEl>
                                          </p:spTgt>
                                        </p:tgtEl>
                                        <p:attrNameLst>
                                          <p:attrName>style.visibility</p:attrName>
                                        </p:attrNameLst>
                                      </p:cBhvr>
                                      <p:to>
                                        <p:strVal val="visible"/>
                                      </p:to>
                                    </p:set>
                                    <p:anim calcmode="lin" valueType="num">
                                      <p:cBhvr additive="base">
                                        <p:cTn id="39" dur="500" fill="hold"/>
                                        <p:tgtEl>
                                          <p:spTgt spid="1024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24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243">
                                            <p:txEl>
                                              <p:pRg st="9" end="9"/>
                                            </p:txEl>
                                          </p:spTgt>
                                        </p:tgtEl>
                                        <p:attrNameLst>
                                          <p:attrName>style.visibility</p:attrName>
                                        </p:attrNameLst>
                                      </p:cBhvr>
                                      <p:to>
                                        <p:strVal val="visible"/>
                                      </p:to>
                                    </p:set>
                                    <p:anim calcmode="lin" valueType="num">
                                      <p:cBhvr additive="base">
                                        <p:cTn id="45" dur="500" fill="hold"/>
                                        <p:tgtEl>
                                          <p:spTgt spid="1024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024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243">
                                            <p:txEl>
                                              <p:pRg st="10" end="10"/>
                                            </p:txEl>
                                          </p:spTgt>
                                        </p:tgtEl>
                                        <p:attrNameLst>
                                          <p:attrName>style.visibility</p:attrName>
                                        </p:attrNameLst>
                                      </p:cBhvr>
                                      <p:to>
                                        <p:strVal val="visible"/>
                                      </p:to>
                                    </p:set>
                                    <p:anim calcmode="lin" valueType="num">
                                      <p:cBhvr additive="base">
                                        <p:cTn id="51" dur="500" fill="hold"/>
                                        <p:tgtEl>
                                          <p:spTgt spid="1024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024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0243">
                                            <p:txEl>
                                              <p:pRg st="11" end="11"/>
                                            </p:txEl>
                                          </p:spTgt>
                                        </p:tgtEl>
                                        <p:attrNameLst>
                                          <p:attrName>style.visibility</p:attrName>
                                        </p:attrNameLst>
                                      </p:cBhvr>
                                      <p:to>
                                        <p:strVal val="visible"/>
                                      </p:to>
                                    </p:set>
                                    <p:anim calcmode="lin" valueType="num">
                                      <p:cBhvr additive="base">
                                        <p:cTn id="57" dur="500" fill="hold"/>
                                        <p:tgtEl>
                                          <p:spTgt spid="10243">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024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33400" y="1447800"/>
            <a:ext cx="8229600" cy="1139825"/>
          </a:xfrm>
        </p:spPr>
        <p:txBody>
          <a:bodyPr/>
          <a:lstStyle/>
          <a:p>
            <a:pPr algn="ctr"/>
            <a:r>
              <a:rPr lang="en-US" altLang="en-US" b="1" i="1" smtClean="0">
                <a:solidFill>
                  <a:srgbClr val="FFFF00"/>
                </a:solidFill>
              </a:rPr>
              <a:t>II. What has been the long-standing approach to student problems in districts and schools? </a:t>
            </a:r>
          </a:p>
        </p:txBody>
      </p:sp>
      <p:sp>
        <p:nvSpPr>
          <p:cNvPr id="1331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2F1CEE4F-15AC-4ABF-A955-D53B520BBC84}" type="slidenum">
              <a:rPr lang="en-US" altLang="en-US" sz="1200" smtClean="0">
                <a:latin typeface="Garamond" panose="02020404030301010803" pitchFamily="18" charset="0"/>
              </a:rPr>
              <a:pPr>
                <a:spcBef>
                  <a:spcPct val="0"/>
                </a:spcBef>
                <a:buClrTx/>
                <a:buSzTx/>
                <a:buFontTx/>
                <a:buNone/>
              </a:pPr>
              <a:t>6</a:t>
            </a:fld>
            <a:endParaRPr lang="en-US" altLang="en-US" sz="1200" smtClean="0">
              <a:latin typeface="Garamond" panose="02020404030301010803"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spd="slow" advTm="674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EFB7EFC6-20DE-4948-A71D-4AF35A3DB77C}" type="slidenum">
              <a:rPr lang="en-US" altLang="en-US" sz="1200" smtClean="0">
                <a:latin typeface="Garamond" panose="02020404030301010803" pitchFamily="18" charset="0"/>
              </a:rPr>
              <a:pPr>
                <a:spcBef>
                  <a:spcPct val="0"/>
                </a:spcBef>
                <a:buClrTx/>
                <a:buSzTx/>
                <a:buFontTx/>
                <a:buNone/>
              </a:pPr>
              <a:t>7</a:t>
            </a:fld>
            <a:endParaRPr lang="en-US" altLang="en-US" sz="1200" smtClean="0">
              <a:latin typeface="Garamond" panose="02020404030301010803" pitchFamily="18" charset="0"/>
            </a:endParaRPr>
          </a:p>
        </p:txBody>
      </p:sp>
      <p:sp>
        <p:nvSpPr>
          <p:cNvPr id="14339" name="Rectangle 2"/>
          <p:cNvSpPr>
            <a:spLocks noGrp="1" noChangeArrowheads="1"/>
          </p:cNvSpPr>
          <p:nvPr>
            <p:ph type="title"/>
          </p:nvPr>
        </p:nvSpPr>
        <p:spPr>
          <a:xfrm>
            <a:off x="457200" y="609600"/>
            <a:ext cx="8075613" cy="377825"/>
          </a:xfrm>
        </p:spPr>
        <p:txBody>
          <a:bodyPr/>
          <a:lstStyle/>
          <a:p>
            <a:pPr algn="ctr" eaLnBrk="1" hangingPunct="1"/>
            <a:r>
              <a:rPr lang="en-US" altLang="en-US" sz="2400" b="1" dirty="0" smtClean="0">
                <a:solidFill>
                  <a:schemeClr val="accent2"/>
                </a:solidFill>
                <a:latin typeface="Arial" panose="020B0604020202020204" pitchFamily="34" charset="0"/>
              </a:rPr>
              <a:t>Current approach to addressing barriers </a:t>
            </a:r>
            <a:r>
              <a:rPr lang="en-US" altLang="en-US" sz="2400" b="1" i="1" dirty="0" smtClean="0">
                <a:solidFill>
                  <a:schemeClr val="accent2"/>
                </a:solidFill>
                <a:latin typeface="Arial" panose="020B0604020202020204" pitchFamily="34" charset="0"/>
              </a:rPr>
              <a:t>at schools</a:t>
            </a:r>
            <a:r>
              <a:rPr lang="en-US" altLang="en-US" sz="2400" b="1" dirty="0" smtClean="0">
                <a:solidFill>
                  <a:schemeClr val="accent2"/>
                </a:solidFill>
                <a:latin typeface="Arial" panose="020B0604020202020204" pitchFamily="34" charset="0"/>
              </a:rPr>
              <a:t/>
            </a:r>
            <a:br>
              <a:rPr lang="en-US" altLang="en-US" sz="2400" b="1" dirty="0" smtClean="0">
                <a:solidFill>
                  <a:schemeClr val="accent2"/>
                </a:solidFill>
                <a:latin typeface="Arial" panose="020B0604020202020204" pitchFamily="34" charset="0"/>
              </a:rPr>
            </a:br>
            <a:endParaRPr lang="en-US" altLang="en-US" sz="2400" b="1" dirty="0" smtClean="0">
              <a:solidFill>
                <a:schemeClr val="accent2"/>
              </a:solidFill>
              <a:latin typeface="Arial" panose="020B0604020202020204" pitchFamily="34" charset="0"/>
            </a:endParaRPr>
          </a:p>
        </p:txBody>
      </p:sp>
      <p:sp>
        <p:nvSpPr>
          <p:cNvPr id="14340" name="Rectangle 3"/>
          <p:cNvSpPr>
            <a:spLocks noGrp="1" noChangeArrowheads="1"/>
          </p:cNvSpPr>
          <p:nvPr>
            <p:ph type="body" idx="1"/>
          </p:nvPr>
        </p:nvSpPr>
        <p:spPr>
          <a:xfrm>
            <a:off x="3657600" y="5638800"/>
            <a:ext cx="5486400" cy="609600"/>
          </a:xfrm>
        </p:spPr>
        <p:txBody>
          <a:bodyPr/>
          <a:lstStyle/>
          <a:p>
            <a:pPr>
              <a:spcBef>
                <a:spcPct val="50000"/>
              </a:spcBef>
              <a:buClr>
                <a:schemeClr val="bg1"/>
              </a:buClr>
              <a:buFontTx/>
              <a:buNone/>
            </a:pPr>
            <a:r>
              <a:rPr lang="en-US" altLang="en-US" sz="2000" b="1" i="1" smtClean="0">
                <a:solidFill>
                  <a:schemeClr val="accent2"/>
                </a:solidFill>
              </a:rPr>
              <a:t>    Talk about fragmented!!!</a:t>
            </a:r>
          </a:p>
          <a:p>
            <a:pPr eaLnBrk="1" hangingPunct="1"/>
            <a:endParaRPr lang="en-US" altLang="en-US" sz="2000" smtClean="0">
              <a:solidFill>
                <a:schemeClr val="accent2"/>
              </a:solidFill>
            </a:endParaRPr>
          </a:p>
        </p:txBody>
      </p:sp>
      <p:sp>
        <p:nvSpPr>
          <p:cNvPr id="14341" name="Text Box 4"/>
          <p:cNvSpPr txBox="1">
            <a:spLocks noChangeArrowheads="1"/>
          </p:cNvSpPr>
          <p:nvPr/>
        </p:nvSpPr>
        <p:spPr bwMode="auto">
          <a:xfrm>
            <a:off x="1250950" y="1554163"/>
            <a:ext cx="13493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lnSpc>
                <a:spcPct val="70000"/>
              </a:lnSpc>
              <a:spcBef>
                <a:spcPct val="50000"/>
              </a:spcBef>
              <a:buClrTx/>
              <a:buSzTx/>
              <a:buFontTx/>
              <a:buNone/>
            </a:pPr>
            <a:r>
              <a:rPr lang="en-US" altLang="en-US" sz="1200">
                <a:solidFill>
                  <a:schemeClr val="tx2"/>
                </a:solidFill>
              </a:rPr>
              <a:t>Psychological Testing</a:t>
            </a:r>
            <a:endParaRPr lang="en-US" altLang="en-US" sz="1200">
              <a:solidFill>
                <a:schemeClr val="tx2"/>
              </a:solidFill>
              <a:latin typeface="Times New Roman" panose="02020603050405020304" pitchFamily="18" charset="0"/>
            </a:endParaRPr>
          </a:p>
        </p:txBody>
      </p:sp>
      <p:sp>
        <p:nvSpPr>
          <p:cNvPr id="14342" name="AutoShape 5"/>
          <p:cNvSpPr>
            <a:spLocks noChangeArrowheads="1"/>
          </p:cNvSpPr>
          <p:nvPr/>
        </p:nvSpPr>
        <p:spPr bwMode="auto">
          <a:xfrm>
            <a:off x="1219200" y="1524000"/>
            <a:ext cx="1228725" cy="457200"/>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43" name="Text Box 6"/>
          <p:cNvSpPr txBox="1">
            <a:spLocks noChangeArrowheads="1"/>
          </p:cNvSpPr>
          <p:nvPr/>
        </p:nvSpPr>
        <p:spPr bwMode="auto">
          <a:xfrm>
            <a:off x="1036638" y="2303463"/>
            <a:ext cx="12858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lnSpc>
                <a:spcPct val="70000"/>
              </a:lnSpc>
              <a:spcBef>
                <a:spcPct val="50000"/>
              </a:spcBef>
              <a:buClrTx/>
              <a:buSzTx/>
              <a:buFontTx/>
              <a:buNone/>
            </a:pPr>
            <a:r>
              <a:rPr lang="en-US" altLang="en-US" sz="1200">
                <a:solidFill>
                  <a:schemeClr val="tx2"/>
                </a:solidFill>
              </a:rPr>
              <a:t>Violence &amp; Crime Prevention</a:t>
            </a:r>
            <a:endParaRPr lang="en-US" altLang="en-US" sz="1200">
              <a:solidFill>
                <a:schemeClr val="tx2"/>
              </a:solidFill>
              <a:latin typeface="Times New Roman" panose="02020603050405020304" pitchFamily="18" charset="0"/>
            </a:endParaRPr>
          </a:p>
        </p:txBody>
      </p:sp>
      <p:sp>
        <p:nvSpPr>
          <p:cNvPr id="14344" name="AutoShape 7"/>
          <p:cNvSpPr>
            <a:spLocks noChangeArrowheads="1"/>
          </p:cNvSpPr>
          <p:nvPr/>
        </p:nvSpPr>
        <p:spPr bwMode="auto">
          <a:xfrm>
            <a:off x="1036638" y="2143125"/>
            <a:ext cx="1219200" cy="685800"/>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45" name="Text Box 8"/>
          <p:cNvSpPr txBox="1">
            <a:spLocks noChangeArrowheads="1"/>
          </p:cNvSpPr>
          <p:nvPr/>
        </p:nvSpPr>
        <p:spPr bwMode="auto">
          <a:xfrm>
            <a:off x="2965450" y="2786063"/>
            <a:ext cx="14462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1200">
                <a:solidFill>
                  <a:schemeClr val="tx2"/>
                </a:solidFill>
              </a:rPr>
              <a:t>Special Education</a:t>
            </a:r>
            <a:endParaRPr lang="en-US" altLang="en-US" sz="1200">
              <a:solidFill>
                <a:schemeClr val="tx2"/>
              </a:solidFill>
              <a:latin typeface="Times New Roman" panose="02020603050405020304" pitchFamily="18" charset="0"/>
            </a:endParaRPr>
          </a:p>
        </p:txBody>
      </p:sp>
      <p:sp>
        <p:nvSpPr>
          <p:cNvPr id="14346" name="Text Box 9"/>
          <p:cNvSpPr txBox="1">
            <a:spLocks noChangeArrowheads="1"/>
          </p:cNvSpPr>
          <p:nvPr/>
        </p:nvSpPr>
        <p:spPr bwMode="auto">
          <a:xfrm>
            <a:off x="4251325" y="1714500"/>
            <a:ext cx="1066800" cy="4667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1200">
                <a:solidFill>
                  <a:schemeClr val="tx2"/>
                </a:solidFill>
              </a:rPr>
              <a:t>After-School Programs</a:t>
            </a:r>
            <a:endParaRPr lang="en-US" altLang="en-US" sz="1200">
              <a:solidFill>
                <a:schemeClr val="tx2"/>
              </a:solidFill>
              <a:latin typeface="Times New Roman" panose="02020603050405020304" pitchFamily="18" charset="0"/>
            </a:endParaRPr>
          </a:p>
        </p:txBody>
      </p:sp>
      <p:sp>
        <p:nvSpPr>
          <p:cNvPr id="14347" name="AutoShape 10"/>
          <p:cNvSpPr>
            <a:spLocks noChangeArrowheads="1"/>
          </p:cNvSpPr>
          <p:nvPr/>
        </p:nvSpPr>
        <p:spPr bwMode="auto">
          <a:xfrm>
            <a:off x="2589213" y="2036763"/>
            <a:ext cx="1447800" cy="457200"/>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48" name="AutoShape 11"/>
          <p:cNvSpPr>
            <a:spLocks noChangeArrowheads="1"/>
          </p:cNvSpPr>
          <p:nvPr/>
        </p:nvSpPr>
        <p:spPr bwMode="auto">
          <a:xfrm>
            <a:off x="4197350" y="1714500"/>
            <a:ext cx="1228725" cy="4572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49" name="Text Box 12"/>
          <p:cNvSpPr txBox="1">
            <a:spLocks noChangeArrowheads="1"/>
          </p:cNvSpPr>
          <p:nvPr/>
        </p:nvSpPr>
        <p:spPr bwMode="auto">
          <a:xfrm>
            <a:off x="5483225" y="2036763"/>
            <a:ext cx="12430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lnSpc>
                <a:spcPct val="90000"/>
              </a:lnSpc>
              <a:spcBef>
                <a:spcPct val="50000"/>
              </a:spcBef>
              <a:buClrTx/>
              <a:buSzTx/>
              <a:buFontTx/>
              <a:buNone/>
            </a:pPr>
            <a:r>
              <a:rPr lang="en-US" altLang="en-US" sz="1200">
                <a:solidFill>
                  <a:schemeClr val="tx2"/>
                </a:solidFill>
              </a:rPr>
              <a:t>HIV/Aids Prevention</a:t>
            </a:r>
            <a:endParaRPr lang="en-US" altLang="en-US" sz="1200">
              <a:solidFill>
                <a:schemeClr val="tx2"/>
              </a:solidFill>
              <a:latin typeface="Times New Roman" panose="02020603050405020304" pitchFamily="18" charset="0"/>
            </a:endParaRPr>
          </a:p>
        </p:txBody>
      </p:sp>
      <p:sp>
        <p:nvSpPr>
          <p:cNvPr id="14350" name="AutoShape 13"/>
          <p:cNvSpPr>
            <a:spLocks noChangeArrowheads="1"/>
          </p:cNvSpPr>
          <p:nvPr/>
        </p:nvSpPr>
        <p:spPr bwMode="auto">
          <a:xfrm>
            <a:off x="5589588" y="1982788"/>
            <a:ext cx="1068387" cy="457200"/>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51" name="Text Box 14"/>
          <p:cNvSpPr txBox="1">
            <a:spLocks noChangeArrowheads="1"/>
          </p:cNvSpPr>
          <p:nvPr/>
        </p:nvSpPr>
        <p:spPr bwMode="auto">
          <a:xfrm>
            <a:off x="2697163" y="2143125"/>
            <a:ext cx="137318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a:lnSpc>
                <a:spcPct val="80000"/>
              </a:lnSpc>
              <a:spcBef>
                <a:spcPct val="50000"/>
              </a:spcBef>
              <a:buClrTx/>
              <a:buSzTx/>
              <a:buFontTx/>
              <a:buNone/>
            </a:pPr>
            <a:r>
              <a:rPr lang="en-US" altLang="en-US" sz="1200">
                <a:solidFill>
                  <a:schemeClr val="tx2"/>
                </a:solidFill>
              </a:rPr>
              <a:t>Pupil Services</a:t>
            </a:r>
            <a:endParaRPr lang="en-US" altLang="en-US" sz="1200">
              <a:solidFill>
                <a:schemeClr val="tx2"/>
              </a:solidFill>
              <a:latin typeface="Times New Roman" panose="02020603050405020304" pitchFamily="18" charset="0"/>
            </a:endParaRPr>
          </a:p>
        </p:txBody>
      </p:sp>
      <p:sp>
        <p:nvSpPr>
          <p:cNvPr id="14352" name="AutoShape 15"/>
          <p:cNvSpPr>
            <a:spLocks noChangeArrowheads="1"/>
          </p:cNvSpPr>
          <p:nvPr/>
        </p:nvSpPr>
        <p:spPr bwMode="auto">
          <a:xfrm>
            <a:off x="2965450" y="2732088"/>
            <a:ext cx="1446213" cy="458787"/>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53" name="Text Box 16"/>
          <p:cNvSpPr txBox="1">
            <a:spLocks noChangeArrowheads="1"/>
          </p:cNvSpPr>
          <p:nvPr/>
        </p:nvSpPr>
        <p:spPr bwMode="auto">
          <a:xfrm>
            <a:off x="3660775" y="3482975"/>
            <a:ext cx="18303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3600" b="1">
                <a:solidFill>
                  <a:schemeClr val="tx2"/>
                </a:solidFill>
              </a:rPr>
              <a:t>District</a:t>
            </a:r>
            <a:endParaRPr lang="en-US" altLang="en-US" sz="2400">
              <a:solidFill>
                <a:schemeClr val="tx2"/>
              </a:solidFill>
            </a:endParaRPr>
          </a:p>
        </p:txBody>
      </p:sp>
      <p:sp>
        <p:nvSpPr>
          <p:cNvPr id="14354" name="AutoShape 17"/>
          <p:cNvSpPr>
            <a:spLocks noChangeArrowheads="1"/>
          </p:cNvSpPr>
          <p:nvPr/>
        </p:nvSpPr>
        <p:spPr bwMode="auto">
          <a:xfrm>
            <a:off x="3446463" y="3375025"/>
            <a:ext cx="2036762" cy="911225"/>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55" name="Text Box 18"/>
          <p:cNvSpPr txBox="1">
            <a:spLocks noChangeArrowheads="1"/>
          </p:cNvSpPr>
          <p:nvPr/>
        </p:nvSpPr>
        <p:spPr bwMode="auto">
          <a:xfrm>
            <a:off x="1066800" y="3124200"/>
            <a:ext cx="1371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lnSpc>
                <a:spcPct val="80000"/>
              </a:lnSpc>
              <a:spcBef>
                <a:spcPct val="50000"/>
              </a:spcBef>
              <a:buClrTx/>
              <a:buSzTx/>
              <a:buFontTx/>
              <a:buNone/>
            </a:pPr>
            <a:r>
              <a:rPr lang="en-US" altLang="en-US" sz="1200">
                <a:solidFill>
                  <a:schemeClr val="tx2"/>
                </a:solidFill>
              </a:rPr>
              <a:t>Juvenile Court Services</a:t>
            </a:r>
            <a:endParaRPr lang="en-US" altLang="en-US" sz="1200">
              <a:solidFill>
                <a:schemeClr val="tx2"/>
              </a:solidFill>
              <a:latin typeface="Times New Roman" panose="02020603050405020304" pitchFamily="18" charset="0"/>
            </a:endParaRPr>
          </a:p>
        </p:txBody>
      </p:sp>
      <p:sp>
        <p:nvSpPr>
          <p:cNvPr id="14356" name="AutoShape 19"/>
          <p:cNvSpPr>
            <a:spLocks noChangeArrowheads="1"/>
          </p:cNvSpPr>
          <p:nvPr/>
        </p:nvSpPr>
        <p:spPr bwMode="auto">
          <a:xfrm>
            <a:off x="990600" y="3124200"/>
            <a:ext cx="1446213" cy="457200"/>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57" name="Text Box 20"/>
          <p:cNvSpPr txBox="1">
            <a:spLocks noChangeArrowheads="1"/>
          </p:cNvSpPr>
          <p:nvPr/>
        </p:nvSpPr>
        <p:spPr bwMode="auto">
          <a:xfrm>
            <a:off x="1465263" y="3911600"/>
            <a:ext cx="1524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lnSpc>
                <a:spcPct val="80000"/>
              </a:lnSpc>
              <a:spcBef>
                <a:spcPct val="50000"/>
              </a:spcBef>
              <a:buClrTx/>
              <a:buSzTx/>
              <a:buFontTx/>
              <a:buNone/>
            </a:pPr>
            <a:r>
              <a:rPr lang="en-US" altLang="en-US" sz="1200">
                <a:solidFill>
                  <a:schemeClr val="tx2"/>
                </a:solidFill>
              </a:rPr>
              <a:t>Community-Based Organizations</a:t>
            </a:r>
            <a:endParaRPr lang="en-US" altLang="en-US" sz="1200">
              <a:solidFill>
                <a:schemeClr val="tx2"/>
              </a:solidFill>
              <a:latin typeface="Times New Roman" panose="02020603050405020304" pitchFamily="18" charset="0"/>
            </a:endParaRPr>
          </a:p>
        </p:txBody>
      </p:sp>
      <p:sp>
        <p:nvSpPr>
          <p:cNvPr id="14358" name="AutoShape 21"/>
          <p:cNvSpPr>
            <a:spLocks noChangeArrowheads="1"/>
          </p:cNvSpPr>
          <p:nvPr/>
        </p:nvSpPr>
        <p:spPr bwMode="auto">
          <a:xfrm>
            <a:off x="1517650" y="3857625"/>
            <a:ext cx="1447800" cy="457200"/>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59" name="Text Box 22"/>
          <p:cNvSpPr txBox="1">
            <a:spLocks noChangeArrowheads="1"/>
          </p:cNvSpPr>
          <p:nvPr/>
        </p:nvSpPr>
        <p:spPr bwMode="auto">
          <a:xfrm>
            <a:off x="1089025" y="4554538"/>
            <a:ext cx="1143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lnSpc>
                <a:spcPct val="80000"/>
              </a:lnSpc>
              <a:spcBef>
                <a:spcPct val="50000"/>
              </a:spcBef>
              <a:buClrTx/>
              <a:buSzTx/>
              <a:buFontTx/>
              <a:buNone/>
            </a:pPr>
            <a:r>
              <a:rPr lang="en-US" altLang="en-US" sz="1200">
                <a:solidFill>
                  <a:schemeClr val="tx2"/>
                </a:solidFill>
              </a:rPr>
              <a:t>Mental Health Services</a:t>
            </a:r>
            <a:endParaRPr lang="en-US" altLang="en-US" sz="1200">
              <a:solidFill>
                <a:schemeClr val="tx2"/>
              </a:solidFill>
              <a:latin typeface="Times New Roman" panose="02020603050405020304" pitchFamily="18" charset="0"/>
            </a:endParaRPr>
          </a:p>
        </p:txBody>
      </p:sp>
      <p:sp>
        <p:nvSpPr>
          <p:cNvPr id="14360" name="AutoShape 23"/>
          <p:cNvSpPr>
            <a:spLocks noChangeArrowheads="1"/>
          </p:cNvSpPr>
          <p:nvPr/>
        </p:nvSpPr>
        <p:spPr bwMode="auto">
          <a:xfrm>
            <a:off x="928688" y="4500563"/>
            <a:ext cx="1446212" cy="457200"/>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61" name="Text Box 24"/>
          <p:cNvSpPr txBox="1">
            <a:spLocks noChangeArrowheads="1"/>
          </p:cNvSpPr>
          <p:nvPr/>
        </p:nvSpPr>
        <p:spPr bwMode="auto">
          <a:xfrm>
            <a:off x="2589213" y="4768850"/>
            <a:ext cx="10191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lnSpc>
                <a:spcPct val="90000"/>
              </a:lnSpc>
              <a:spcBef>
                <a:spcPct val="50000"/>
              </a:spcBef>
              <a:buClrTx/>
              <a:buSzTx/>
              <a:buFontTx/>
              <a:buNone/>
            </a:pPr>
            <a:r>
              <a:rPr lang="en-US" altLang="en-US" sz="1200">
                <a:solidFill>
                  <a:schemeClr val="tx2"/>
                </a:solidFill>
              </a:rPr>
              <a:t>Social Services</a:t>
            </a:r>
          </a:p>
        </p:txBody>
      </p:sp>
      <p:sp>
        <p:nvSpPr>
          <p:cNvPr id="14362" name="AutoShape 25"/>
          <p:cNvSpPr>
            <a:spLocks noChangeArrowheads="1"/>
          </p:cNvSpPr>
          <p:nvPr/>
        </p:nvSpPr>
        <p:spPr bwMode="auto">
          <a:xfrm>
            <a:off x="2589213" y="4768850"/>
            <a:ext cx="965200" cy="428625"/>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63" name="Text Box 26"/>
          <p:cNvSpPr txBox="1">
            <a:spLocks noChangeArrowheads="1"/>
          </p:cNvSpPr>
          <p:nvPr/>
        </p:nvSpPr>
        <p:spPr bwMode="auto">
          <a:xfrm>
            <a:off x="1196975" y="5197475"/>
            <a:ext cx="992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1200">
                <a:solidFill>
                  <a:schemeClr val="tx2"/>
                </a:solidFill>
              </a:rPr>
              <a:t>HIV/AIDS Services</a:t>
            </a:r>
            <a:endParaRPr lang="en-US" altLang="en-US" sz="1200">
              <a:solidFill>
                <a:schemeClr val="tx2"/>
              </a:solidFill>
              <a:latin typeface="Times New Roman" panose="02020603050405020304" pitchFamily="18" charset="0"/>
            </a:endParaRPr>
          </a:p>
        </p:txBody>
      </p:sp>
      <p:sp>
        <p:nvSpPr>
          <p:cNvPr id="14364" name="AutoShape 27"/>
          <p:cNvSpPr>
            <a:spLocks noChangeArrowheads="1"/>
          </p:cNvSpPr>
          <p:nvPr/>
        </p:nvSpPr>
        <p:spPr bwMode="auto">
          <a:xfrm>
            <a:off x="1196975" y="5197475"/>
            <a:ext cx="963613" cy="428625"/>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65" name="Text Box 28"/>
          <p:cNvSpPr txBox="1">
            <a:spLocks noChangeArrowheads="1"/>
          </p:cNvSpPr>
          <p:nvPr/>
        </p:nvSpPr>
        <p:spPr bwMode="auto">
          <a:xfrm>
            <a:off x="2536825" y="5465763"/>
            <a:ext cx="12192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lnSpc>
                <a:spcPct val="80000"/>
              </a:lnSpc>
              <a:spcBef>
                <a:spcPct val="50000"/>
              </a:spcBef>
              <a:buClrTx/>
              <a:buSzTx/>
              <a:buFontTx/>
              <a:buNone/>
            </a:pPr>
            <a:r>
              <a:rPr lang="en-US" altLang="en-US" sz="1200">
                <a:solidFill>
                  <a:schemeClr val="tx2"/>
                </a:solidFill>
              </a:rPr>
              <a:t>Child Protective Services</a:t>
            </a:r>
            <a:endParaRPr lang="en-US" altLang="en-US" sz="1200">
              <a:solidFill>
                <a:schemeClr val="tx2"/>
              </a:solidFill>
              <a:latin typeface="Times New Roman" panose="02020603050405020304" pitchFamily="18" charset="0"/>
            </a:endParaRPr>
          </a:p>
        </p:txBody>
      </p:sp>
      <p:sp>
        <p:nvSpPr>
          <p:cNvPr id="14366" name="AutoShape 29"/>
          <p:cNvSpPr>
            <a:spLocks noChangeArrowheads="1"/>
          </p:cNvSpPr>
          <p:nvPr/>
        </p:nvSpPr>
        <p:spPr bwMode="auto">
          <a:xfrm>
            <a:off x="2643188" y="5465763"/>
            <a:ext cx="965200" cy="481012"/>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67" name="Text Box 30"/>
          <p:cNvSpPr txBox="1">
            <a:spLocks noChangeArrowheads="1"/>
          </p:cNvSpPr>
          <p:nvPr/>
        </p:nvSpPr>
        <p:spPr bwMode="auto">
          <a:xfrm>
            <a:off x="3875088" y="4768850"/>
            <a:ext cx="1076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1200">
                <a:solidFill>
                  <a:schemeClr val="tx2"/>
                </a:solidFill>
              </a:rPr>
              <a:t>Pregnancy Prevention</a:t>
            </a:r>
          </a:p>
        </p:txBody>
      </p:sp>
      <p:sp>
        <p:nvSpPr>
          <p:cNvPr id="14368" name="AutoShape 31"/>
          <p:cNvSpPr>
            <a:spLocks noChangeArrowheads="1"/>
          </p:cNvSpPr>
          <p:nvPr/>
        </p:nvSpPr>
        <p:spPr bwMode="auto">
          <a:xfrm>
            <a:off x="3929063" y="4714875"/>
            <a:ext cx="965200" cy="536575"/>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69" name="Text Box 32"/>
          <p:cNvSpPr txBox="1">
            <a:spLocks noChangeArrowheads="1"/>
          </p:cNvSpPr>
          <p:nvPr/>
        </p:nvSpPr>
        <p:spPr bwMode="auto">
          <a:xfrm>
            <a:off x="5643563" y="4446588"/>
            <a:ext cx="1228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200">
                <a:solidFill>
                  <a:schemeClr val="tx2"/>
                </a:solidFill>
              </a:rPr>
              <a:t>Counseling</a:t>
            </a:r>
            <a:endParaRPr lang="en-US" altLang="en-US" sz="1200">
              <a:solidFill>
                <a:schemeClr val="tx2"/>
              </a:solidFill>
              <a:latin typeface="Times New Roman" panose="02020603050405020304" pitchFamily="18" charset="0"/>
            </a:endParaRPr>
          </a:p>
        </p:txBody>
      </p:sp>
      <p:sp>
        <p:nvSpPr>
          <p:cNvPr id="14370" name="AutoShape 33"/>
          <p:cNvSpPr>
            <a:spLocks noChangeArrowheads="1"/>
          </p:cNvSpPr>
          <p:nvPr/>
        </p:nvSpPr>
        <p:spPr bwMode="auto">
          <a:xfrm>
            <a:off x="5643563" y="4394200"/>
            <a:ext cx="965200" cy="428625"/>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71" name="Text Box 34"/>
          <p:cNvSpPr txBox="1">
            <a:spLocks noChangeArrowheads="1"/>
          </p:cNvSpPr>
          <p:nvPr/>
        </p:nvSpPr>
        <p:spPr bwMode="auto">
          <a:xfrm>
            <a:off x="5108575" y="5037138"/>
            <a:ext cx="107156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nSpc>
                <a:spcPct val="55000"/>
              </a:lnSpc>
              <a:spcBef>
                <a:spcPct val="50000"/>
              </a:spcBef>
              <a:buClrTx/>
              <a:buSzTx/>
              <a:buFontTx/>
              <a:buNone/>
            </a:pPr>
            <a:r>
              <a:rPr lang="en-US" altLang="en-US" sz="1200">
                <a:solidFill>
                  <a:schemeClr val="tx2"/>
                </a:solidFill>
              </a:rPr>
              <a:t>Codes of </a:t>
            </a:r>
          </a:p>
          <a:p>
            <a:pPr>
              <a:lnSpc>
                <a:spcPct val="55000"/>
              </a:lnSpc>
              <a:spcBef>
                <a:spcPct val="50000"/>
              </a:spcBef>
              <a:buClrTx/>
              <a:buSzTx/>
              <a:buFontTx/>
              <a:buNone/>
            </a:pPr>
            <a:r>
              <a:rPr lang="en-US" altLang="en-US" sz="1200">
                <a:solidFill>
                  <a:schemeClr val="tx2"/>
                </a:solidFill>
              </a:rPr>
              <a:t>Discipline</a:t>
            </a:r>
            <a:endParaRPr lang="en-US" altLang="en-US" sz="1200">
              <a:solidFill>
                <a:schemeClr val="tx2"/>
              </a:solidFill>
              <a:latin typeface="Times New Roman" panose="02020603050405020304" pitchFamily="18" charset="0"/>
            </a:endParaRPr>
          </a:p>
        </p:txBody>
      </p:sp>
      <p:sp>
        <p:nvSpPr>
          <p:cNvPr id="14372" name="AutoShape 35"/>
          <p:cNvSpPr>
            <a:spLocks noChangeArrowheads="1"/>
          </p:cNvSpPr>
          <p:nvPr/>
        </p:nvSpPr>
        <p:spPr bwMode="auto">
          <a:xfrm>
            <a:off x="5054600" y="4983163"/>
            <a:ext cx="963613" cy="428625"/>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73" name="Text Box 36"/>
          <p:cNvSpPr txBox="1">
            <a:spLocks noChangeArrowheads="1"/>
          </p:cNvSpPr>
          <p:nvPr/>
        </p:nvSpPr>
        <p:spPr bwMode="auto">
          <a:xfrm>
            <a:off x="4411663" y="2517775"/>
            <a:ext cx="11747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lnSpc>
                <a:spcPct val="90000"/>
              </a:lnSpc>
              <a:spcBef>
                <a:spcPct val="50000"/>
              </a:spcBef>
              <a:buClrTx/>
              <a:buSzTx/>
              <a:buFontTx/>
              <a:buNone/>
            </a:pPr>
            <a:r>
              <a:rPr lang="en-US" altLang="en-US" sz="1200">
                <a:solidFill>
                  <a:schemeClr val="tx2"/>
                </a:solidFill>
              </a:rPr>
              <a:t>Physical Education</a:t>
            </a:r>
            <a:endParaRPr lang="en-US" altLang="en-US" sz="1200">
              <a:solidFill>
                <a:schemeClr val="tx2"/>
              </a:solidFill>
              <a:latin typeface="Times New Roman" panose="02020603050405020304" pitchFamily="18" charset="0"/>
            </a:endParaRPr>
          </a:p>
        </p:txBody>
      </p:sp>
      <p:sp>
        <p:nvSpPr>
          <p:cNvPr id="14374" name="AutoShape 37"/>
          <p:cNvSpPr>
            <a:spLocks noChangeArrowheads="1"/>
          </p:cNvSpPr>
          <p:nvPr/>
        </p:nvSpPr>
        <p:spPr bwMode="auto">
          <a:xfrm>
            <a:off x="5965825" y="2786063"/>
            <a:ext cx="1066800" cy="457200"/>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75" name="Text Box 38"/>
          <p:cNvSpPr txBox="1">
            <a:spLocks noChangeArrowheads="1"/>
          </p:cNvSpPr>
          <p:nvPr/>
        </p:nvSpPr>
        <p:spPr bwMode="auto">
          <a:xfrm>
            <a:off x="5803900" y="2946400"/>
            <a:ext cx="137001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lnSpc>
                <a:spcPct val="20000"/>
              </a:lnSpc>
              <a:spcBef>
                <a:spcPct val="50000"/>
              </a:spcBef>
              <a:buClrTx/>
              <a:buSzTx/>
              <a:buFontTx/>
              <a:buNone/>
            </a:pPr>
            <a:r>
              <a:rPr lang="en-US" altLang="en-US" sz="1200">
                <a:solidFill>
                  <a:schemeClr val="tx2"/>
                </a:solidFill>
              </a:rPr>
              <a:t>Health</a:t>
            </a:r>
          </a:p>
          <a:p>
            <a:pPr algn="ctr">
              <a:lnSpc>
                <a:spcPct val="20000"/>
              </a:lnSpc>
              <a:spcBef>
                <a:spcPct val="50000"/>
              </a:spcBef>
              <a:buClrTx/>
              <a:buSzTx/>
              <a:buFontTx/>
              <a:buNone/>
            </a:pPr>
            <a:r>
              <a:rPr lang="en-US" altLang="en-US" sz="1200">
                <a:solidFill>
                  <a:schemeClr val="tx2"/>
                </a:solidFill>
              </a:rPr>
              <a:t>Education</a:t>
            </a:r>
            <a:endParaRPr lang="en-US" altLang="en-US" sz="1200">
              <a:solidFill>
                <a:schemeClr val="tx2"/>
              </a:solidFill>
              <a:latin typeface="Times New Roman" panose="02020603050405020304" pitchFamily="18" charset="0"/>
            </a:endParaRPr>
          </a:p>
        </p:txBody>
      </p:sp>
      <p:sp>
        <p:nvSpPr>
          <p:cNvPr id="14376" name="AutoShape 39"/>
          <p:cNvSpPr>
            <a:spLocks noChangeArrowheads="1"/>
          </p:cNvSpPr>
          <p:nvPr/>
        </p:nvSpPr>
        <p:spPr bwMode="auto">
          <a:xfrm>
            <a:off x="4465638" y="2517775"/>
            <a:ext cx="1066800" cy="458788"/>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77" name="Text Box 40"/>
          <p:cNvSpPr txBox="1">
            <a:spLocks noChangeArrowheads="1"/>
          </p:cNvSpPr>
          <p:nvPr/>
        </p:nvSpPr>
        <p:spPr bwMode="auto">
          <a:xfrm>
            <a:off x="6875463" y="1554163"/>
            <a:ext cx="762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1200">
                <a:solidFill>
                  <a:schemeClr val="tx2"/>
                </a:solidFill>
              </a:rPr>
              <a:t>Clinic</a:t>
            </a:r>
            <a:endParaRPr lang="en-US" altLang="en-US" sz="1200">
              <a:solidFill>
                <a:schemeClr val="tx2"/>
              </a:solidFill>
              <a:latin typeface="Times New Roman" panose="02020603050405020304" pitchFamily="18" charset="0"/>
            </a:endParaRPr>
          </a:p>
        </p:txBody>
      </p:sp>
      <p:sp>
        <p:nvSpPr>
          <p:cNvPr id="14378" name="AutoShape 41"/>
          <p:cNvSpPr>
            <a:spLocks noChangeArrowheads="1"/>
          </p:cNvSpPr>
          <p:nvPr/>
        </p:nvSpPr>
        <p:spPr bwMode="auto">
          <a:xfrm>
            <a:off x="6715125" y="1500188"/>
            <a:ext cx="1068388" cy="457200"/>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endParaRPr lang="en-US" altLang="en-US" sz="1800">
              <a:solidFill>
                <a:schemeClr val="tx2"/>
              </a:solidFill>
              <a:latin typeface="Verdana" panose="020B0604030504040204" pitchFamily="34" charset="0"/>
            </a:endParaRPr>
          </a:p>
        </p:txBody>
      </p:sp>
      <p:sp>
        <p:nvSpPr>
          <p:cNvPr id="14379" name="Text Box 42"/>
          <p:cNvSpPr txBox="1">
            <a:spLocks noChangeArrowheads="1"/>
          </p:cNvSpPr>
          <p:nvPr/>
        </p:nvSpPr>
        <p:spPr bwMode="auto">
          <a:xfrm>
            <a:off x="6823075" y="2197100"/>
            <a:ext cx="1292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1200">
                <a:solidFill>
                  <a:schemeClr val="tx2"/>
                </a:solidFill>
              </a:rPr>
              <a:t>Health Services</a:t>
            </a:r>
            <a:endParaRPr lang="en-US" altLang="en-US" sz="1200">
              <a:solidFill>
                <a:schemeClr val="tx2"/>
              </a:solidFill>
              <a:latin typeface="Times New Roman" panose="02020603050405020304" pitchFamily="18" charset="0"/>
            </a:endParaRPr>
          </a:p>
        </p:txBody>
      </p:sp>
      <p:sp>
        <p:nvSpPr>
          <p:cNvPr id="14380" name="AutoShape 43"/>
          <p:cNvSpPr>
            <a:spLocks noChangeArrowheads="1"/>
          </p:cNvSpPr>
          <p:nvPr/>
        </p:nvSpPr>
        <p:spPr bwMode="auto">
          <a:xfrm>
            <a:off x="6875463" y="2143125"/>
            <a:ext cx="1179512" cy="457200"/>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endParaRPr lang="en-US" altLang="en-US" sz="1800">
              <a:solidFill>
                <a:schemeClr val="tx2"/>
              </a:solidFill>
              <a:latin typeface="Verdana" panose="020B0604030504040204" pitchFamily="34" charset="0"/>
            </a:endParaRPr>
          </a:p>
        </p:txBody>
      </p:sp>
      <p:sp>
        <p:nvSpPr>
          <p:cNvPr id="14381" name="Text Box 44"/>
          <p:cNvSpPr txBox="1">
            <a:spLocks noChangeArrowheads="1"/>
          </p:cNvSpPr>
          <p:nvPr/>
        </p:nvSpPr>
        <p:spPr bwMode="auto">
          <a:xfrm>
            <a:off x="7143750" y="2946400"/>
            <a:ext cx="1095375" cy="4667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1200">
                <a:solidFill>
                  <a:schemeClr val="tx2"/>
                </a:solidFill>
              </a:rPr>
              <a:t>Nutrition Education</a:t>
            </a:r>
            <a:endParaRPr lang="en-US" altLang="en-US" sz="1200">
              <a:solidFill>
                <a:schemeClr val="tx2"/>
              </a:solidFill>
              <a:latin typeface="Times New Roman" panose="02020603050405020304" pitchFamily="18" charset="0"/>
            </a:endParaRPr>
          </a:p>
        </p:txBody>
      </p:sp>
      <p:sp>
        <p:nvSpPr>
          <p:cNvPr id="14382" name="AutoShape 45"/>
          <p:cNvSpPr>
            <a:spLocks noChangeArrowheads="1"/>
          </p:cNvSpPr>
          <p:nvPr/>
        </p:nvSpPr>
        <p:spPr bwMode="auto">
          <a:xfrm>
            <a:off x="7143750" y="2946400"/>
            <a:ext cx="1179513" cy="45878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endParaRPr lang="en-US" altLang="en-US" sz="1800">
              <a:solidFill>
                <a:schemeClr val="tx2"/>
              </a:solidFill>
              <a:latin typeface="Verdana" panose="020B0604030504040204" pitchFamily="34" charset="0"/>
            </a:endParaRPr>
          </a:p>
        </p:txBody>
      </p:sp>
      <p:sp>
        <p:nvSpPr>
          <p:cNvPr id="14383" name="Text Box 46"/>
          <p:cNvSpPr txBox="1">
            <a:spLocks noChangeArrowheads="1"/>
          </p:cNvSpPr>
          <p:nvPr/>
        </p:nvSpPr>
        <p:spPr bwMode="auto">
          <a:xfrm>
            <a:off x="5715000" y="35052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200">
                <a:solidFill>
                  <a:schemeClr val="tx2"/>
                </a:solidFill>
              </a:rPr>
              <a:t>School Lunch Program</a:t>
            </a:r>
            <a:endParaRPr lang="en-US" altLang="en-US" sz="1200">
              <a:solidFill>
                <a:schemeClr val="tx2"/>
              </a:solidFill>
              <a:latin typeface="Times New Roman" panose="02020603050405020304" pitchFamily="18" charset="0"/>
            </a:endParaRPr>
          </a:p>
        </p:txBody>
      </p:sp>
      <p:sp>
        <p:nvSpPr>
          <p:cNvPr id="14384" name="AutoShape 47"/>
          <p:cNvSpPr>
            <a:spLocks noChangeArrowheads="1"/>
          </p:cNvSpPr>
          <p:nvPr/>
        </p:nvSpPr>
        <p:spPr bwMode="auto">
          <a:xfrm>
            <a:off x="5697538" y="3536950"/>
            <a:ext cx="1768475" cy="320675"/>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85" name="Text Box 48"/>
          <p:cNvSpPr txBox="1">
            <a:spLocks noChangeArrowheads="1"/>
          </p:cNvSpPr>
          <p:nvPr/>
        </p:nvSpPr>
        <p:spPr bwMode="auto">
          <a:xfrm>
            <a:off x="6500813" y="3965575"/>
            <a:ext cx="137001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1200">
                <a:solidFill>
                  <a:schemeClr val="tx2"/>
                </a:solidFill>
              </a:rPr>
              <a:t>Drug Prevention</a:t>
            </a:r>
            <a:endParaRPr lang="en-US" altLang="en-US" sz="1200">
              <a:solidFill>
                <a:schemeClr val="tx2"/>
              </a:solidFill>
              <a:latin typeface="Times New Roman" panose="02020603050405020304" pitchFamily="18" charset="0"/>
            </a:endParaRPr>
          </a:p>
        </p:txBody>
      </p:sp>
      <p:sp>
        <p:nvSpPr>
          <p:cNvPr id="14386" name="AutoShape 49"/>
          <p:cNvSpPr>
            <a:spLocks noChangeArrowheads="1"/>
          </p:cNvSpPr>
          <p:nvPr/>
        </p:nvSpPr>
        <p:spPr bwMode="auto">
          <a:xfrm>
            <a:off x="6446838" y="3965575"/>
            <a:ext cx="1447800" cy="320675"/>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87" name="Text Box 50"/>
          <p:cNvSpPr txBox="1">
            <a:spLocks noChangeArrowheads="1"/>
          </p:cNvSpPr>
          <p:nvPr/>
        </p:nvSpPr>
        <p:spPr bwMode="auto">
          <a:xfrm>
            <a:off x="6823075" y="4554538"/>
            <a:ext cx="1217613" cy="28416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1200">
                <a:solidFill>
                  <a:schemeClr val="tx2"/>
                </a:solidFill>
              </a:rPr>
              <a:t>Drug Services</a:t>
            </a:r>
            <a:endParaRPr lang="en-US" altLang="en-US" sz="1200">
              <a:solidFill>
                <a:schemeClr val="tx2"/>
              </a:solidFill>
              <a:latin typeface="Times New Roman" panose="02020603050405020304" pitchFamily="18" charset="0"/>
            </a:endParaRPr>
          </a:p>
        </p:txBody>
      </p:sp>
      <p:sp>
        <p:nvSpPr>
          <p:cNvPr id="14388" name="AutoShape 51"/>
          <p:cNvSpPr>
            <a:spLocks noChangeArrowheads="1"/>
          </p:cNvSpPr>
          <p:nvPr/>
        </p:nvSpPr>
        <p:spPr bwMode="auto">
          <a:xfrm>
            <a:off x="6769100" y="4554538"/>
            <a:ext cx="1446213" cy="3206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89" name="Text Box 52"/>
          <p:cNvSpPr txBox="1">
            <a:spLocks noChangeArrowheads="1"/>
          </p:cNvSpPr>
          <p:nvPr/>
        </p:nvSpPr>
        <p:spPr bwMode="auto">
          <a:xfrm>
            <a:off x="6340475" y="51435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1200">
                <a:solidFill>
                  <a:schemeClr val="tx2"/>
                </a:solidFill>
              </a:rPr>
              <a:t>Smoking Cessation for Staff</a:t>
            </a:r>
            <a:endParaRPr lang="en-US" altLang="en-US" sz="1200">
              <a:solidFill>
                <a:schemeClr val="tx2"/>
              </a:solidFill>
              <a:latin typeface="Times New Roman" panose="02020603050405020304" pitchFamily="18" charset="0"/>
            </a:endParaRPr>
          </a:p>
        </p:txBody>
      </p:sp>
      <p:sp>
        <p:nvSpPr>
          <p:cNvPr id="14390" name="AutoShape 53"/>
          <p:cNvSpPr>
            <a:spLocks noChangeArrowheads="1"/>
          </p:cNvSpPr>
          <p:nvPr/>
        </p:nvSpPr>
        <p:spPr bwMode="auto">
          <a:xfrm>
            <a:off x="6340475" y="5143500"/>
            <a:ext cx="1500188" cy="428625"/>
          </a:xfrm>
          <a:prstGeom prst="roundRect">
            <a:avLst>
              <a:gd name="adj" fmla="val 1666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4391" name="Line 54"/>
          <p:cNvSpPr>
            <a:spLocks noChangeShapeType="1"/>
          </p:cNvSpPr>
          <p:nvPr/>
        </p:nvSpPr>
        <p:spPr bwMode="auto">
          <a:xfrm>
            <a:off x="2514600" y="1905000"/>
            <a:ext cx="107950" cy="106363"/>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92" name="Line 55"/>
          <p:cNvSpPr>
            <a:spLocks noChangeShapeType="1"/>
          </p:cNvSpPr>
          <p:nvPr/>
        </p:nvSpPr>
        <p:spPr bwMode="auto">
          <a:xfrm>
            <a:off x="3200400" y="2514600"/>
            <a:ext cx="214313" cy="161925"/>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93" name="Line 56"/>
          <p:cNvSpPr>
            <a:spLocks noChangeShapeType="1"/>
          </p:cNvSpPr>
          <p:nvPr/>
        </p:nvSpPr>
        <p:spPr bwMode="auto">
          <a:xfrm>
            <a:off x="3733800" y="3200400"/>
            <a:ext cx="107950" cy="161925"/>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94" name="Line 57"/>
          <p:cNvSpPr>
            <a:spLocks noChangeShapeType="1"/>
          </p:cNvSpPr>
          <p:nvPr/>
        </p:nvSpPr>
        <p:spPr bwMode="auto">
          <a:xfrm>
            <a:off x="4732338" y="2197100"/>
            <a:ext cx="161925" cy="320675"/>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95" name="Line 58"/>
          <p:cNvSpPr>
            <a:spLocks noChangeShapeType="1"/>
          </p:cNvSpPr>
          <p:nvPr/>
        </p:nvSpPr>
        <p:spPr bwMode="auto">
          <a:xfrm>
            <a:off x="4946650" y="3000375"/>
            <a:ext cx="161925" cy="374650"/>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96" name="Line 59"/>
          <p:cNvSpPr>
            <a:spLocks noChangeShapeType="1"/>
          </p:cNvSpPr>
          <p:nvPr/>
        </p:nvSpPr>
        <p:spPr bwMode="auto">
          <a:xfrm>
            <a:off x="2268538" y="2786063"/>
            <a:ext cx="1125537" cy="911225"/>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97" name="Line 60"/>
          <p:cNvSpPr>
            <a:spLocks noChangeShapeType="1"/>
          </p:cNvSpPr>
          <p:nvPr/>
        </p:nvSpPr>
        <p:spPr bwMode="auto">
          <a:xfrm>
            <a:off x="1785938" y="3589338"/>
            <a:ext cx="322262" cy="268287"/>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98" name="Line 61"/>
          <p:cNvSpPr>
            <a:spLocks noChangeShapeType="1"/>
          </p:cNvSpPr>
          <p:nvPr/>
        </p:nvSpPr>
        <p:spPr bwMode="auto">
          <a:xfrm flipV="1">
            <a:off x="1625600" y="4340225"/>
            <a:ext cx="160338" cy="160338"/>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99" name="Line 62"/>
          <p:cNvSpPr>
            <a:spLocks noChangeShapeType="1"/>
          </p:cNvSpPr>
          <p:nvPr/>
        </p:nvSpPr>
        <p:spPr bwMode="auto">
          <a:xfrm flipV="1">
            <a:off x="2108200" y="5037138"/>
            <a:ext cx="481013" cy="160337"/>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00" name="Line 63"/>
          <p:cNvSpPr>
            <a:spLocks noChangeShapeType="1"/>
          </p:cNvSpPr>
          <p:nvPr/>
        </p:nvSpPr>
        <p:spPr bwMode="auto">
          <a:xfrm flipV="1">
            <a:off x="3017838" y="5197475"/>
            <a:ext cx="53975" cy="268288"/>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01" name="Line 64"/>
          <p:cNvSpPr>
            <a:spLocks noChangeShapeType="1"/>
          </p:cNvSpPr>
          <p:nvPr/>
        </p:nvSpPr>
        <p:spPr bwMode="auto">
          <a:xfrm>
            <a:off x="3554413" y="4983163"/>
            <a:ext cx="374650" cy="0"/>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02" name="Line 65"/>
          <p:cNvSpPr>
            <a:spLocks noChangeShapeType="1"/>
          </p:cNvSpPr>
          <p:nvPr/>
        </p:nvSpPr>
        <p:spPr bwMode="auto">
          <a:xfrm flipV="1">
            <a:off x="2965450" y="3911600"/>
            <a:ext cx="428625" cy="160338"/>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03" name="Line 66"/>
          <p:cNvSpPr>
            <a:spLocks noChangeShapeType="1"/>
          </p:cNvSpPr>
          <p:nvPr/>
        </p:nvSpPr>
        <p:spPr bwMode="auto">
          <a:xfrm flipV="1">
            <a:off x="4411663" y="4286250"/>
            <a:ext cx="0" cy="428625"/>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04" name="Line 67"/>
          <p:cNvSpPr>
            <a:spLocks noChangeShapeType="1"/>
          </p:cNvSpPr>
          <p:nvPr/>
        </p:nvSpPr>
        <p:spPr bwMode="auto">
          <a:xfrm flipH="1" flipV="1">
            <a:off x="5054600" y="4286250"/>
            <a:ext cx="374650" cy="696913"/>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05" name="Line 68"/>
          <p:cNvSpPr>
            <a:spLocks noChangeShapeType="1"/>
          </p:cNvSpPr>
          <p:nvPr/>
        </p:nvSpPr>
        <p:spPr bwMode="auto">
          <a:xfrm flipH="1" flipV="1">
            <a:off x="6394450" y="4875213"/>
            <a:ext cx="266700" cy="268287"/>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06" name="Line 69"/>
          <p:cNvSpPr>
            <a:spLocks noChangeShapeType="1"/>
          </p:cNvSpPr>
          <p:nvPr/>
        </p:nvSpPr>
        <p:spPr bwMode="auto">
          <a:xfrm flipH="1" flipV="1">
            <a:off x="7037388" y="4286250"/>
            <a:ext cx="320675" cy="268288"/>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07" name="Line 70"/>
          <p:cNvSpPr>
            <a:spLocks noChangeShapeType="1"/>
          </p:cNvSpPr>
          <p:nvPr/>
        </p:nvSpPr>
        <p:spPr bwMode="auto">
          <a:xfrm flipH="1" flipV="1">
            <a:off x="5483225" y="4017963"/>
            <a:ext cx="963613" cy="107950"/>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08" name="Line 71"/>
          <p:cNvSpPr>
            <a:spLocks noChangeShapeType="1"/>
          </p:cNvSpPr>
          <p:nvPr/>
        </p:nvSpPr>
        <p:spPr bwMode="auto">
          <a:xfrm flipH="1">
            <a:off x="5537200" y="3697288"/>
            <a:ext cx="160338" cy="0"/>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09" name="Line 72"/>
          <p:cNvSpPr>
            <a:spLocks noChangeShapeType="1"/>
          </p:cNvSpPr>
          <p:nvPr/>
        </p:nvSpPr>
        <p:spPr bwMode="auto">
          <a:xfrm flipH="1">
            <a:off x="7518400" y="3429000"/>
            <a:ext cx="376238" cy="214313"/>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10" name="Line 73"/>
          <p:cNvSpPr>
            <a:spLocks noChangeShapeType="1"/>
          </p:cNvSpPr>
          <p:nvPr/>
        </p:nvSpPr>
        <p:spPr bwMode="auto">
          <a:xfrm>
            <a:off x="7251700" y="1982788"/>
            <a:ext cx="0" cy="106362"/>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11" name="Line 74"/>
          <p:cNvSpPr>
            <a:spLocks noChangeShapeType="1"/>
          </p:cNvSpPr>
          <p:nvPr/>
        </p:nvSpPr>
        <p:spPr bwMode="auto">
          <a:xfrm flipH="1">
            <a:off x="6875463" y="2625725"/>
            <a:ext cx="268287" cy="160338"/>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12" name="Line 75"/>
          <p:cNvSpPr>
            <a:spLocks noChangeShapeType="1"/>
          </p:cNvSpPr>
          <p:nvPr/>
        </p:nvSpPr>
        <p:spPr bwMode="auto">
          <a:xfrm flipH="1">
            <a:off x="5429250" y="3160713"/>
            <a:ext cx="536575" cy="268287"/>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13" name="Line 76"/>
          <p:cNvSpPr>
            <a:spLocks noChangeShapeType="1"/>
          </p:cNvSpPr>
          <p:nvPr/>
        </p:nvSpPr>
        <p:spPr bwMode="auto">
          <a:xfrm>
            <a:off x="6018213" y="2465388"/>
            <a:ext cx="107950" cy="320675"/>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14" name="Line 77"/>
          <p:cNvSpPr>
            <a:spLocks noChangeShapeType="1"/>
          </p:cNvSpPr>
          <p:nvPr/>
        </p:nvSpPr>
        <p:spPr bwMode="auto">
          <a:xfrm flipH="1" flipV="1">
            <a:off x="5448300" y="4191000"/>
            <a:ext cx="190500" cy="228600"/>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16442">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B4108ABF-8510-4BCC-A827-0F458F789F17}" type="slidenum">
              <a:rPr lang="en-US" altLang="en-US" sz="1200" smtClean="0">
                <a:latin typeface="Garamond" panose="02020404030301010803" pitchFamily="18" charset="0"/>
              </a:rPr>
              <a:pPr>
                <a:spcBef>
                  <a:spcPct val="0"/>
                </a:spcBef>
                <a:buClrTx/>
                <a:buSzTx/>
                <a:buFontTx/>
                <a:buNone/>
              </a:pPr>
              <a:t>8</a:t>
            </a:fld>
            <a:endParaRPr lang="en-US" altLang="en-US" sz="1200" smtClean="0">
              <a:latin typeface="Garamond" panose="02020404030301010803" pitchFamily="18" charset="0"/>
            </a:endParaRPr>
          </a:p>
        </p:txBody>
      </p:sp>
      <p:sp>
        <p:nvSpPr>
          <p:cNvPr id="16387" name="Rectangle 2"/>
          <p:cNvSpPr>
            <a:spLocks noGrp="1" noChangeArrowheads="1"/>
          </p:cNvSpPr>
          <p:nvPr>
            <p:ph type="title"/>
          </p:nvPr>
        </p:nvSpPr>
        <p:spPr>
          <a:xfrm>
            <a:off x="609600" y="457200"/>
            <a:ext cx="7239000" cy="685800"/>
          </a:xfrm>
        </p:spPr>
        <p:txBody>
          <a:bodyPr/>
          <a:lstStyle/>
          <a:p>
            <a:pPr algn="ctr" eaLnBrk="1" hangingPunct="1"/>
            <a:r>
              <a:rPr lang="en-US" altLang="en-US" sz="2400" b="1" dirty="0" smtClean="0">
                <a:solidFill>
                  <a:schemeClr val="accent2"/>
                </a:solidFill>
                <a:latin typeface="Arial" panose="020B0604020202020204" pitchFamily="34" charset="0"/>
              </a:rPr>
              <a:t>Why the fragmentation?</a:t>
            </a:r>
          </a:p>
        </p:txBody>
      </p:sp>
      <p:sp>
        <p:nvSpPr>
          <p:cNvPr id="15364" name="Rectangle 3"/>
          <p:cNvSpPr>
            <a:spLocks noGrp="1" noChangeArrowheads="1"/>
          </p:cNvSpPr>
          <p:nvPr>
            <p:ph type="body" idx="1"/>
          </p:nvPr>
        </p:nvSpPr>
        <p:spPr>
          <a:xfrm>
            <a:off x="381000" y="1371600"/>
            <a:ext cx="8229600" cy="4525963"/>
          </a:xfrm>
        </p:spPr>
        <p:txBody>
          <a:bodyPr/>
          <a:lstStyle/>
          <a:p>
            <a:pPr eaLnBrk="1" hangingPunct="1">
              <a:lnSpc>
                <a:spcPct val="80000"/>
              </a:lnSpc>
              <a:buFont typeface="Wingdings" panose="05000000000000000000" pitchFamily="2" charset="2"/>
              <a:buNone/>
            </a:pPr>
            <a:r>
              <a:rPr lang="en-US" altLang="en-US" sz="2000" b="1" dirty="0" smtClean="0"/>
              <a:t>The fragmentation is a symptom of the reality that efforts to provide supports to address barriers are </a:t>
            </a:r>
            <a:r>
              <a:rPr lang="en-US" altLang="en-US" sz="2000" b="1" i="1" dirty="0" smtClean="0">
                <a:solidFill>
                  <a:srgbClr val="FF0000"/>
                </a:solidFill>
              </a:rPr>
              <a:t>Marginalized</a:t>
            </a:r>
            <a:r>
              <a:rPr lang="en-US" altLang="en-US" sz="2000" b="1" i="1" dirty="0" smtClean="0">
                <a:solidFill>
                  <a:schemeClr val="tx2"/>
                </a:solidFill>
              </a:rPr>
              <a:t> </a:t>
            </a:r>
            <a:r>
              <a:rPr lang="en-US" altLang="en-US" sz="2000" b="1" dirty="0" smtClean="0">
                <a:solidFill>
                  <a:schemeClr val="tx2"/>
                </a:solidFill>
              </a:rPr>
              <a:t>in policy and practice.</a:t>
            </a:r>
          </a:p>
          <a:p>
            <a:pPr eaLnBrk="1" hangingPunct="1">
              <a:lnSpc>
                <a:spcPct val="80000"/>
              </a:lnSpc>
              <a:buFont typeface="Wingdings" panose="05000000000000000000" pitchFamily="2" charset="2"/>
              <a:buNone/>
            </a:pPr>
            <a:endParaRPr lang="en-US" altLang="en-US" sz="2400" b="1" dirty="0" smtClean="0">
              <a:solidFill>
                <a:schemeClr val="tx2"/>
              </a:solidFill>
            </a:endParaRPr>
          </a:p>
          <a:p>
            <a:pPr eaLnBrk="1" hangingPunct="1">
              <a:lnSpc>
                <a:spcPct val="80000"/>
              </a:lnSpc>
              <a:buFont typeface="Wingdings" panose="05000000000000000000" pitchFamily="2" charset="2"/>
              <a:buNone/>
            </a:pPr>
            <a:r>
              <a:rPr lang="en-US" altLang="en-US" sz="2000" b="1" dirty="0" smtClean="0">
                <a:solidFill>
                  <a:srgbClr val="FFFF00"/>
                </a:solidFill>
              </a:rPr>
              <a:t>This leads to</a:t>
            </a:r>
          </a:p>
          <a:p>
            <a:pPr eaLnBrk="1" hangingPunct="1">
              <a:lnSpc>
                <a:spcPct val="90000"/>
              </a:lnSpc>
              <a:buFont typeface="Wingdings" panose="05000000000000000000" pitchFamily="2" charset="2"/>
              <a:buChar char="§"/>
            </a:pPr>
            <a:endParaRPr lang="en-US" altLang="en-US" sz="2000" b="1" dirty="0" smtClean="0">
              <a:solidFill>
                <a:schemeClr val="tx2"/>
              </a:solidFill>
            </a:endParaRPr>
          </a:p>
          <a:p>
            <a:pPr eaLnBrk="1" hangingPunct="1">
              <a:lnSpc>
                <a:spcPct val="90000"/>
              </a:lnSpc>
              <a:buFont typeface="Wingdings" panose="05000000000000000000" pitchFamily="2" charset="2"/>
              <a:buChar char="§"/>
            </a:pPr>
            <a:r>
              <a:rPr lang="en-US" altLang="en-US" sz="2000" b="1" dirty="0" smtClean="0">
                <a:solidFill>
                  <a:srgbClr val="FFC000"/>
                </a:solidFill>
              </a:rPr>
              <a:t>Fragmentation</a:t>
            </a:r>
          </a:p>
          <a:p>
            <a:pPr eaLnBrk="1" hangingPunct="1">
              <a:lnSpc>
                <a:spcPct val="90000"/>
              </a:lnSpc>
              <a:buFont typeface="Wingdings" panose="05000000000000000000" pitchFamily="2" charset="2"/>
              <a:buChar char="§"/>
            </a:pPr>
            <a:endParaRPr lang="en-US" altLang="en-US" sz="2000" b="1" dirty="0" smtClean="0">
              <a:solidFill>
                <a:schemeClr val="tx2"/>
              </a:solidFill>
            </a:endParaRPr>
          </a:p>
          <a:p>
            <a:pPr eaLnBrk="1" hangingPunct="1">
              <a:lnSpc>
                <a:spcPct val="90000"/>
              </a:lnSpc>
              <a:buFont typeface="Wingdings" panose="05000000000000000000" pitchFamily="2" charset="2"/>
              <a:buChar char="§"/>
            </a:pPr>
            <a:r>
              <a:rPr lang="en-US" altLang="en-US" sz="2000" b="1" dirty="0" smtClean="0">
                <a:solidFill>
                  <a:srgbClr val="FFC000"/>
                </a:solidFill>
              </a:rPr>
              <a:t>Poor cost-effectiveness </a:t>
            </a:r>
            <a:r>
              <a:rPr lang="en-US" altLang="en-US" sz="2000" b="1" dirty="0" smtClean="0">
                <a:solidFill>
                  <a:schemeClr val="tx2"/>
                </a:solidFill>
              </a:rPr>
              <a:t>(up to 25% of a school budget used in too limited and often redundant ways)</a:t>
            </a:r>
          </a:p>
          <a:p>
            <a:pPr eaLnBrk="1" hangingPunct="1">
              <a:lnSpc>
                <a:spcPct val="90000"/>
              </a:lnSpc>
              <a:buFont typeface="Wingdings" panose="05000000000000000000" pitchFamily="2" charset="2"/>
              <a:buChar char="§"/>
            </a:pPr>
            <a:endParaRPr lang="en-US" altLang="en-US" sz="2000" b="1" dirty="0" smtClean="0">
              <a:solidFill>
                <a:schemeClr val="tx2"/>
              </a:solidFill>
            </a:endParaRPr>
          </a:p>
          <a:p>
            <a:pPr eaLnBrk="1" hangingPunct="1">
              <a:lnSpc>
                <a:spcPct val="90000"/>
              </a:lnSpc>
              <a:buFont typeface="Wingdings" panose="05000000000000000000" pitchFamily="2" charset="2"/>
              <a:buChar char="§"/>
            </a:pPr>
            <a:r>
              <a:rPr lang="en-US" altLang="en-US" sz="2000" b="1" dirty="0" smtClean="0">
                <a:solidFill>
                  <a:srgbClr val="FFC000"/>
                </a:solidFill>
              </a:rPr>
              <a:t>Counterproductive competition for sparse resources </a:t>
            </a:r>
            <a:r>
              <a:rPr lang="en-US" altLang="en-US" sz="2000" b="1" dirty="0" smtClean="0">
                <a:solidFill>
                  <a:schemeClr val="tx2"/>
                </a:solidFill>
              </a:rPr>
              <a:t>(among school support staff and with community-based professionals who link with schools)</a:t>
            </a:r>
          </a:p>
          <a:p>
            <a:pPr lvl="1" eaLnBrk="1" hangingPunct="1">
              <a:lnSpc>
                <a:spcPct val="90000"/>
              </a:lnSpc>
              <a:buFont typeface="Wingdings" panose="05000000000000000000" pitchFamily="2" charset="2"/>
              <a:buNone/>
            </a:pPr>
            <a:endParaRPr lang="en-US" altLang="en-US" sz="2200" b="1" dirty="0" smtClean="0">
              <a:solidFill>
                <a:schemeClr val="tx2"/>
              </a:solidFill>
            </a:endParaRPr>
          </a:p>
          <a:p>
            <a:pPr lvl="1" eaLnBrk="1" hangingPunct="1">
              <a:lnSpc>
                <a:spcPct val="90000"/>
              </a:lnSpc>
              <a:buFont typeface="Wingdings" panose="05000000000000000000" pitchFamily="2" charset="2"/>
              <a:buNone/>
            </a:pPr>
            <a:endParaRPr lang="en-US" altLang="en-US" sz="2200" b="1" dirty="0" smtClean="0">
              <a:solidFill>
                <a:schemeClr val="bg1"/>
              </a:solidFill>
            </a:endParaRPr>
          </a:p>
          <a:p>
            <a:pPr eaLnBrk="1" hangingPunct="1">
              <a:lnSpc>
                <a:spcPct val="90000"/>
              </a:lnSpc>
            </a:pPr>
            <a:endParaRPr lang="en-US" altLang="en-US" sz="3400" b="1"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69325">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364">
                                            <p:txEl>
                                              <p:pRg st="0" end="0"/>
                                            </p:txEl>
                                          </p:spTgt>
                                        </p:tgtEl>
                                        <p:attrNameLst>
                                          <p:attrName>style.visibility</p:attrName>
                                        </p:attrNameLst>
                                      </p:cBhvr>
                                      <p:to>
                                        <p:strVal val="visible"/>
                                      </p:to>
                                    </p:set>
                                    <p:anim calcmode="lin" valueType="num">
                                      <p:cBhvr additive="base">
                                        <p:cTn id="11" dur="500" fill="hold"/>
                                        <p:tgtEl>
                                          <p:spTgt spid="1536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3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364">
                                            <p:txEl>
                                              <p:pRg st="2" end="2"/>
                                            </p:txEl>
                                          </p:spTgt>
                                        </p:tgtEl>
                                        <p:attrNameLst>
                                          <p:attrName>style.visibility</p:attrName>
                                        </p:attrNameLst>
                                      </p:cBhvr>
                                      <p:to>
                                        <p:strVal val="visible"/>
                                      </p:to>
                                    </p:set>
                                    <p:anim calcmode="lin" valueType="num">
                                      <p:cBhvr additive="base">
                                        <p:cTn id="17" dur="500" fill="hold"/>
                                        <p:tgtEl>
                                          <p:spTgt spid="1536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3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364">
                                            <p:txEl>
                                              <p:pRg st="4" end="4"/>
                                            </p:txEl>
                                          </p:spTgt>
                                        </p:tgtEl>
                                        <p:attrNameLst>
                                          <p:attrName>style.visibility</p:attrName>
                                        </p:attrNameLst>
                                      </p:cBhvr>
                                      <p:to>
                                        <p:strVal val="visible"/>
                                      </p:to>
                                    </p:set>
                                    <p:anim calcmode="lin" valueType="num">
                                      <p:cBhvr additive="base">
                                        <p:cTn id="23" dur="500" fill="hold"/>
                                        <p:tgtEl>
                                          <p:spTgt spid="1536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36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364">
                                            <p:txEl>
                                              <p:pRg st="6" end="6"/>
                                            </p:txEl>
                                          </p:spTgt>
                                        </p:tgtEl>
                                        <p:attrNameLst>
                                          <p:attrName>style.visibility</p:attrName>
                                        </p:attrNameLst>
                                      </p:cBhvr>
                                      <p:to>
                                        <p:strVal val="visible"/>
                                      </p:to>
                                    </p:set>
                                    <p:anim calcmode="lin" valueType="num">
                                      <p:cBhvr additive="base">
                                        <p:cTn id="29" dur="500" fill="hold"/>
                                        <p:tgtEl>
                                          <p:spTgt spid="15364">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536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364">
                                            <p:txEl>
                                              <p:pRg st="8" end="8"/>
                                            </p:txEl>
                                          </p:spTgt>
                                        </p:tgtEl>
                                        <p:attrNameLst>
                                          <p:attrName>style.visibility</p:attrName>
                                        </p:attrNameLst>
                                      </p:cBhvr>
                                      <p:to>
                                        <p:strVal val="visible"/>
                                      </p:to>
                                    </p:set>
                                    <p:anim calcmode="lin" valueType="num">
                                      <p:cBhvr additive="base">
                                        <p:cTn id="35" dur="500" fill="hold"/>
                                        <p:tgtEl>
                                          <p:spTgt spid="1536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36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6CDB3B16-6394-4FE0-88C8-DAB20A6C928A}" type="slidenum">
              <a:rPr lang="en-US" altLang="en-US" sz="1200" smtClean="0">
                <a:latin typeface="Garamond" panose="02020404030301010803" pitchFamily="18" charset="0"/>
              </a:rPr>
              <a:pPr>
                <a:spcBef>
                  <a:spcPct val="0"/>
                </a:spcBef>
                <a:buClrTx/>
                <a:buSzTx/>
                <a:buFontTx/>
                <a:buNone/>
              </a:pPr>
              <a:t>9</a:t>
            </a:fld>
            <a:endParaRPr lang="en-US" altLang="en-US" sz="1200" smtClean="0">
              <a:latin typeface="Garamond" panose="02020404030301010803" pitchFamily="18" charset="0"/>
            </a:endParaRPr>
          </a:p>
        </p:txBody>
      </p:sp>
      <p:sp>
        <p:nvSpPr>
          <p:cNvPr id="18435" name="Text Box 2"/>
          <p:cNvSpPr txBox="1">
            <a:spLocks noChangeArrowheads="1"/>
          </p:cNvSpPr>
          <p:nvPr/>
        </p:nvSpPr>
        <p:spPr bwMode="auto">
          <a:xfrm>
            <a:off x="609600" y="327025"/>
            <a:ext cx="833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b="1" dirty="0" smtClean="0">
                <a:solidFill>
                  <a:srgbClr val="FFFF00"/>
                </a:solidFill>
              </a:rPr>
              <a:t>Here’s a look at </a:t>
            </a:r>
            <a:r>
              <a:rPr lang="en-US" altLang="en-US" sz="2400" b="1" dirty="0">
                <a:solidFill>
                  <a:srgbClr val="FFFF00"/>
                </a:solidFill>
              </a:rPr>
              <a:t>the </a:t>
            </a:r>
            <a:r>
              <a:rPr lang="en-US" altLang="en-US" sz="2400" b="1" i="1" dirty="0" smtClean="0">
                <a:solidFill>
                  <a:srgbClr val="FFFF00"/>
                </a:solidFill>
              </a:rPr>
              <a:t>Marginalization</a:t>
            </a:r>
            <a:endParaRPr lang="en-US" altLang="en-US" sz="2400" b="1" i="1" dirty="0">
              <a:solidFill>
                <a:srgbClr val="FFFF00"/>
              </a:solidFill>
            </a:endParaRPr>
          </a:p>
        </p:txBody>
      </p:sp>
      <p:sp>
        <p:nvSpPr>
          <p:cNvPr id="17412" name="Text Box 3"/>
          <p:cNvSpPr txBox="1">
            <a:spLocks noChangeArrowheads="1"/>
          </p:cNvSpPr>
          <p:nvPr/>
        </p:nvSpPr>
        <p:spPr bwMode="auto">
          <a:xfrm>
            <a:off x="909536" y="962923"/>
            <a:ext cx="8026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b="1" dirty="0" smtClean="0"/>
              <a:t>Prevailing </a:t>
            </a:r>
            <a:r>
              <a:rPr lang="en-US" altLang="en-US" sz="1800" b="1" dirty="0"/>
              <a:t>school improvement policy </a:t>
            </a:r>
            <a:r>
              <a:rPr lang="en-US" altLang="en-US" sz="1800" b="1" dirty="0" smtClean="0"/>
              <a:t>primarily </a:t>
            </a:r>
            <a:r>
              <a:rPr lang="en-US" altLang="en-US" sz="1800" b="1" dirty="0"/>
              <a:t>focuses on </a:t>
            </a:r>
            <a:endParaRPr lang="en-US" altLang="en-US" sz="1800" b="1" dirty="0" smtClean="0"/>
          </a:p>
          <a:p>
            <a:pPr>
              <a:spcBef>
                <a:spcPct val="0"/>
              </a:spcBef>
              <a:buClrTx/>
              <a:buSzTx/>
              <a:buFontTx/>
              <a:buNone/>
            </a:pPr>
            <a:r>
              <a:rPr lang="en-US" altLang="en-US" sz="1800" b="1" dirty="0" smtClean="0"/>
              <a:t>instruction </a:t>
            </a:r>
            <a:r>
              <a:rPr lang="en-US" altLang="en-US" sz="1800" b="1" dirty="0"/>
              <a:t>and management. </a:t>
            </a:r>
            <a:endParaRPr lang="en-US" altLang="en-US" sz="1800" b="1" dirty="0" smtClean="0"/>
          </a:p>
          <a:p>
            <a:pPr>
              <a:spcBef>
                <a:spcPct val="0"/>
              </a:spcBef>
              <a:buClrTx/>
              <a:buSzTx/>
              <a:buFontTx/>
              <a:buNone/>
            </a:pPr>
            <a:endParaRPr lang="en-US" altLang="en-US" sz="1800" b="1" dirty="0"/>
          </a:p>
          <a:p>
            <a:pPr>
              <a:spcBef>
                <a:spcPct val="0"/>
              </a:spcBef>
              <a:buClrTx/>
              <a:buSzTx/>
              <a:buFontTx/>
              <a:buNone/>
            </a:pPr>
            <a:r>
              <a:rPr lang="en-US" altLang="en-US" sz="1800" b="1" dirty="0"/>
              <a:t>			</a:t>
            </a:r>
            <a:r>
              <a:rPr lang="en-US" altLang="en-US" sz="1800" b="1" dirty="0" smtClean="0"/>
              <a:t>Other </a:t>
            </a:r>
            <a:r>
              <a:rPr lang="en-US" altLang="en-US" sz="1800" b="1" dirty="0"/>
              <a:t>concerns are seen as supplementary. </a:t>
            </a:r>
          </a:p>
        </p:txBody>
      </p:sp>
      <p:sp>
        <p:nvSpPr>
          <p:cNvPr id="18437" name="Text Box 4"/>
          <p:cNvSpPr txBox="1">
            <a:spLocks noChangeArrowheads="1"/>
          </p:cNvSpPr>
          <p:nvPr/>
        </p:nvSpPr>
        <p:spPr bwMode="auto">
          <a:xfrm>
            <a:off x="228600" y="2089150"/>
            <a:ext cx="3251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a:spcBef>
                <a:spcPct val="20000"/>
              </a:spcBef>
              <a:buClr>
                <a:schemeClr val="accent1"/>
              </a:buClr>
              <a:buSzPct val="65000"/>
              <a:buFont typeface="Wingdings" panose="05000000000000000000" pitchFamily="2" charset="2"/>
              <a:buChar char="n"/>
              <a:tabLst>
                <a:tab pos="168275" algn="l"/>
              </a:tabLst>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tabLst>
                <a:tab pos="168275" algn="l"/>
              </a:tabLst>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tabLst>
                <a:tab pos="168275" algn="l"/>
              </a:tabLst>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tabLst>
                <a:tab pos="168275" algn="l"/>
              </a:tabLst>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tabLst>
                <a:tab pos="1682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tabLst>
                <a:tab pos="1682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tabLst>
                <a:tab pos="1682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tabLst>
                <a:tab pos="1682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tabLst>
                <a:tab pos="168275" algn="l"/>
              </a:tabLst>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400" b="1" i="1">
                <a:solidFill>
                  <a:srgbClr val="FFC000"/>
                </a:solidFill>
              </a:rPr>
              <a:t>       </a:t>
            </a:r>
            <a:r>
              <a:rPr lang="en-US" altLang="en-US" sz="1600" b="1" i="1">
                <a:solidFill>
                  <a:srgbClr val="FFC000"/>
                </a:solidFill>
              </a:rPr>
              <a:t>Direct  Facilitation of             	Learning &amp; Development</a:t>
            </a:r>
          </a:p>
        </p:txBody>
      </p:sp>
      <p:sp>
        <p:nvSpPr>
          <p:cNvPr id="18438" name="Text Box 5"/>
          <p:cNvSpPr txBox="1">
            <a:spLocks noChangeArrowheads="1"/>
          </p:cNvSpPr>
          <p:nvPr/>
        </p:nvSpPr>
        <p:spPr bwMode="auto">
          <a:xfrm>
            <a:off x="609600" y="3275013"/>
            <a:ext cx="2093913" cy="64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b="1" dirty="0"/>
              <a:t>Instructional </a:t>
            </a:r>
            <a:r>
              <a:rPr lang="en-US" altLang="en-US" sz="1800" b="1" dirty="0" smtClean="0"/>
              <a:t> </a:t>
            </a:r>
            <a:r>
              <a:rPr lang="en-US" altLang="en-US" sz="1800" b="1" dirty="0"/>
              <a:t>Component</a:t>
            </a:r>
          </a:p>
        </p:txBody>
      </p:sp>
      <p:sp>
        <p:nvSpPr>
          <p:cNvPr id="18439" name="Oval 6"/>
          <p:cNvSpPr>
            <a:spLocks noChangeArrowheads="1"/>
          </p:cNvSpPr>
          <p:nvPr/>
        </p:nvSpPr>
        <p:spPr bwMode="auto">
          <a:xfrm>
            <a:off x="381000" y="3048000"/>
            <a:ext cx="2133600" cy="1366838"/>
          </a:xfrm>
          <a:prstGeom prst="ellipse">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8440" name="Text Box 7"/>
          <p:cNvSpPr txBox="1">
            <a:spLocks noChangeArrowheads="1"/>
          </p:cNvSpPr>
          <p:nvPr/>
        </p:nvSpPr>
        <p:spPr bwMode="auto">
          <a:xfrm>
            <a:off x="1371600" y="4645025"/>
            <a:ext cx="181768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4284" tIns="32142" rIns="64284" bIns="32142">
            <a:spAutoFit/>
          </a:bodyPr>
          <a:lstStyle>
            <a:lvl1pPr defTabSz="642938">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defTabSz="6429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defTabSz="6429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defTabSz="642938">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defTabSz="642938">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latin typeface="Gill Sans" charset="0"/>
                <a:sym typeface="Gill Sans" charset="0"/>
              </a:rPr>
              <a:t>Management Component</a:t>
            </a:r>
          </a:p>
        </p:txBody>
      </p:sp>
      <p:sp>
        <p:nvSpPr>
          <p:cNvPr id="18441" name="Oval 8"/>
          <p:cNvSpPr>
            <a:spLocks noChangeArrowheads="1"/>
          </p:cNvSpPr>
          <p:nvPr/>
        </p:nvSpPr>
        <p:spPr bwMode="auto">
          <a:xfrm>
            <a:off x="1295400" y="4114800"/>
            <a:ext cx="2133600" cy="1600200"/>
          </a:xfrm>
          <a:prstGeom prst="ellipse">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400"/>
          </a:p>
        </p:txBody>
      </p:sp>
      <p:sp>
        <p:nvSpPr>
          <p:cNvPr id="18442" name="Text Box 9"/>
          <p:cNvSpPr txBox="1">
            <a:spLocks noChangeArrowheads="1"/>
          </p:cNvSpPr>
          <p:nvPr/>
        </p:nvSpPr>
        <p:spPr bwMode="auto">
          <a:xfrm>
            <a:off x="304800" y="5867400"/>
            <a:ext cx="525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b="1" i="1">
                <a:solidFill>
                  <a:srgbClr val="FFC000"/>
                </a:solidFill>
              </a:rPr>
              <a:t>Governance and Resource Management</a:t>
            </a:r>
            <a:r>
              <a:rPr lang="en-US" altLang="en-US" sz="1600">
                <a:solidFill>
                  <a:schemeClr val="bg1"/>
                </a:solidFill>
              </a:rPr>
              <a:t>	</a:t>
            </a:r>
          </a:p>
        </p:txBody>
      </p:sp>
      <p:sp>
        <p:nvSpPr>
          <p:cNvPr id="17419" name="Text Box 10"/>
          <p:cNvSpPr txBox="1">
            <a:spLocks noChangeArrowheads="1"/>
          </p:cNvSpPr>
          <p:nvPr/>
        </p:nvSpPr>
        <p:spPr bwMode="auto">
          <a:xfrm>
            <a:off x="3962400" y="2209800"/>
            <a:ext cx="375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en-US" sz="1600" b="1" i="1">
                <a:solidFill>
                  <a:srgbClr val="FFC000"/>
                </a:solidFill>
              </a:rPr>
              <a:t>Concern for Safe schools &amp; </a:t>
            </a:r>
          </a:p>
          <a:p>
            <a:pPr algn="ctr" eaLnBrk="1" hangingPunct="1">
              <a:spcBef>
                <a:spcPct val="50000"/>
              </a:spcBef>
              <a:buClrTx/>
              <a:buSzTx/>
              <a:buFontTx/>
              <a:buNone/>
            </a:pPr>
            <a:r>
              <a:rPr lang="en-US" altLang="en-US" sz="1600" b="1" i="1">
                <a:solidFill>
                  <a:srgbClr val="FFC000"/>
                </a:solidFill>
              </a:rPr>
              <a:t>Some Student  &amp; Family</a:t>
            </a:r>
            <a:r>
              <a:rPr lang="en-US" altLang="en-US" sz="1600" b="1">
                <a:solidFill>
                  <a:srgbClr val="FFC000"/>
                </a:solidFill>
              </a:rPr>
              <a:t> </a:t>
            </a:r>
            <a:r>
              <a:rPr lang="en-US" altLang="en-US" sz="1600" b="1" i="1">
                <a:solidFill>
                  <a:srgbClr val="FFC000"/>
                </a:solidFill>
              </a:rPr>
              <a:t>Assistance</a:t>
            </a:r>
          </a:p>
        </p:txBody>
      </p:sp>
      <p:sp>
        <p:nvSpPr>
          <p:cNvPr id="17420" name="Text Box 11"/>
          <p:cNvSpPr txBox="1">
            <a:spLocks noChangeArrowheads="1"/>
          </p:cNvSpPr>
          <p:nvPr/>
        </p:nvSpPr>
        <p:spPr bwMode="auto">
          <a:xfrm>
            <a:off x="3657600" y="3054350"/>
            <a:ext cx="3810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chemeClr val="tx2"/>
                </a:solidFill>
              </a:rPr>
              <a:t>Besides offering a small amount of school-owned student "support” services, schools outreach to the  community to add a few school-based / linked services</a:t>
            </a:r>
            <a:r>
              <a:rPr lang="en-US" altLang="en-US" sz="1400" b="1">
                <a:solidFill>
                  <a:schemeClr val="tx2"/>
                </a:solidFill>
              </a:rPr>
              <a:t>. </a:t>
            </a:r>
          </a:p>
        </p:txBody>
      </p:sp>
      <p:sp>
        <p:nvSpPr>
          <p:cNvPr id="18445" name="Line 12"/>
          <p:cNvSpPr>
            <a:spLocks noChangeShapeType="1"/>
          </p:cNvSpPr>
          <p:nvPr/>
        </p:nvSpPr>
        <p:spPr bwMode="auto">
          <a:xfrm flipV="1">
            <a:off x="2514600" y="3559175"/>
            <a:ext cx="1143000" cy="22225"/>
          </a:xfrm>
          <a:prstGeom prst="line">
            <a:avLst/>
          </a:prstGeom>
          <a:noFill/>
          <a:ln w="9525">
            <a:solidFill>
              <a:schemeClr val="tx2"/>
            </a:solidFill>
            <a:prstDash val="sysDot"/>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8446" name="Line 13"/>
          <p:cNvSpPr>
            <a:spLocks noChangeShapeType="1"/>
          </p:cNvSpPr>
          <p:nvPr/>
        </p:nvSpPr>
        <p:spPr bwMode="auto">
          <a:xfrm flipV="1">
            <a:off x="2971800" y="3962400"/>
            <a:ext cx="685800" cy="228600"/>
          </a:xfrm>
          <a:prstGeom prst="line">
            <a:avLst/>
          </a:prstGeom>
          <a:noFill/>
          <a:ln w="9525">
            <a:solidFill>
              <a:schemeClr val="tx2"/>
            </a:solidFill>
            <a:prstDash val="sysDot"/>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8447" name="Line 14"/>
          <p:cNvSpPr>
            <a:spLocks noChangeShapeType="1"/>
          </p:cNvSpPr>
          <p:nvPr/>
        </p:nvSpPr>
        <p:spPr bwMode="auto">
          <a:xfrm>
            <a:off x="1524000" y="2667000"/>
            <a:ext cx="0" cy="347663"/>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8" name="Line 15"/>
          <p:cNvSpPr>
            <a:spLocks noChangeShapeType="1"/>
          </p:cNvSpPr>
          <p:nvPr/>
        </p:nvSpPr>
        <p:spPr bwMode="auto">
          <a:xfrm flipV="1">
            <a:off x="2438400" y="5715000"/>
            <a:ext cx="0" cy="22860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5" name="Line 16"/>
          <p:cNvSpPr>
            <a:spLocks noChangeShapeType="1"/>
          </p:cNvSpPr>
          <p:nvPr/>
        </p:nvSpPr>
        <p:spPr bwMode="auto">
          <a:xfrm>
            <a:off x="5562600" y="2819400"/>
            <a:ext cx="0" cy="315913"/>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advTm="67856">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7412">
                                            <p:txEl>
                                              <p:pRg st="3" end="3"/>
                                            </p:txEl>
                                          </p:spTgt>
                                        </p:tgtEl>
                                        <p:attrNameLst>
                                          <p:attrName>style.visibility</p:attrName>
                                        </p:attrNameLst>
                                      </p:cBhvr>
                                      <p:to>
                                        <p:strVal val="visible"/>
                                      </p:to>
                                    </p:set>
                                    <p:anim calcmode="lin" valueType="num">
                                      <p:cBhvr additive="base">
                                        <p:cTn id="11" dur="500" fill="hold"/>
                                        <p:tgtEl>
                                          <p:spTgt spid="1741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4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419"/>
                                        </p:tgtEl>
                                        <p:attrNameLst>
                                          <p:attrName>style.visibility</p:attrName>
                                        </p:attrNameLst>
                                      </p:cBhvr>
                                      <p:to>
                                        <p:strVal val="visible"/>
                                      </p:to>
                                    </p:set>
                                    <p:anim calcmode="lin" valueType="num">
                                      <p:cBhvr additive="base">
                                        <p:cTn id="17" dur="500" fill="hold"/>
                                        <p:tgtEl>
                                          <p:spTgt spid="17419"/>
                                        </p:tgtEl>
                                        <p:attrNameLst>
                                          <p:attrName>ppt_x</p:attrName>
                                        </p:attrNameLst>
                                      </p:cBhvr>
                                      <p:tavLst>
                                        <p:tav tm="0">
                                          <p:val>
                                            <p:strVal val="#ppt_x"/>
                                          </p:val>
                                        </p:tav>
                                        <p:tav tm="100000">
                                          <p:val>
                                            <p:strVal val="#ppt_x"/>
                                          </p:val>
                                        </p:tav>
                                      </p:tavLst>
                                    </p:anim>
                                    <p:anim calcmode="lin" valueType="num">
                                      <p:cBhvr additive="base">
                                        <p:cTn id="18" dur="500" fill="hold"/>
                                        <p:tgtEl>
                                          <p:spTgt spid="17419"/>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425"/>
                                        </p:tgtEl>
                                        <p:attrNameLst>
                                          <p:attrName>style.visibility</p:attrName>
                                        </p:attrNameLst>
                                      </p:cBhvr>
                                      <p:to>
                                        <p:strVal val="visible"/>
                                      </p:to>
                                    </p:set>
                                    <p:anim calcmode="lin" valueType="num">
                                      <p:cBhvr additive="base">
                                        <p:cTn id="23" dur="500" fill="hold"/>
                                        <p:tgtEl>
                                          <p:spTgt spid="17425"/>
                                        </p:tgtEl>
                                        <p:attrNameLst>
                                          <p:attrName>ppt_x</p:attrName>
                                        </p:attrNameLst>
                                      </p:cBhvr>
                                      <p:tavLst>
                                        <p:tav tm="0">
                                          <p:val>
                                            <p:strVal val="#ppt_x"/>
                                          </p:val>
                                        </p:tav>
                                        <p:tav tm="100000">
                                          <p:val>
                                            <p:strVal val="#ppt_x"/>
                                          </p:val>
                                        </p:tav>
                                      </p:tavLst>
                                    </p:anim>
                                    <p:anim calcmode="lin" valueType="num">
                                      <p:cBhvr additive="base">
                                        <p:cTn id="24" dur="500" fill="hold"/>
                                        <p:tgtEl>
                                          <p:spTgt spid="174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420"/>
                                        </p:tgtEl>
                                        <p:attrNameLst>
                                          <p:attrName>style.visibility</p:attrName>
                                        </p:attrNameLst>
                                      </p:cBhvr>
                                      <p:to>
                                        <p:strVal val="visible"/>
                                      </p:to>
                                    </p:set>
                                    <p:anim calcmode="lin" valueType="num">
                                      <p:cBhvr additive="base">
                                        <p:cTn id="27" dur="500" fill="hold"/>
                                        <p:tgtEl>
                                          <p:spTgt spid="17420"/>
                                        </p:tgtEl>
                                        <p:attrNameLst>
                                          <p:attrName>ppt_x</p:attrName>
                                        </p:attrNameLst>
                                      </p:cBhvr>
                                      <p:tavLst>
                                        <p:tav tm="0">
                                          <p:val>
                                            <p:strVal val="#ppt_x"/>
                                          </p:val>
                                        </p:tav>
                                        <p:tav tm="100000">
                                          <p:val>
                                            <p:strVal val="#ppt_x"/>
                                          </p:val>
                                        </p:tav>
                                      </p:tavLst>
                                    </p:anim>
                                    <p:anim calcmode="lin" valueType="num">
                                      <p:cBhvr additive="base">
                                        <p:cTn id="28" dur="500" fill="hold"/>
                                        <p:tgtEl>
                                          <p:spTgt spid="174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17419" grpId="0"/>
      <p:bldP spid="17420" grpId="0"/>
      <p:bldP spid="174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
</p:tagLst>
</file>

<file path=ppt/tags/tag10.xml><?xml version="1.0" encoding="utf-8"?>
<p:tagLst xmlns:a="http://schemas.openxmlformats.org/drawingml/2006/main" xmlns:r="http://schemas.openxmlformats.org/officeDocument/2006/relationships" xmlns:p="http://schemas.openxmlformats.org/presentationml/2006/main">
  <p:tag name="TIMING" val="|38.8"/>
</p:tagLst>
</file>

<file path=ppt/tags/tag11.xml><?xml version="1.0" encoding="utf-8"?>
<p:tagLst xmlns:a="http://schemas.openxmlformats.org/drawingml/2006/main" xmlns:r="http://schemas.openxmlformats.org/officeDocument/2006/relationships" xmlns:p="http://schemas.openxmlformats.org/presentationml/2006/main">
  <p:tag name="TIMING" val="|1.3"/>
</p:tagLst>
</file>

<file path=ppt/tags/tag12.xml><?xml version="1.0" encoding="utf-8"?>
<p:tagLst xmlns:a="http://schemas.openxmlformats.org/drawingml/2006/main" xmlns:r="http://schemas.openxmlformats.org/officeDocument/2006/relationships" xmlns:p="http://schemas.openxmlformats.org/presentationml/2006/main">
  <p:tag name="TIMING" val="|36.4|33.2|39.6"/>
</p:tagLst>
</file>

<file path=ppt/tags/tag13.xml><?xml version="1.0" encoding="utf-8"?>
<p:tagLst xmlns:a="http://schemas.openxmlformats.org/drawingml/2006/main" xmlns:r="http://schemas.openxmlformats.org/officeDocument/2006/relationships" xmlns:p="http://schemas.openxmlformats.org/presentationml/2006/main">
  <p:tag name="TIMING" val="|36.4|33.2|39.6"/>
</p:tagLst>
</file>

<file path=ppt/tags/tag14.xml><?xml version="1.0" encoding="utf-8"?>
<p:tagLst xmlns:a="http://schemas.openxmlformats.org/drawingml/2006/main" xmlns:r="http://schemas.openxmlformats.org/officeDocument/2006/relationships" xmlns:p="http://schemas.openxmlformats.org/presentationml/2006/main">
  <p:tag name="TIMING" val="|2.5|2.2|1.6"/>
</p:tagLst>
</file>

<file path=ppt/tags/tag15.xml><?xml version="1.0" encoding="utf-8"?>
<p:tagLst xmlns:a="http://schemas.openxmlformats.org/drawingml/2006/main" xmlns:r="http://schemas.openxmlformats.org/officeDocument/2006/relationships" xmlns:p="http://schemas.openxmlformats.org/presentationml/2006/main">
  <p:tag name="TIMING" val="|1.5|35.9|57.8|59.3"/>
</p:tagLst>
</file>

<file path=ppt/tags/tag16.xml><?xml version="1.0" encoding="utf-8"?>
<p:tagLst xmlns:a="http://schemas.openxmlformats.org/drawingml/2006/main" xmlns:r="http://schemas.openxmlformats.org/officeDocument/2006/relationships" xmlns:p="http://schemas.openxmlformats.org/presentationml/2006/main">
  <p:tag name="TIMING" val="|1.5|35.9|57.8|59.3"/>
</p:tagLst>
</file>

<file path=ppt/tags/tag17.xml><?xml version="1.0" encoding="utf-8"?>
<p:tagLst xmlns:a="http://schemas.openxmlformats.org/drawingml/2006/main" xmlns:r="http://schemas.openxmlformats.org/officeDocument/2006/relationships" xmlns:p="http://schemas.openxmlformats.org/presentationml/2006/main">
  <p:tag name="TIMING" val="|1.5|35.9|57.8|59.3"/>
</p:tagLst>
</file>

<file path=ppt/tags/tag18.xml><?xml version="1.0" encoding="utf-8"?>
<p:tagLst xmlns:a="http://schemas.openxmlformats.org/drawingml/2006/main" xmlns:r="http://schemas.openxmlformats.org/officeDocument/2006/relationships" xmlns:p="http://schemas.openxmlformats.org/presentationml/2006/main">
  <p:tag name="TIMING" val="|1.5|35.9|57.8|59.3"/>
</p:tagLst>
</file>

<file path=ppt/tags/tag19.xml><?xml version="1.0" encoding="utf-8"?>
<p:tagLst xmlns:a="http://schemas.openxmlformats.org/drawingml/2006/main" xmlns:r="http://schemas.openxmlformats.org/officeDocument/2006/relationships" xmlns:p="http://schemas.openxmlformats.org/presentationml/2006/main">
  <p:tag name="TIMING" val="|1.5|35.9|57.8|59.3"/>
</p:tagLst>
</file>

<file path=ppt/tags/tag2.xml><?xml version="1.0" encoding="utf-8"?>
<p:tagLst xmlns:a="http://schemas.openxmlformats.org/drawingml/2006/main" xmlns:r="http://schemas.openxmlformats.org/officeDocument/2006/relationships" xmlns:p="http://schemas.openxmlformats.org/presentationml/2006/main">
  <p:tag name="TIMING" val="|2.5|3.9|2.5|2.3|2.3|2.3|3.7|7.3"/>
</p:tagLst>
</file>

<file path=ppt/tags/tag20.xml><?xml version="1.0" encoding="utf-8"?>
<p:tagLst xmlns:a="http://schemas.openxmlformats.org/drawingml/2006/main" xmlns:r="http://schemas.openxmlformats.org/officeDocument/2006/relationships" xmlns:p="http://schemas.openxmlformats.org/presentationml/2006/main">
  <p:tag name="TIMING" val="|1.5|35.9|57.8|59.3"/>
</p:tagLst>
</file>

<file path=ppt/tags/tag21.xml><?xml version="1.0" encoding="utf-8"?>
<p:tagLst xmlns:a="http://schemas.openxmlformats.org/drawingml/2006/main" xmlns:r="http://schemas.openxmlformats.org/officeDocument/2006/relationships" xmlns:p="http://schemas.openxmlformats.org/presentationml/2006/main">
  <p:tag name="TIMING" val="|1.9|2.1|1|1.3|9|1.1|2.1|0.7|0.8|0.8|0.9"/>
</p:tagLst>
</file>

<file path=ppt/tags/tag22.xml><?xml version="1.0" encoding="utf-8"?>
<p:tagLst xmlns:a="http://schemas.openxmlformats.org/drawingml/2006/main" xmlns:r="http://schemas.openxmlformats.org/officeDocument/2006/relationships" xmlns:p="http://schemas.openxmlformats.org/presentationml/2006/main">
  <p:tag name="TIMING" val="|14.4|0.9"/>
</p:tagLst>
</file>

<file path=ppt/tags/tag23.xml><?xml version="1.0" encoding="utf-8"?>
<p:tagLst xmlns:a="http://schemas.openxmlformats.org/drawingml/2006/main" xmlns:r="http://schemas.openxmlformats.org/officeDocument/2006/relationships" xmlns:p="http://schemas.openxmlformats.org/presentationml/2006/main">
  <p:tag name="TIMING" val="|14.8|27.7|20.7"/>
</p:tagLst>
</file>

<file path=ppt/tags/tag24.xml><?xml version="1.0" encoding="utf-8"?>
<p:tagLst xmlns:a="http://schemas.openxmlformats.org/drawingml/2006/main" xmlns:r="http://schemas.openxmlformats.org/officeDocument/2006/relationships" xmlns:p="http://schemas.openxmlformats.org/presentationml/2006/main">
  <p:tag name="TIMING" val="|22.1|17.9|23.4"/>
</p:tagLst>
</file>

<file path=ppt/tags/tag25.xml><?xml version="1.0" encoding="utf-8"?>
<p:tagLst xmlns:a="http://schemas.openxmlformats.org/drawingml/2006/main" xmlns:r="http://schemas.openxmlformats.org/officeDocument/2006/relationships" xmlns:p="http://schemas.openxmlformats.org/presentationml/2006/main">
  <p:tag name="TIMING" val="|19"/>
</p:tagLst>
</file>

<file path=ppt/tags/tag26.xml><?xml version="1.0" encoding="utf-8"?>
<p:tagLst xmlns:a="http://schemas.openxmlformats.org/drawingml/2006/main" xmlns:r="http://schemas.openxmlformats.org/officeDocument/2006/relationships" xmlns:p="http://schemas.openxmlformats.org/presentationml/2006/main">
  <p:tag name="TIMING" val="|9.6|10.9|3.1|2.8|3.2"/>
</p:tagLst>
</file>

<file path=ppt/tags/tag27.xml><?xml version="1.0" encoding="utf-8"?>
<p:tagLst xmlns:a="http://schemas.openxmlformats.org/drawingml/2006/main" xmlns:r="http://schemas.openxmlformats.org/officeDocument/2006/relationships" xmlns:p="http://schemas.openxmlformats.org/presentationml/2006/main">
  <p:tag name="TIMING" val="|15.2"/>
</p:tagLst>
</file>

<file path=ppt/tags/tag28.xml><?xml version="1.0" encoding="utf-8"?>
<p:tagLst xmlns:a="http://schemas.openxmlformats.org/drawingml/2006/main" xmlns:r="http://schemas.openxmlformats.org/officeDocument/2006/relationships" xmlns:p="http://schemas.openxmlformats.org/presentationml/2006/main">
  <p:tag name="TIMING" val="|10.1|14.7"/>
</p:tagLst>
</file>

<file path=ppt/tags/tag3.xml><?xml version="1.0" encoding="utf-8"?>
<p:tagLst xmlns:a="http://schemas.openxmlformats.org/drawingml/2006/main" xmlns:r="http://schemas.openxmlformats.org/officeDocument/2006/relationships" xmlns:p="http://schemas.openxmlformats.org/presentationml/2006/main">
  <p:tag name="TIMING" val="|6.8|6|30.4"/>
</p:tagLst>
</file>

<file path=ppt/tags/tag4.xml><?xml version="1.0" encoding="utf-8"?>
<p:tagLst xmlns:a="http://schemas.openxmlformats.org/drawingml/2006/main" xmlns:r="http://schemas.openxmlformats.org/officeDocument/2006/relationships" xmlns:p="http://schemas.openxmlformats.org/presentationml/2006/main">
  <p:tag name="TIMING" val="|11.1|4.4|9.3|7.7|15|17|8.8|11.6"/>
</p:tagLst>
</file>

<file path=ppt/tags/tag5.xml><?xml version="1.0" encoding="utf-8"?>
<p:tagLst xmlns:a="http://schemas.openxmlformats.org/drawingml/2006/main" xmlns:r="http://schemas.openxmlformats.org/officeDocument/2006/relationships" xmlns:p="http://schemas.openxmlformats.org/presentationml/2006/main">
  <p:tag name="TIMING" val="|4.4|16.3|1.6|2.3|15.3"/>
</p:tagLst>
</file>

<file path=ppt/tags/tag6.xml><?xml version="1.0" encoding="utf-8"?>
<p:tagLst xmlns:a="http://schemas.openxmlformats.org/drawingml/2006/main" xmlns:r="http://schemas.openxmlformats.org/officeDocument/2006/relationships" xmlns:p="http://schemas.openxmlformats.org/presentationml/2006/main">
  <p:tag name="TIMING" val="|28.1|6.3|8.9"/>
</p:tagLst>
</file>

<file path=ppt/tags/tag7.xml><?xml version="1.0" encoding="utf-8"?>
<p:tagLst xmlns:a="http://schemas.openxmlformats.org/drawingml/2006/main" xmlns:r="http://schemas.openxmlformats.org/officeDocument/2006/relationships" xmlns:p="http://schemas.openxmlformats.org/presentationml/2006/main">
  <p:tag name="TIMING" val="|15.7|7.1|8.6|3.3"/>
</p:tagLst>
</file>

<file path=ppt/tags/tag8.xml><?xml version="1.0" encoding="utf-8"?>
<p:tagLst xmlns:a="http://schemas.openxmlformats.org/drawingml/2006/main" xmlns:r="http://schemas.openxmlformats.org/officeDocument/2006/relationships" xmlns:p="http://schemas.openxmlformats.org/presentationml/2006/main">
  <p:tag name="TIMING" val="|15.9|3|5.8|5.6"/>
</p:tagLst>
</file>

<file path=ppt/tags/tag9.xml><?xml version="1.0" encoding="utf-8"?>
<p:tagLst xmlns:a="http://schemas.openxmlformats.org/drawingml/2006/main" xmlns:r="http://schemas.openxmlformats.org/officeDocument/2006/relationships" xmlns:p="http://schemas.openxmlformats.org/presentationml/2006/main">
  <p:tag name="TIMING" val="|11|17.7|1.4"/>
</p:tagLst>
</file>

<file path=ppt/theme/theme1.xml><?xml version="1.0" encoding="utf-8"?>
<a:theme xmlns:a="http://schemas.openxmlformats.org/drawingml/2006/main" name="Edge">
  <a:themeElements>
    <a:clrScheme name="Edge 11">
      <a:dk1>
        <a:srgbClr val="333333"/>
      </a:dk1>
      <a:lt1>
        <a:srgbClr val="FFFFFF"/>
      </a:lt1>
      <a:dk2>
        <a:srgbClr val="006699"/>
      </a:dk2>
      <a:lt2>
        <a:srgbClr val="FFFFFF"/>
      </a:lt2>
      <a:accent1>
        <a:srgbClr val="FFCC00"/>
      </a:accent1>
      <a:accent2>
        <a:srgbClr val="FFCC00"/>
      </a:accent2>
      <a:accent3>
        <a:srgbClr val="AAB8CA"/>
      </a:accent3>
      <a:accent4>
        <a:srgbClr val="DADADA"/>
      </a:accent4>
      <a:accent5>
        <a:srgbClr val="FFE2AA"/>
      </a:accent5>
      <a:accent6>
        <a:srgbClr val="E7B900"/>
      </a:accent6>
      <a:hlink>
        <a:srgbClr val="FFCC00"/>
      </a:hlink>
      <a:folHlink>
        <a:srgbClr val="706F37"/>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10">
        <a:dk1>
          <a:srgbClr val="333333"/>
        </a:dk1>
        <a:lt1>
          <a:srgbClr val="FFFFFF"/>
        </a:lt1>
        <a:dk2>
          <a:srgbClr val="006699"/>
        </a:dk2>
        <a:lt2>
          <a:srgbClr val="FFFFFF"/>
        </a:lt2>
        <a:accent1>
          <a:srgbClr val="CC9900"/>
        </a:accent1>
        <a:accent2>
          <a:srgbClr val="FFCC00"/>
        </a:accent2>
        <a:accent3>
          <a:srgbClr val="AAB8CA"/>
        </a:accent3>
        <a:accent4>
          <a:srgbClr val="DADADA"/>
        </a:accent4>
        <a:accent5>
          <a:srgbClr val="E2CAAA"/>
        </a:accent5>
        <a:accent6>
          <a:srgbClr val="E7B9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11">
        <a:dk1>
          <a:srgbClr val="333333"/>
        </a:dk1>
        <a:lt1>
          <a:srgbClr val="FFFFFF"/>
        </a:lt1>
        <a:dk2>
          <a:srgbClr val="006699"/>
        </a:dk2>
        <a:lt2>
          <a:srgbClr val="FFFFFF"/>
        </a:lt2>
        <a:accent1>
          <a:srgbClr val="FFCC00"/>
        </a:accent1>
        <a:accent2>
          <a:srgbClr val="FFCC00"/>
        </a:accent2>
        <a:accent3>
          <a:srgbClr val="AAB8CA"/>
        </a:accent3>
        <a:accent4>
          <a:srgbClr val="DADADA"/>
        </a:accent4>
        <a:accent5>
          <a:srgbClr val="FFE2AA"/>
        </a:accent5>
        <a:accent6>
          <a:srgbClr val="E7B9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7950</TotalTime>
  <Words>2585</Words>
  <Application>Microsoft Office PowerPoint</Application>
  <PresentationFormat>On-screen Show (4:3)</PresentationFormat>
  <Paragraphs>878</Paragraphs>
  <Slides>37</Slides>
  <Notes>28</Notes>
  <HiddenSlides>0</HiddenSlides>
  <MMClips>37</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6" baseType="lpstr">
      <vt:lpstr>Arial</vt:lpstr>
      <vt:lpstr>Calibri</vt:lpstr>
      <vt:lpstr>Garamond</vt:lpstr>
      <vt:lpstr>Gill Sans</vt:lpstr>
      <vt:lpstr>Times New Roman</vt:lpstr>
      <vt:lpstr>Verdana</vt:lpstr>
      <vt:lpstr>Wingdings</vt:lpstr>
      <vt:lpstr>Edge</vt:lpstr>
      <vt:lpstr>Document</vt:lpstr>
      <vt:lpstr>PowerPoint Presentation</vt:lpstr>
      <vt:lpstr>PowerPoint Presentation</vt:lpstr>
      <vt:lpstr>PowerPoint Presentation</vt:lpstr>
      <vt:lpstr>PowerPoint Presentation</vt:lpstr>
      <vt:lpstr>PowerPoint Presentation</vt:lpstr>
      <vt:lpstr>II. What has been the long-standing approach to student problems in districts and schools? </vt:lpstr>
      <vt:lpstr>Current approach to addressing barriers at schools </vt:lpstr>
      <vt:lpstr>Why the fragmentation?</vt:lpstr>
      <vt:lpstr>PowerPoint Presentation</vt:lpstr>
      <vt:lpstr>PowerPoint Presentation</vt:lpstr>
      <vt:lpstr>PowerPoint Presentation</vt:lpstr>
      <vt:lpstr>  IV. Toward a Unified, Comprehensive, &amp;  Equitable System of  Interventions </vt:lpstr>
      <vt:lpstr>PowerPoint Presentation</vt:lpstr>
      <vt:lpstr>A Comprehensive Intervention Framework for Student and Learning Supports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UCLA Web site </vt:lpstr>
      <vt:lpstr> Online Technical Assistance &amp; Coaching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howard</cp:lastModifiedBy>
  <cp:revision>405</cp:revision>
  <dcterms:created xsi:type="dcterms:W3CDTF">2009-09-22T16:51:44Z</dcterms:created>
  <dcterms:modified xsi:type="dcterms:W3CDTF">2015-02-28T21:44:54Z</dcterms:modified>
</cp:coreProperties>
</file>