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6" y="-1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4A8E1-F9B9-428C-B0A9-6E8FAF21E404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C4017-B032-4FEF-A829-85F17715C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54CC9F-B710-4BF8-B8F9-162FB7294BAD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10253" name="Text Box 12"/>
          <p:cNvSpPr txBox="1">
            <a:spLocks noChangeArrowheads="1"/>
          </p:cNvSpPr>
          <p:nvPr/>
        </p:nvSpPr>
        <p:spPr bwMode="auto">
          <a:xfrm>
            <a:off x="3352800" y="1066800"/>
            <a:ext cx="2012950" cy="132678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sz="1600" b="1" i="1" dirty="0" smtClean="0">
                <a:solidFill>
                  <a:srgbClr val="FFC000"/>
                </a:solidFill>
              </a:rPr>
              <a:t>Sam Long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Leader for  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Learning  Supports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Component</a:t>
            </a:r>
            <a:endParaRPr lang="en-US" sz="1600" b="1" dirty="0">
              <a:solidFill>
                <a:srgbClr val="FFC000"/>
              </a:solidFill>
            </a:endParaRPr>
          </a:p>
          <a:p>
            <a:pPr algn="ctr" defTabSz="642938"/>
            <a:endParaRPr lang="en-US" b="1" dirty="0">
              <a:solidFill>
                <a:schemeClr val="tx2"/>
              </a:solidFill>
              <a:latin typeface="Franklin Gothic Heavy" pitchFamily="34" charset="0"/>
              <a:sym typeface="Gill Sans" charset="0"/>
            </a:endParaRPr>
          </a:p>
        </p:txBody>
      </p:sp>
      <p:sp>
        <p:nvSpPr>
          <p:cNvPr id="10254" name="Oval 13"/>
          <p:cNvSpPr>
            <a:spLocks noChangeArrowheads="1"/>
          </p:cNvSpPr>
          <p:nvPr/>
        </p:nvSpPr>
        <p:spPr bwMode="auto">
          <a:xfrm>
            <a:off x="3505200" y="1066800"/>
            <a:ext cx="1676400" cy="1219200"/>
          </a:xfrm>
          <a:prstGeom prst="ellipse">
            <a:avLst/>
          </a:prstGeom>
          <a:noFill/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Text Box 14"/>
          <p:cNvSpPr txBox="1">
            <a:spLocks noChangeArrowheads="1"/>
          </p:cNvSpPr>
          <p:nvPr/>
        </p:nvSpPr>
        <p:spPr bwMode="auto">
          <a:xfrm>
            <a:off x="3657600" y="2667000"/>
            <a:ext cx="1524000" cy="103439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64270" tIns="32135" rIns="64270" bIns="32135">
            <a:spAutoFit/>
          </a:bodyPr>
          <a:lstStyle/>
          <a:p>
            <a:pPr algn="ctr" defTabSz="642938"/>
            <a:r>
              <a:rPr lang="en-US" sz="1200" b="1" dirty="0">
                <a:solidFill>
                  <a:srgbClr val="FFC000"/>
                </a:solidFill>
                <a:sym typeface="Gill Sans" charset="0"/>
              </a:rPr>
              <a:t>      </a:t>
            </a:r>
            <a:r>
              <a:rPr lang="en-US" sz="1200" b="1" dirty="0" smtClean="0">
                <a:solidFill>
                  <a:srgbClr val="FFC000"/>
                </a:solidFill>
                <a:sym typeface="Gill Sans" charset="0"/>
              </a:rPr>
              <a:t>Learning Supports </a:t>
            </a:r>
          </a:p>
          <a:p>
            <a:pPr algn="ctr" defTabSz="642938"/>
            <a:r>
              <a:rPr lang="en-US" sz="1200" b="1" dirty="0" smtClean="0">
                <a:solidFill>
                  <a:srgbClr val="FFC000"/>
                </a:solidFill>
                <a:sym typeface="Gill Sans" charset="0"/>
              </a:rPr>
              <a:t>     Leadership </a:t>
            </a:r>
            <a:r>
              <a:rPr lang="en-US" sz="1200" b="1" dirty="0">
                <a:solidFill>
                  <a:srgbClr val="FFC000"/>
                </a:solidFill>
                <a:sym typeface="Gill Sans" charset="0"/>
              </a:rPr>
              <a:t>Team</a:t>
            </a:r>
          </a:p>
          <a:p>
            <a:pPr algn="ctr" defTabSz="642938"/>
            <a:r>
              <a:rPr lang="en-US" sz="1300" b="1" dirty="0">
                <a:solidFill>
                  <a:schemeClr val="bg1"/>
                </a:solidFill>
                <a:sym typeface="Gill Sans" charset="0"/>
              </a:rPr>
              <a:t>     </a:t>
            </a:r>
            <a:r>
              <a:rPr lang="en-US" sz="1300" b="1" dirty="0" smtClean="0">
                <a:solidFill>
                  <a:schemeClr val="bg1"/>
                </a:solidFill>
                <a:sym typeface="Gill Sans" charset="0"/>
              </a:rPr>
              <a:t>(e.g., component leader and concerned staff</a:t>
            </a:r>
            <a:endParaRPr lang="en-US" sz="1300" b="1" dirty="0">
              <a:solidFill>
                <a:schemeClr val="bg1"/>
              </a:solidFill>
              <a:sym typeface="Gill Sans" charset="0"/>
            </a:endParaRPr>
          </a:p>
        </p:txBody>
      </p:sp>
      <p:sp>
        <p:nvSpPr>
          <p:cNvPr id="10256" name="Oval 15"/>
          <p:cNvSpPr>
            <a:spLocks noChangeArrowheads="1"/>
          </p:cNvSpPr>
          <p:nvPr/>
        </p:nvSpPr>
        <p:spPr bwMode="auto">
          <a:xfrm>
            <a:off x="3505200" y="2514600"/>
            <a:ext cx="1828800" cy="1219200"/>
          </a:xfrm>
          <a:prstGeom prst="ellipse">
            <a:avLst/>
          </a:prstGeom>
          <a:noFill/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6"/>
          <p:cNvSpPr>
            <a:spLocks noChangeArrowheads="1"/>
          </p:cNvSpPr>
          <p:nvPr/>
        </p:nvSpPr>
        <p:spPr bwMode="auto">
          <a:xfrm>
            <a:off x="3810000" y="3810000"/>
            <a:ext cx="214313" cy="214313"/>
          </a:xfrm>
          <a:prstGeom prst="rect">
            <a:avLst/>
          </a:prstGeom>
          <a:noFill/>
          <a:ln w="12700" algn="ctr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3962400" y="4191000"/>
            <a:ext cx="1103267" cy="24956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64270" tIns="32135" rIns="64270" bIns="32135">
            <a:spAutoFit/>
          </a:bodyPr>
          <a:lstStyle/>
          <a:p>
            <a:pPr algn="ctr" defTabSz="642938"/>
            <a:r>
              <a:rPr lang="en-US" sz="1200" b="1" dirty="0">
                <a:solidFill>
                  <a:srgbClr val="FF9900"/>
                </a:solidFill>
                <a:latin typeface="Gill Sans" charset="0"/>
                <a:sym typeface="Gill Sans" charset="0"/>
              </a:rPr>
              <a:t>Work Groups</a:t>
            </a:r>
          </a:p>
        </p:txBody>
      </p:sp>
      <p:sp>
        <p:nvSpPr>
          <p:cNvPr id="10259" name="Rectangle 18"/>
          <p:cNvSpPr>
            <a:spLocks noChangeArrowheads="1"/>
          </p:cNvSpPr>
          <p:nvPr/>
        </p:nvSpPr>
        <p:spPr bwMode="auto">
          <a:xfrm>
            <a:off x="4343400" y="3962400"/>
            <a:ext cx="214313" cy="214312"/>
          </a:xfrm>
          <a:prstGeom prst="rect">
            <a:avLst/>
          </a:prstGeom>
          <a:noFill/>
          <a:ln w="12700" algn="ctr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19"/>
          <p:cNvSpPr>
            <a:spLocks noChangeArrowheads="1"/>
          </p:cNvSpPr>
          <p:nvPr/>
        </p:nvSpPr>
        <p:spPr bwMode="auto">
          <a:xfrm>
            <a:off x="4800600" y="3962400"/>
            <a:ext cx="214312" cy="214312"/>
          </a:xfrm>
          <a:prstGeom prst="rect">
            <a:avLst/>
          </a:prstGeom>
          <a:noFill/>
          <a:ln w="12700" algn="ctr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Text Box 20"/>
          <p:cNvSpPr txBox="1">
            <a:spLocks noChangeArrowheads="1"/>
          </p:cNvSpPr>
          <p:nvPr/>
        </p:nvSpPr>
        <p:spPr bwMode="auto">
          <a:xfrm>
            <a:off x="3810000" y="4419600"/>
            <a:ext cx="1398587" cy="711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sz="1400" b="1" i="1" dirty="0">
                <a:solidFill>
                  <a:schemeClr val="bg1"/>
                </a:solidFill>
                <a:sym typeface="Gill Sans" charset="0"/>
              </a:rPr>
              <a:t>Focused on</a:t>
            </a:r>
          </a:p>
          <a:p>
            <a:pPr algn="ctr" defTabSz="642938"/>
            <a:r>
              <a:rPr lang="en-US" sz="1400" b="1" i="1" dirty="0">
                <a:solidFill>
                  <a:schemeClr val="bg1"/>
                </a:solidFill>
                <a:sym typeface="Gill Sans" charset="0"/>
              </a:rPr>
              <a:t>System</a:t>
            </a:r>
          </a:p>
          <a:p>
            <a:pPr algn="ctr" defTabSz="642938"/>
            <a:r>
              <a:rPr lang="en-US" sz="1400" b="1" i="1" dirty="0">
                <a:solidFill>
                  <a:schemeClr val="bg1"/>
                </a:solidFill>
                <a:sym typeface="Gill Sans" charset="0"/>
              </a:rPr>
              <a:t>Development</a:t>
            </a:r>
          </a:p>
        </p:txBody>
      </p:sp>
      <p:sp>
        <p:nvSpPr>
          <p:cNvPr id="10262" name="Text Box 23"/>
          <p:cNvSpPr txBox="1">
            <a:spLocks noChangeArrowheads="1"/>
          </p:cNvSpPr>
          <p:nvPr/>
        </p:nvSpPr>
        <p:spPr bwMode="auto">
          <a:xfrm>
            <a:off x="5562600" y="4343400"/>
            <a:ext cx="1447800" cy="9271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Work Groups</a:t>
            </a:r>
          </a:p>
          <a:p>
            <a:pPr algn="ctr" defTabSz="642938"/>
            <a:r>
              <a:rPr lang="en-US" sz="1400" b="1" i="1" dirty="0">
                <a:solidFill>
                  <a:schemeClr val="bg1"/>
                </a:solidFill>
                <a:sym typeface="Gill Sans" charset="0"/>
              </a:rPr>
              <a:t>Focused on</a:t>
            </a:r>
          </a:p>
          <a:p>
            <a:pPr algn="ctr" defTabSz="642938"/>
            <a:r>
              <a:rPr lang="en-US" sz="1400" b="1" i="1" dirty="0">
                <a:solidFill>
                  <a:schemeClr val="bg1"/>
                </a:solidFill>
                <a:sym typeface="Gill Sans" charset="0"/>
              </a:rPr>
              <a:t>Individual Students</a:t>
            </a:r>
          </a:p>
        </p:txBody>
      </p:sp>
      <p:sp>
        <p:nvSpPr>
          <p:cNvPr id="10268" name="Line 31"/>
          <p:cNvSpPr>
            <a:spLocks noChangeShapeType="1"/>
          </p:cNvSpPr>
          <p:nvPr/>
        </p:nvSpPr>
        <p:spPr bwMode="auto">
          <a:xfrm flipH="1" flipV="1">
            <a:off x="5334000" y="3048000"/>
            <a:ext cx="457200" cy="762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33"/>
          <p:cNvSpPr>
            <a:spLocks noChangeShapeType="1"/>
          </p:cNvSpPr>
          <p:nvPr/>
        </p:nvSpPr>
        <p:spPr bwMode="auto">
          <a:xfrm>
            <a:off x="6172200" y="3429000"/>
            <a:ext cx="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1" name="Line 34"/>
          <p:cNvSpPr>
            <a:spLocks noChangeShapeType="1"/>
          </p:cNvSpPr>
          <p:nvPr/>
        </p:nvSpPr>
        <p:spPr bwMode="auto">
          <a:xfrm>
            <a:off x="4419600" y="2286000"/>
            <a:ext cx="0" cy="228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5"/>
          <p:cNvSpPr>
            <a:spLocks noChangeShapeType="1"/>
          </p:cNvSpPr>
          <p:nvPr/>
        </p:nvSpPr>
        <p:spPr bwMode="auto">
          <a:xfrm flipH="1">
            <a:off x="3886200" y="3657600"/>
            <a:ext cx="160338" cy="214312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Line 36"/>
          <p:cNvSpPr>
            <a:spLocks noChangeShapeType="1"/>
          </p:cNvSpPr>
          <p:nvPr/>
        </p:nvSpPr>
        <p:spPr bwMode="auto">
          <a:xfrm>
            <a:off x="4419600" y="3733800"/>
            <a:ext cx="0" cy="214313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4" name="Line 37"/>
          <p:cNvSpPr>
            <a:spLocks noChangeShapeType="1"/>
          </p:cNvSpPr>
          <p:nvPr/>
        </p:nvSpPr>
        <p:spPr bwMode="auto">
          <a:xfrm>
            <a:off x="4800600" y="3733800"/>
            <a:ext cx="107950" cy="214313"/>
          </a:xfrm>
          <a:prstGeom prst="line">
            <a:avLst/>
          </a:prstGeom>
          <a:noFill/>
          <a:ln w="12700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5" name="Line 38"/>
          <p:cNvSpPr>
            <a:spLocks noChangeShapeType="1"/>
          </p:cNvSpPr>
          <p:nvPr/>
        </p:nvSpPr>
        <p:spPr bwMode="auto">
          <a:xfrm flipV="1">
            <a:off x="5334000" y="3048000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14"/>
          <p:cNvSpPr txBox="1">
            <a:spLocks noChangeArrowheads="1"/>
          </p:cNvSpPr>
          <p:nvPr/>
        </p:nvSpPr>
        <p:spPr bwMode="auto">
          <a:xfrm>
            <a:off x="5638800" y="2819400"/>
            <a:ext cx="1109230" cy="572729"/>
          </a:xfrm>
          <a:prstGeom prst="rect">
            <a:avLst/>
          </a:prstGeom>
          <a:noFill/>
          <a:ln w="12700" algn="ctr">
            <a:solidFill>
              <a:srgbClr val="FFC000"/>
            </a:solidFill>
            <a:miter lim="800000"/>
            <a:headEnd/>
            <a:tailEnd/>
          </a:ln>
        </p:spPr>
        <p:txBody>
          <a:bodyPr wrap="none" lIns="64270" tIns="32135" rIns="64270" bIns="32135">
            <a:spAutoFit/>
          </a:bodyPr>
          <a:lstStyle/>
          <a:p>
            <a:pPr algn="ctr" defTabSz="642938"/>
            <a:r>
              <a:rPr lang="en-US" sz="1100" dirty="0" smtClean="0">
                <a:solidFill>
                  <a:schemeClr val="bg1"/>
                </a:solidFill>
                <a:sym typeface="Gill Sans" charset="0"/>
              </a:rPr>
              <a:t>Team focused on</a:t>
            </a:r>
          </a:p>
          <a:p>
            <a:pPr algn="ctr" defTabSz="642938"/>
            <a:r>
              <a:rPr lang="en-US" sz="1100" dirty="0" smtClean="0">
                <a:solidFill>
                  <a:schemeClr val="bg1"/>
                </a:solidFill>
                <a:sym typeface="Gill Sans" charset="0"/>
              </a:rPr>
              <a:t>moderate-</a:t>
            </a:r>
            <a:endParaRPr lang="en-US" sz="1100" dirty="0">
              <a:solidFill>
                <a:schemeClr val="bg1"/>
              </a:solidFill>
              <a:sym typeface="Gill Sans" charset="0"/>
            </a:endParaRPr>
          </a:p>
          <a:p>
            <a:pPr algn="ctr" defTabSz="642938"/>
            <a:r>
              <a:rPr lang="en-US" sz="1100" dirty="0" smtClean="0">
                <a:solidFill>
                  <a:schemeClr val="bg1"/>
                </a:solidFill>
                <a:sym typeface="Gill Sans" charset="0"/>
              </a:rPr>
              <a:t>severe </a:t>
            </a:r>
            <a:r>
              <a:rPr lang="en-US" sz="1100" dirty="0">
                <a:solidFill>
                  <a:schemeClr val="bg1"/>
                </a:solidFill>
                <a:sym typeface="Gill Sans" charset="0"/>
              </a:rPr>
              <a:t>problems</a:t>
            </a:r>
          </a:p>
        </p:txBody>
      </p:sp>
      <p:sp>
        <p:nvSpPr>
          <p:cNvPr id="10279" name="Text Box 15"/>
          <p:cNvSpPr txBox="1">
            <a:spLocks noChangeArrowheads="1"/>
          </p:cNvSpPr>
          <p:nvPr/>
        </p:nvSpPr>
        <p:spPr bwMode="auto">
          <a:xfrm>
            <a:off x="5791200" y="3581400"/>
            <a:ext cx="863600" cy="742006"/>
          </a:xfrm>
          <a:prstGeom prst="rect">
            <a:avLst/>
          </a:prstGeom>
          <a:noFill/>
          <a:ln w="12700" algn="ctr">
            <a:solidFill>
              <a:srgbClr val="FFC000"/>
            </a:solidFill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sz="1100" dirty="0" smtClean="0">
                <a:solidFill>
                  <a:schemeClr val="bg1"/>
                </a:solidFill>
                <a:sym typeface="Gill Sans" charset="0"/>
              </a:rPr>
              <a:t>Team focused on disability</a:t>
            </a:r>
            <a:endParaRPr lang="en-US" sz="1100" dirty="0">
              <a:solidFill>
                <a:schemeClr val="bg1"/>
              </a:solidFill>
              <a:sym typeface="Gill Sans" charset="0"/>
            </a:endParaRPr>
          </a:p>
          <a:p>
            <a:pPr algn="ctr" defTabSz="642938"/>
            <a:r>
              <a:rPr lang="en-US" sz="1100" dirty="0">
                <a:solidFill>
                  <a:schemeClr val="bg1"/>
                </a:solidFill>
                <a:sym typeface="Gill Sans" charset="0"/>
              </a:rPr>
              <a:t>concerns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667000" y="914400"/>
            <a:ext cx="4572000" cy="5029200"/>
          </a:xfrm>
          <a:prstGeom prst="rect">
            <a:avLst/>
          </a:prstGeom>
          <a:noFill/>
          <a:ln w="57150">
            <a:solidFill>
              <a:srgbClr val="FFC000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3400" y="304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Example  of Learning Supports Component Operational Infrastructure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54CC9F-B710-4BF8-B8F9-162FB7294BAD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2514600" y="381000"/>
            <a:ext cx="3581400" cy="58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7" tIns="45704" rIns="91407" bIns="45704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FF9900"/>
                </a:solidFill>
              </a:rPr>
              <a:t>Sharon Johnson</a:t>
            </a:r>
          </a:p>
          <a:p>
            <a:pPr algn="ctr"/>
            <a:r>
              <a:rPr lang="en-US" sz="1600" b="1" dirty="0" smtClean="0">
                <a:solidFill>
                  <a:srgbClr val="FF9900"/>
                </a:solidFill>
              </a:rPr>
              <a:t>Administrative Leader</a:t>
            </a:r>
            <a:endParaRPr lang="en-US" sz="1600" b="1" dirty="0">
              <a:solidFill>
                <a:srgbClr val="FF9900"/>
              </a:solidFill>
            </a:endParaRPr>
          </a:p>
        </p:txBody>
      </p:sp>
      <p:sp>
        <p:nvSpPr>
          <p:cNvPr id="10245" name="Oval 4"/>
          <p:cNvSpPr>
            <a:spLocks noChangeArrowheads="1"/>
          </p:cNvSpPr>
          <p:nvPr/>
        </p:nvSpPr>
        <p:spPr bwMode="auto">
          <a:xfrm>
            <a:off x="685800" y="1295400"/>
            <a:ext cx="1600200" cy="1219200"/>
          </a:xfrm>
          <a:prstGeom prst="ellipse">
            <a:avLst/>
          </a:prstGeom>
          <a:noFill/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152400" y="1371600"/>
            <a:ext cx="2012950" cy="135755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i="1" dirty="0">
                <a:solidFill>
                  <a:schemeClr val="bg1"/>
                </a:solidFill>
                <a:latin typeface="Gill Sans" charset="0"/>
              </a:rPr>
              <a:t>            </a:t>
            </a:r>
            <a:r>
              <a:rPr lang="en-US" sz="1600" b="1" i="1" dirty="0" smtClean="0">
                <a:solidFill>
                  <a:srgbClr val="FFC000"/>
                </a:solidFill>
              </a:rPr>
              <a:t>Helen Juarez      </a:t>
            </a:r>
            <a:r>
              <a:rPr lang="en-US" sz="1600" b="1" dirty="0">
                <a:solidFill>
                  <a:srgbClr val="FFC000"/>
                </a:solidFill>
              </a:rPr>
              <a:t>	</a:t>
            </a:r>
            <a:r>
              <a:rPr lang="en-US" sz="1600" b="1" dirty="0" smtClean="0">
                <a:solidFill>
                  <a:srgbClr val="FFC000"/>
                </a:solidFill>
              </a:rPr>
              <a:t>Leader for </a:t>
            </a:r>
            <a:endParaRPr lang="en-US" sz="1600" b="1" dirty="0">
              <a:solidFill>
                <a:srgbClr val="FFC000"/>
              </a:solidFill>
            </a:endParaRPr>
          </a:p>
          <a:p>
            <a:pPr algn="ctr" defTabSz="642938"/>
            <a:r>
              <a:rPr lang="en-US" sz="1600" b="1" dirty="0">
                <a:solidFill>
                  <a:srgbClr val="FFC000"/>
                </a:solidFill>
              </a:rPr>
              <a:t>             </a:t>
            </a:r>
            <a:r>
              <a:rPr lang="en-US" sz="1600" b="1" dirty="0" smtClean="0">
                <a:solidFill>
                  <a:srgbClr val="FFC000"/>
                </a:solidFill>
              </a:rPr>
              <a:t>    Instructional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                Component </a:t>
            </a:r>
            <a:endParaRPr lang="en-US" sz="1600" b="1" dirty="0">
              <a:solidFill>
                <a:srgbClr val="FFC000"/>
              </a:solidFill>
            </a:endParaRPr>
          </a:p>
          <a:p>
            <a:pPr algn="ctr" defTabSz="642938"/>
            <a:endParaRPr lang="en-US" b="1" dirty="0">
              <a:solidFill>
                <a:schemeClr val="bg1"/>
              </a:solidFill>
              <a:latin typeface="Gill Sans" charset="0"/>
              <a:sym typeface="Gill Sans" charset="0"/>
            </a:endParaRPr>
          </a:p>
        </p:txBody>
      </p:sp>
      <p:sp>
        <p:nvSpPr>
          <p:cNvPr id="10248" name="Oval 7"/>
          <p:cNvSpPr>
            <a:spLocks noChangeArrowheads="1"/>
          </p:cNvSpPr>
          <p:nvPr/>
        </p:nvSpPr>
        <p:spPr bwMode="auto">
          <a:xfrm>
            <a:off x="3276600" y="2590800"/>
            <a:ext cx="1981200" cy="1447800"/>
          </a:xfrm>
          <a:prstGeom prst="ellipse">
            <a:avLst/>
          </a:prstGeom>
          <a:noFill/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3614998" y="2667000"/>
            <a:ext cx="1356798" cy="129600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64270" tIns="32135" rIns="64270" bIns="32135">
            <a:spAutoFit/>
          </a:bodyPr>
          <a:lstStyle/>
          <a:p>
            <a:pPr algn="ctr" defTabSz="642938"/>
            <a:r>
              <a:rPr lang="en-US" sz="1600" b="1" dirty="0" smtClean="0">
                <a:solidFill>
                  <a:srgbClr val="FFC000"/>
                </a:solidFill>
                <a:sym typeface="Gill Sans" charset="0"/>
              </a:rPr>
              <a:t>Jason Phillips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  <a:sym typeface="Gill Sans" charset="0"/>
              </a:rPr>
              <a:t>Leader for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  <a:sym typeface="Gill Sans" charset="0"/>
              </a:rPr>
              <a:t>Management</a:t>
            </a:r>
            <a:r>
              <a:rPr lang="en-US" sz="1600" b="1" dirty="0">
                <a:solidFill>
                  <a:srgbClr val="FFC000"/>
                </a:solidFill>
                <a:sym typeface="Gill Sans" charset="0"/>
              </a:rPr>
              <a:t>/</a:t>
            </a:r>
          </a:p>
          <a:p>
            <a:pPr algn="ctr" defTabSz="642938"/>
            <a:r>
              <a:rPr lang="en-US" sz="1600" b="1" dirty="0">
                <a:solidFill>
                  <a:srgbClr val="FFC000"/>
                </a:solidFill>
                <a:sym typeface="Gill Sans" charset="0"/>
              </a:rPr>
              <a:t>Governance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  <a:sym typeface="Gill Sans" charset="0"/>
              </a:rPr>
              <a:t>Component</a:t>
            </a:r>
            <a:endParaRPr lang="en-US" sz="1600" b="1" dirty="0">
              <a:solidFill>
                <a:srgbClr val="FFC000"/>
              </a:solidFill>
              <a:sym typeface="Gill Sans" charset="0"/>
            </a:endParaRPr>
          </a:p>
        </p:txBody>
      </p:sp>
      <p:sp>
        <p:nvSpPr>
          <p:cNvPr id="10253" name="Text Box 12"/>
          <p:cNvSpPr txBox="1">
            <a:spLocks noChangeArrowheads="1"/>
          </p:cNvSpPr>
          <p:nvPr/>
        </p:nvSpPr>
        <p:spPr bwMode="auto">
          <a:xfrm>
            <a:off x="6019800" y="1447800"/>
            <a:ext cx="2012950" cy="132678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algn="ctr" defTabSz="642938"/>
            <a:r>
              <a:rPr lang="en-US" sz="1600" b="1" i="1" dirty="0" smtClean="0">
                <a:solidFill>
                  <a:srgbClr val="FFC000"/>
                </a:solidFill>
              </a:rPr>
              <a:t>Sam Long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Leader for  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Learning  Supports</a:t>
            </a:r>
          </a:p>
          <a:p>
            <a:pPr algn="ctr" defTabSz="642938"/>
            <a:r>
              <a:rPr lang="en-US" sz="1600" b="1" dirty="0" smtClean="0">
                <a:solidFill>
                  <a:srgbClr val="FFC000"/>
                </a:solidFill>
              </a:rPr>
              <a:t>Component</a:t>
            </a:r>
            <a:endParaRPr lang="en-US" sz="1600" b="1" dirty="0">
              <a:solidFill>
                <a:srgbClr val="FFC000"/>
              </a:solidFill>
            </a:endParaRPr>
          </a:p>
          <a:p>
            <a:pPr algn="ctr" defTabSz="642938"/>
            <a:endParaRPr lang="en-US" b="1" dirty="0">
              <a:solidFill>
                <a:schemeClr val="tx2"/>
              </a:solidFill>
              <a:latin typeface="Franklin Gothic Heavy" pitchFamily="34" charset="0"/>
              <a:sym typeface="Gill Sans" charset="0"/>
            </a:endParaRPr>
          </a:p>
        </p:txBody>
      </p:sp>
      <p:sp>
        <p:nvSpPr>
          <p:cNvPr id="10254" name="Oval 13"/>
          <p:cNvSpPr>
            <a:spLocks noChangeArrowheads="1"/>
          </p:cNvSpPr>
          <p:nvPr/>
        </p:nvSpPr>
        <p:spPr bwMode="auto">
          <a:xfrm>
            <a:off x="6172200" y="1371600"/>
            <a:ext cx="1676400" cy="1219200"/>
          </a:xfrm>
          <a:prstGeom prst="ellipse">
            <a:avLst/>
          </a:prstGeom>
          <a:noFill/>
          <a:ln w="127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Line 27"/>
          <p:cNvSpPr>
            <a:spLocks noChangeShapeType="1"/>
          </p:cNvSpPr>
          <p:nvPr/>
        </p:nvSpPr>
        <p:spPr bwMode="auto">
          <a:xfrm flipV="1">
            <a:off x="2286000" y="1524000"/>
            <a:ext cx="914400" cy="3810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9"/>
          <p:cNvSpPr>
            <a:spLocks noChangeShapeType="1"/>
          </p:cNvSpPr>
          <p:nvPr/>
        </p:nvSpPr>
        <p:spPr bwMode="auto">
          <a:xfrm flipH="1" flipV="1">
            <a:off x="5486400" y="1524000"/>
            <a:ext cx="685800" cy="3048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32"/>
          <p:cNvSpPr>
            <a:spLocks noChangeShapeType="1"/>
          </p:cNvSpPr>
          <p:nvPr/>
        </p:nvSpPr>
        <p:spPr bwMode="auto">
          <a:xfrm>
            <a:off x="4267200" y="1752600"/>
            <a:ext cx="0" cy="8382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6" name="Text Box 6"/>
          <p:cNvSpPr txBox="1">
            <a:spLocks noChangeArrowheads="1"/>
          </p:cNvSpPr>
          <p:nvPr/>
        </p:nvSpPr>
        <p:spPr bwMode="auto">
          <a:xfrm>
            <a:off x="0" y="2590800"/>
            <a:ext cx="3048000" cy="71122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64270" tIns="32135" rIns="64270" bIns="32135">
            <a:spAutoFit/>
          </a:bodyPr>
          <a:lstStyle/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( Leadership </a:t>
            </a:r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Team &amp; </a:t>
            </a:r>
          </a:p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</a:t>
            </a:r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Work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Groups for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Component </a:t>
            </a:r>
          </a:p>
          <a:p>
            <a:pPr defTabSz="642938"/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Development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&amp; Implementation)</a:t>
            </a:r>
            <a:endParaRPr lang="en-US" sz="1400" b="1" i="1" dirty="0">
              <a:solidFill>
                <a:srgbClr val="FF9900"/>
              </a:solidFill>
              <a:sym typeface="Gill Sans" charset="0"/>
            </a:endParaRP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5638800" y="457200"/>
            <a:ext cx="2819400" cy="58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7" tIns="45704" rIns="91407" bIns="45704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School Improvement 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Planning Group</a:t>
            </a: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2590800" y="1143000"/>
            <a:ext cx="3581400" cy="58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7" tIns="45704" rIns="91407" bIns="45704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Administrative Leader’s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Advisory Group (cabinet)</a:t>
            </a:r>
            <a:endParaRPr lang="en-US" sz="1600" b="1" dirty="0">
              <a:solidFill>
                <a:srgbClr val="FF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76600" y="381000"/>
            <a:ext cx="2057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200400" y="1143000"/>
            <a:ext cx="2286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943600" y="457200"/>
            <a:ext cx="22860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stCxn id="10264" idx="0"/>
          </p:cNvCxnSpPr>
          <p:nvPr/>
        </p:nvCxnSpPr>
        <p:spPr>
          <a:xfrm>
            <a:off x="2286000" y="1905000"/>
            <a:ext cx="1066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Line 27"/>
          <p:cNvSpPr>
            <a:spLocks noChangeShapeType="1"/>
          </p:cNvSpPr>
          <p:nvPr/>
        </p:nvSpPr>
        <p:spPr bwMode="auto">
          <a:xfrm>
            <a:off x="2286000" y="1905000"/>
            <a:ext cx="1143000" cy="10668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H="1">
            <a:off x="5181600" y="1828800"/>
            <a:ext cx="990600" cy="12192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2590800" y="4114800"/>
            <a:ext cx="3276600" cy="71122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64270" tIns="32135" rIns="64270" bIns="32135">
            <a:spAutoFit/>
          </a:bodyPr>
          <a:lstStyle/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 </a:t>
            </a:r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(Leadership Team &amp; </a:t>
            </a:r>
          </a:p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   Work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Groups for Component</a:t>
            </a:r>
          </a:p>
          <a:p>
            <a:pPr defTabSz="642938"/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       Development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&amp; Implementation)</a:t>
            </a:r>
            <a:endParaRPr lang="en-US" sz="1400" b="1" i="1" dirty="0">
              <a:solidFill>
                <a:srgbClr val="FF9900"/>
              </a:solidFill>
              <a:sym typeface="Gill Sans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4267200" y="990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43" idx="3"/>
            <a:endCxn id="45" idx="1"/>
          </p:cNvCxnSpPr>
          <p:nvPr/>
        </p:nvCxnSpPr>
        <p:spPr>
          <a:xfrm>
            <a:off x="5334000" y="685800"/>
            <a:ext cx="609600" cy="76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5486400" y="2743200"/>
            <a:ext cx="3276600" cy="71122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square" lIns="64270" tIns="32135" rIns="64270" bIns="32135">
            <a:spAutoFit/>
          </a:bodyPr>
          <a:lstStyle/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(</a:t>
            </a:r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Leadership Team &amp; </a:t>
            </a:r>
          </a:p>
          <a:p>
            <a:pPr defTabSz="642938"/>
            <a:r>
              <a:rPr lang="en-US" sz="1400" b="1" dirty="0">
                <a:solidFill>
                  <a:srgbClr val="FF9900"/>
                </a:solidFill>
                <a:sym typeface="Gill Sans" charset="0"/>
              </a:rPr>
              <a:t>   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Work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Groups for Component</a:t>
            </a:r>
          </a:p>
          <a:p>
            <a:pPr defTabSz="642938"/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           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Development </a:t>
            </a:r>
            <a:r>
              <a:rPr lang="en-US" sz="1400" b="1" dirty="0" smtClean="0">
                <a:solidFill>
                  <a:srgbClr val="FF9900"/>
                </a:solidFill>
                <a:sym typeface="Gill Sans" charset="0"/>
              </a:rPr>
              <a:t>&amp; Implementation)</a:t>
            </a:r>
            <a:endParaRPr lang="en-US" sz="1400" b="1" i="1" dirty="0">
              <a:solidFill>
                <a:srgbClr val="FF9900"/>
              </a:solidFill>
              <a:sym typeface="Gill Sans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76400" y="5334000"/>
            <a:ext cx="52578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Example of a basic operational infrastructure for a three component framework  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143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howard</dc:creator>
  <cp:lastModifiedBy>howard</cp:lastModifiedBy>
  <cp:revision>19</cp:revision>
  <dcterms:created xsi:type="dcterms:W3CDTF">2012-04-08T06:40:55Z</dcterms:created>
  <dcterms:modified xsi:type="dcterms:W3CDTF">2012-04-11T17:51:46Z</dcterms:modified>
</cp:coreProperties>
</file>