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67" r:id="rId2"/>
    <p:sldId id="313" r:id="rId3"/>
    <p:sldId id="305" r:id="rId4"/>
    <p:sldId id="306" r:id="rId5"/>
    <p:sldId id="299" r:id="rId6"/>
    <p:sldId id="268" r:id="rId7"/>
    <p:sldId id="269" r:id="rId8"/>
    <p:sldId id="260" r:id="rId9"/>
    <p:sldId id="308" r:id="rId10"/>
    <p:sldId id="300" r:id="rId11"/>
    <p:sldId id="302" r:id="rId12"/>
    <p:sldId id="311" r:id="rId13"/>
    <p:sldId id="304" r:id="rId14"/>
    <p:sldId id="261" r:id="rId15"/>
    <p:sldId id="295" r:id="rId16"/>
    <p:sldId id="309" r:id="rId17"/>
    <p:sldId id="263" r:id="rId18"/>
    <p:sldId id="266" r:id="rId19"/>
    <p:sldId id="279" r:id="rId20"/>
    <p:sldId id="256" r:id="rId21"/>
    <p:sldId id="275" r:id="rId22"/>
    <p:sldId id="271" r:id="rId23"/>
    <p:sldId id="290" r:id="rId24"/>
    <p:sldId id="307" r:id="rId25"/>
    <p:sldId id="312" r:id="rId26"/>
    <p:sldId id="298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Pristi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F65BE-2CE3-44C9-8F9F-6FE4747458FA}" type="doc">
      <dgm:prSet loTypeId="urn:microsoft.com/office/officeart/2005/8/layout/rings+Icon" loCatId="relationship" qsTypeId="urn:microsoft.com/office/officeart/2005/8/quickstyle/simple5" qsCatId="simple" csTypeId="urn:microsoft.com/office/officeart/2005/8/colors/accent1_2" csCatId="accent1" phldr="1"/>
      <dgm:spPr/>
    </dgm:pt>
    <dgm:pt modelId="{D4C07EA8-AFB6-433F-B237-8BD0A737E7CF}">
      <dgm:prSet phldrT="[Text]" custT="1"/>
      <dgm:spPr/>
      <dgm:t>
        <a:bodyPr/>
        <a:lstStyle/>
        <a:p>
          <a:r>
            <a:rPr lang="en-US" sz="2300" b="1" u="sng" dirty="0" smtClean="0"/>
            <a:t>Instruction: </a:t>
          </a:r>
          <a:r>
            <a:rPr lang="en-US" sz="2300" b="0" u="none" dirty="0" smtClean="0"/>
            <a:t>B</a:t>
          </a:r>
          <a:r>
            <a:rPr lang="en-US" sz="2000" dirty="0" smtClean="0"/>
            <a:t>est practices for effective instruction</a:t>
          </a:r>
          <a:endParaRPr lang="en-US" sz="2000" dirty="0"/>
        </a:p>
      </dgm:t>
    </dgm:pt>
    <dgm:pt modelId="{23E97380-A230-49B1-8B5F-6E57414E8E73}" type="parTrans" cxnId="{9497170D-4CFE-4378-871B-13E929974D14}">
      <dgm:prSet/>
      <dgm:spPr/>
      <dgm:t>
        <a:bodyPr/>
        <a:lstStyle/>
        <a:p>
          <a:endParaRPr lang="en-US"/>
        </a:p>
      </dgm:t>
    </dgm:pt>
    <dgm:pt modelId="{E642EAFB-3786-4D07-96AC-A4A6C23E28FF}" type="sibTrans" cxnId="{9497170D-4CFE-4378-871B-13E929974D14}">
      <dgm:prSet/>
      <dgm:spPr/>
      <dgm:t>
        <a:bodyPr/>
        <a:lstStyle/>
        <a:p>
          <a:endParaRPr lang="en-US"/>
        </a:p>
      </dgm:t>
    </dgm:pt>
    <dgm:pt modelId="{B60343FD-1CE4-4CE6-B721-3C738320283D}">
      <dgm:prSet phldrT="[Text]" custT="1"/>
      <dgm:spPr/>
      <dgm:t>
        <a:bodyPr/>
        <a:lstStyle/>
        <a:p>
          <a:endParaRPr lang="en-US" sz="2400" b="1" u="sng" dirty="0" smtClean="0"/>
        </a:p>
        <a:p>
          <a:endParaRPr lang="en-US" sz="2400" b="1" u="sng" dirty="0" smtClean="0"/>
        </a:p>
        <a:p>
          <a:r>
            <a:rPr lang="en-US" sz="2000" b="1" u="sng" dirty="0" smtClean="0"/>
            <a:t>Management: </a:t>
          </a:r>
          <a:r>
            <a:rPr lang="en-US" sz="2000" dirty="0" smtClean="0"/>
            <a:t>Best practices for site administration</a:t>
          </a:r>
        </a:p>
      </dgm:t>
    </dgm:pt>
    <dgm:pt modelId="{F8FA6CD7-7280-4E3A-AB14-5DDF32B700D0}" type="parTrans" cxnId="{F887B529-4303-4779-9A82-9A7B79047E00}">
      <dgm:prSet/>
      <dgm:spPr/>
      <dgm:t>
        <a:bodyPr/>
        <a:lstStyle/>
        <a:p>
          <a:endParaRPr lang="en-US"/>
        </a:p>
      </dgm:t>
    </dgm:pt>
    <dgm:pt modelId="{B7335C33-A007-4E07-960E-2C84DA82B09F}" type="sibTrans" cxnId="{F887B529-4303-4779-9A82-9A7B79047E00}">
      <dgm:prSet/>
      <dgm:spPr/>
      <dgm:t>
        <a:bodyPr/>
        <a:lstStyle/>
        <a:p>
          <a:endParaRPr lang="en-US"/>
        </a:p>
      </dgm:t>
    </dgm:pt>
    <dgm:pt modelId="{D2F7B5D1-D151-4C64-A0DC-88D0A0B0BBA6}">
      <dgm:prSet phldrT="[Text]" custT="1"/>
      <dgm:spPr/>
      <dgm:t>
        <a:bodyPr/>
        <a:lstStyle/>
        <a:p>
          <a:r>
            <a:rPr lang="en-US" sz="2000" b="1" u="sng" dirty="0" smtClean="0">
              <a:solidFill>
                <a:srgbClr val="FFFF00"/>
              </a:solidFill>
            </a:rPr>
            <a:t>Learning  Supports: </a:t>
          </a:r>
          <a:r>
            <a:rPr lang="en-US" sz="2000" b="0" u="none" dirty="0" smtClean="0">
              <a:solidFill>
                <a:srgbClr val="FFFF00"/>
              </a:solidFill>
            </a:rPr>
            <a:t>C</a:t>
          </a:r>
          <a:r>
            <a:rPr lang="en-US" sz="2000" dirty="0" smtClean="0">
              <a:solidFill>
                <a:srgbClr val="FFFF00"/>
              </a:solidFill>
            </a:rPr>
            <a:t>oalescing of resources to address barriers to learning</a:t>
          </a:r>
          <a:endParaRPr lang="en-US" sz="2000" b="1" u="sng" dirty="0">
            <a:solidFill>
              <a:srgbClr val="FFFF00"/>
            </a:solidFill>
          </a:endParaRPr>
        </a:p>
      </dgm:t>
    </dgm:pt>
    <dgm:pt modelId="{DBFBD7D0-F544-4FC1-BA1C-B261BB99CB4D}" type="sibTrans" cxnId="{D9B5BBC5-8E06-4E44-8401-C40C4A589C42}">
      <dgm:prSet/>
      <dgm:spPr/>
      <dgm:t>
        <a:bodyPr/>
        <a:lstStyle/>
        <a:p>
          <a:endParaRPr lang="en-US"/>
        </a:p>
      </dgm:t>
    </dgm:pt>
    <dgm:pt modelId="{EE24E706-B95D-4294-BC81-FDA45109B691}" type="parTrans" cxnId="{D9B5BBC5-8E06-4E44-8401-C40C4A589C42}">
      <dgm:prSet/>
      <dgm:spPr/>
      <dgm:t>
        <a:bodyPr/>
        <a:lstStyle/>
        <a:p>
          <a:endParaRPr lang="en-US"/>
        </a:p>
      </dgm:t>
    </dgm:pt>
    <dgm:pt modelId="{FBE30AEC-FE29-47B7-AFB7-877531F1934D}" type="pres">
      <dgm:prSet presAssocID="{2D1F65BE-2CE3-44C9-8F9F-6FE4747458FA}" presName="Name0" presStyleCnt="0">
        <dgm:presLayoutVars>
          <dgm:chMax val="7"/>
          <dgm:dir/>
          <dgm:resizeHandles val="exact"/>
        </dgm:presLayoutVars>
      </dgm:prSet>
      <dgm:spPr/>
    </dgm:pt>
    <dgm:pt modelId="{5B99C04F-CF68-454C-9C82-036C2EDFAECD}" type="pres">
      <dgm:prSet presAssocID="{2D1F65BE-2CE3-44C9-8F9F-6FE4747458FA}" presName="ellipse1" presStyleLbl="vennNode1" presStyleIdx="0" presStyleCnt="3" custScaleX="114909" custScaleY="113725" custLinFactNeighborX="-1336" custLinFactNeighborY="2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F7264-061E-49CD-86A6-97AB81716BE3}" type="pres">
      <dgm:prSet presAssocID="{2D1F65BE-2CE3-44C9-8F9F-6FE4747458FA}" presName="ellipse2" presStyleLbl="vennNode1" presStyleIdx="1" presStyleCnt="3" custScaleX="120307" custScaleY="115211" custLinFactNeighborX="-2405" custLinFactNeighborY="79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FCEF0-F339-4F50-952E-F8E61FA07088}" type="pres">
      <dgm:prSet presAssocID="{2D1F65BE-2CE3-44C9-8F9F-6FE4747458FA}" presName="ellipse3" presStyleLbl="vennNode1" presStyleIdx="2" presStyleCnt="3" custScaleX="114098" custScaleY="116470" custLinFactNeighborX="-5281" custLinFactNeighborY="4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62A5C4-06B3-C343-8C94-8003D9B4DF97}" type="presOf" srcId="{D4C07EA8-AFB6-433F-B237-8BD0A737E7CF}" destId="{5B99C04F-CF68-454C-9C82-036C2EDFAECD}" srcOrd="0" destOrd="0" presId="urn:microsoft.com/office/officeart/2005/8/layout/rings+Icon"/>
    <dgm:cxn modelId="{F887B529-4303-4779-9A82-9A7B79047E00}" srcId="{2D1F65BE-2CE3-44C9-8F9F-6FE4747458FA}" destId="{B60343FD-1CE4-4CE6-B721-3C738320283D}" srcOrd="1" destOrd="0" parTransId="{F8FA6CD7-7280-4E3A-AB14-5DDF32B700D0}" sibTransId="{B7335C33-A007-4E07-960E-2C84DA82B09F}"/>
    <dgm:cxn modelId="{C7112251-7784-4847-B5D2-1438C27BA195}" type="presOf" srcId="{D2F7B5D1-D151-4C64-A0DC-88D0A0B0BBA6}" destId="{887FCEF0-F339-4F50-952E-F8E61FA07088}" srcOrd="0" destOrd="0" presId="urn:microsoft.com/office/officeart/2005/8/layout/rings+Icon"/>
    <dgm:cxn modelId="{9497170D-4CFE-4378-871B-13E929974D14}" srcId="{2D1F65BE-2CE3-44C9-8F9F-6FE4747458FA}" destId="{D4C07EA8-AFB6-433F-B237-8BD0A737E7CF}" srcOrd="0" destOrd="0" parTransId="{23E97380-A230-49B1-8B5F-6E57414E8E73}" sibTransId="{E642EAFB-3786-4D07-96AC-A4A6C23E28FF}"/>
    <dgm:cxn modelId="{593251F6-B253-B740-BE8A-A2076D83E556}" type="presOf" srcId="{2D1F65BE-2CE3-44C9-8F9F-6FE4747458FA}" destId="{FBE30AEC-FE29-47B7-AFB7-877531F1934D}" srcOrd="0" destOrd="0" presId="urn:microsoft.com/office/officeart/2005/8/layout/rings+Icon"/>
    <dgm:cxn modelId="{A232111F-BD77-CA4C-8A50-33E183A25DAD}" type="presOf" srcId="{B60343FD-1CE4-4CE6-B721-3C738320283D}" destId="{29DF7264-061E-49CD-86A6-97AB81716BE3}" srcOrd="0" destOrd="0" presId="urn:microsoft.com/office/officeart/2005/8/layout/rings+Icon"/>
    <dgm:cxn modelId="{D9B5BBC5-8E06-4E44-8401-C40C4A589C42}" srcId="{2D1F65BE-2CE3-44C9-8F9F-6FE4747458FA}" destId="{D2F7B5D1-D151-4C64-A0DC-88D0A0B0BBA6}" srcOrd="2" destOrd="0" parTransId="{EE24E706-B95D-4294-BC81-FDA45109B691}" sibTransId="{DBFBD7D0-F544-4FC1-BA1C-B261BB99CB4D}"/>
    <dgm:cxn modelId="{12971124-ED93-C543-8D3D-262778516887}" type="presParOf" srcId="{FBE30AEC-FE29-47B7-AFB7-877531F1934D}" destId="{5B99C04F-CF68-454C-9C82-036C2EDFAECD}" srcOrd="0" destOrd="0" presId="urn:microsoft.com/office/officeart/2005/8/layout/rings+Icon"/>
    <dgm:cxn modelId="{995EEF64-4DA7-604E-B790-A64623A061B5}" type="presParOf" srcId="{FBE30AEC-FE29-47B7-AFB7-877531F1934D}" destId="{29DF7264-061E-49CD-86A6-97AB81716BE3}" srcOrd="1" destOrd="0" presId="urn:microsoft.com/office/officeart/2005/8/layout/rings+Icon"/>
    <dgm:cxn modelId="{7D53FFEE-D6F3-E04E-821A-45622070340E}" type="presParOf" srcId="{FBE30AEC-FE29-47B7-AFB7-877531F1934D}" destId="{887FCEF0-F339-4F50-952E-F8E61FA07088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0C39006-6282-EB45-AE3B-3CAB5084A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219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92175B7E-385C-754C-AE3E-3C6BCBC370BE}" type="slidenum">
              <a:rPr lang="en-US" sz="1200">
                <a:latin typeface="Arial" charset="0"/>
              </a:rPr>
              <a:pPr eaLnBrk="1" hangingPunct="1"/>
              <a:t>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0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39006-6282-EB45-AE3B-3CAB5084ADA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09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C39006-6282-EB45-AE3B-3CAB5084ADA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31ED9A86-0394-AB4F-A170-EB8028D311D8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A9450AA-D7A6-604E-A3B3-70CA92E28B7C}" type="slidenum">
              <a:rPr lang="en-US" sz="1200">
                <a:latin typeface="+mn-lt"/>
                <a:ea typeface="+mn-ea"/>
                <a:cs typeface="+mn-cs"/>
              </a:rPr>
              <a:pPr algn="r">
                <a:defRPr/>
              </a:pPr>
              <a:t>10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24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6A6E136B-F39C-7E41-9DDF-872929C25263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11604C3-54A0-6046-B4CF-B2B7DF2F9F5E}" type="slidenum">
              <a:rPr lang="en-US" sz="1200">
                <a:latin typeface="+mn-lt"/>
                <a:ea typeface="+mn-ea"/>
                <a:cs typeface="+mn-cs"/>
              </a:rPr>
              <a:pPr algn="r">
                <a:defRPr/>
              </a:pPr>
              <a:t>11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88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25425" indent="-225425"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81BE19AC-6D70-3F42-B125-4D70550AF89B}" type="slidenum">
              <a:rPr lang="en-US" sz="1200">
                <a:latin typeface="Arial" charset="0"/>
              </a:rPr>
              <a:pPr eaLnBrk="1" hangingPunct="1"/>
              <a:t>12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AB561B1D-DB51-614C-8D8F-181BBD975390}" type="slidenum">
              <a:rPr lang="en-US" sz="1200">
                <a:latin typeface="Arial" charset="0"/>
              </a:rPr>
              <a:pPr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727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721BBC-2E87-7F47-AD4F-10833BD1C132}" type="slidenum">
              <a:rPr lang="en-US" sz="1200">
                <a:latin typeface="+mn-lt"/>
                <a:ea typeface="+mn-ea"/>
                <a:cs typeface="+mn-cs"/>
              </a:rPr>
              <a:pPr algn="r">
                <a:defRPr/>
              </a:pPr>
              <a:t>13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90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791D509C-486A-5E4A-A86A-512E71C5235B}" type="slidenum">
              <a:rPr lang="en-US" sz="1200">
                <a:latin typeface="Arial" charset="0"/>
              </a:rPr>
              <a:pPr eaLnBrk="1" hangingPunct="1"/>
              <a:t>15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6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63EACCDE-FE25-4B41-93C2-6A6F65474AE0}" type="slidenum">
              <a:rPr lang="en-US" sz="1200">
                <a:latin typeface="Arial" charset="0"/>
              </a:rPr>
              <a:pPr eaLnBrk="1" hangingPunct="1"/>
              <a:t>16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9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fld id="{1A12154C-1662-004B-ADD6-87BB9ECF2339}" type="slidenum">
              <a:rPr lang="en-US" sz="1200">
                <a:latin typeface="Arial" charset="0"/>
              </a:rPr>
              <a:pPr eaLnBrk="1" hangingPunct="1"/>
              <a:t>17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1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671521-E361-A140-BD50-A8F3731F344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6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4E1B-1227-6045-93C2-E3C95CF2A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8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BA597-23C2-A242-B41C-9106E808B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FA63-84BF-404E-8C46-BF64B27CB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1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DC81-7DB4-0940-B760-7A3CFCA27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84B2E-B01D-E84F-9AB3-C1EB1FA6C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0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B9794-1B53-8148-9146-3A9944CE5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9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84DEF-E1A9-A54C-AAFB-FBAFAF713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3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0361-6D88-9E46-871F-5812551B4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9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974CF-D9C9-1A44-BAA4-44BD90807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69EBC-99FF-6C45-AC70-BA372E057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E2FD-D586-3744-A73B-FF895D8CE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6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  <a:latin typeface="Pristina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  <a:latin typeface="Pristina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  <a:latin typeface="Pristina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F7E7D32-C5D7-5B4A-894D-D92C72E6D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60"/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1032" name="Group 182"/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oup 189"/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4" name="Group 200"/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Pristina" pitchFamily="66" charset="0"/>
                  <a:ea typeface="+mn-ea"/>
                  <a:cs typeface="+mn-cs"/>
                </a:endParaRPr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9" r:id="rId9"/>
    <p:sldLayoutId id="2147483717" r:id="rId10"/>
    <p:sldLayoutId id="214748371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charset="0"/>
        <a:buChar char="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charset="0"/>
        <a:buChar char="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charset="0"/>
        <a:buChar char="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charset="0"/>
        <a:buChar char="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charset="0"/>
        <a:buChar char="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90600"/>
            <a:ext cx="8382000" cy="29718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</a:rPr>
              <a:t>A Comprehensive System of Learning Supports:</a:t>
            </a:r>
            <a:br>
              <a:rPr lang="en-US" b="1" dirty="0" smtClean="0">
                <a:ea typeface="+mj-ea"/>
              </a:rPr>
            </a:br>
            <a:r>
              <a:rPr lang="en-US" b="1" dirty="0" smtClean="0">
                <a:ea typeface="+mj-ea"/>
              </a:rPr>
              <a:t> </a:t>
            </a:r>
            <a:br>
              <a:rPr lang="en-US" b="1" dirty="0" smtClean="0">
                <a:ea typeface="+mj-ea"/>
              </a:rPr>
            </a:br>
            <a:r>
              <a:rPr lang="en-US" sz="3600" b="1" dirty="0" smtClean="0">
                <a:ea typeface="+mj-ea"/>
              </a:rPr>
              <a:t>Strengthening Family and </a:t>
            </a:r>
            <a:r>
              <a:rPr lang="en-US" sz="3600" b="1" dirty="0">
                <a:ea typeface="+mj-ea"/>
              </a:rPr>
              <a:t>C</a:t>
            </a:r>
            <a:r>
              <a:rPr lang="en-US" sz="3600" b="1" dirty="0" smtClean="0">
                <a:ea typeface="+mj-ea"/>
              </a:rPr>
              <a:t>ommunity Engagement</a:t>
            </a:r>
            <a:r>
              <a:rPr lang="en-US" sz="3600" b="1" dirty="0">
                <a:ea typeface="+mj-ea"/>
              </a:rPr>
              <a:t/>
            </a:r>
            <a:br>
              <a:rPr lang="en-US" sz="3600" b="1" dirty="0">
                <a:ea typeface="+mj-ea"/>
              </a:rPr>
            </a:br>
            <a:r>
              <a:rPr lang="en-US" sz="3600" b="1" dirty="0">
                <a:ea typeface="+mj-ea"/>
              </a:rPr>
              <a:t/>
            </a:r>
            <a:br>
              <a:rPr lang="en-US" sz="3600" b="1" dirty="0">
                <a:ea typeface="+mj-ea"/>
              </a:rPr>
            </a:br>
            <a:endParaRPr lang="en-US" sz="3600" i="1" dirty="0">
              <a:ea typeface="+mj-ea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962400"/>
            <a:ext cx="8610600" cy="22098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 smtClean="0"/>
              <a:t>Scholastic Family </a:t>
            </a:r>
            <a:r>
              <a:rPr lang="en-US" sz="2400" b="1" dirty="0"/>
              <a:t>and Community Engagement Symposium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b="1" dirty="0"/>
              <a:t>October 2, </a:t>
            </a:r>
            <a:r>
              <a:rPr lang="en-US" sz="2400" b="1" dirty="0" smtClean="0"/>
              <a:t>2012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n-US" dirty="0" smtClean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dirty="0" smtClean="0"/>
              <a:t>Dr. </a:t>
            </a:r>
            <a:r>
              <a:rPr lang="en-US" dirty="0" err="1" smtClean="0"/>
              <a:t>Merrianne</a:t>
            </a:r>
            <a:r>
              <a:rPr lang="en-US" dirty="0" smtClean="0"/>
              <a:t> Dyer, Superintendent, Gainesville City Schools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dirty="0" smtClean="0"/>
              <a:t>Dr. Rhonda Neal </a:t>
            </a:r>
            <a:r>
              <a:rPr lang="en-US" dirty="0" err="1" smtClean="0"/>
              <a:t>Waltman</a:t>
            </a:r>
            <a:r>
              <a:rPr lang="en-US" dirty="0" smtClean="0"/>
              <a:t>, Former Asst. Superintendent, Mobile, AL</a:t>
            </a:r>
            <a:endParaRPr lang="en-US" dirty="0"/>
          </a:p>
          <a:p>
            <a:pPr eaLnBrk="1" hangingPunct="1">
              <a:lnSpc>
                <a:spcPct val="80000"/>
              </a:lnSpc>
              <a:defRPr/>
            </a:pPr>
            <a:endParaRPr lang="en-US" dirty="0">
              <a:latin typeface="Bookman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t"/>
          <a:lstStyle/>
          <a:p>
            <a:pPr algn="ctr" eaLnBrk="1" hangingPunct="1"/>
            <a:r>
              <a:rPr lang="en-US" b="1">
                <a:solidFill>
                  <a:srgbClr val="FFFF00"/>
                </a:solidFill>
                <a:latin typeface="Verdana" charset="0"/>
              </a:rPr>
              <a:t>MOVING IN NEW DIRECTIONS</a:t>
            </a:r>
            <a:endParaRPr lang="en-US">
              <a:solidFill>
                <a:srgbClr val="FFFF00"/>
              </a:solidFill>
              <a:latin typeface="Verdana" charset="0"/>
            </a:endParaRPr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228600" y="9144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latin typeface="Corbel" charset="0"/>
              </a:rPr>
              <a:t>A unified approach to school improvement planning includes: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52300116"/>
              </p:ext>
            </p:extLst>
          </p:nvPr>
        </p:nvGraphicFramePr>
        <p:xfrm>
          <a:off x="896514" y="1849438"/>
          <a:ext cx="7315200" cy="4475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 idx="4294967295"/>
          </p:nvPr>
        </p:nvSpPr>
        <p:spPr>
          <a:xfrm>
            <a:off x="762000" y="152400"/>
            <a:ext cx="7772400" cy="914400"/>
          </a:xfrm>
        </p:spPr>
        <p:txBody>
          <a:bodyPr anchor="t"/>
          <a:lstStyle/>
          <a:p>
            <a:pPr algn="ctr" eaLnBrk="1" hangingPunct="1"/>
            <a:r>
              <a:rPr lang="en-US" sz="2400" b="1">
                <a:solidFill>
                  <a:srgbClr val="FFFF00"/>
                </a:solidFill>
                <a:latin typeface="Verdana" charset="0"/>
              </a:rPr>
              <a:t>MOVING IN NEW DIRECTIONS</a:t>
            </a:r>
            <a:endParaRPr lang="en-US" sz="2400" b="1">
              <a:solidFill>
                <a:srgbClr val="FFFF00"/>
              </a:solidFill>
              <a:latin typeface="Arial Narrow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762000"/>
            <a:ext cx="61722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+mn-ea"/>
                <a:cs typeface="+mn-cs"/>
              </a:rPr>
              <a:t>Learning Supports Content  Arenas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 pitchFamily="34" charset="0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09600" y="1219200"/>
            <a:ext cx="7696200" cy="5257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2400" b="1" spc="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27652" name="Picture 9" descr="Exhibit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2500" y="71438"/>
            <a:ext cx="7010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ea typeface="+mn-ea"/>
                <a:cs typeface="+mn-cs"/>
              </a:rPr>
              <a:t>Continuum of Interventions   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09600" y="1219200"/>
            <a:ext cx="7696200" cy="5257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2400" b="1" spc="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25603" name="Picture 7" descr="Exhibit-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638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 idx="4294967295"/>
          </p:nvPr>
        </p:nvSpPr>
        <p:spPr>
          <a:xfrm>
            <a:off x="1371600" y="152400"/>
            <a:ext cx="7772400" cy="914400"/>
          </a:xfrm>
        </p:spPr>
        <p:txBody>
          <a:bodyPr anchor="t"/>
          <a:lstStyle/>
          <a:p>
            <a:pPr eaLnBrk="1" hangingPunct="1"/>
            <a:r>
              <a:rPr lang="en-US" b="1">
                <a:solidFill>
                  <a:srgbClr val="FFFF99"/>
                </a:solidFill>
                <a:latin typeface="Arial Narrow" charset="0"/>
              </a:rPr>
              <a:t>MOVING IN NEW DIRECTIONS</a:t>
            </a:r>
            <a:endParaRPr lang="en-US" sz="2400" b="1">
              <a:solidFill>
                <a:srgbClr val="FFFF99"/>
              </a:solidFill>
              <a:latin typeface="Arial Narrow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685800"/>
            <a:ext cx="6172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Comprehensive Learning Supports System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09600" y="1219200"/>
            <a:ext cx="7696200" cy="5257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2400" b="1" spc="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29700" name="Picture 8" descr="Exhibit-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5029200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3400" y="1219200"/>
            <a:ext cx="28194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n-ea"/>
                <a:cs typeface="+mn-cs"/>
              </a:rPr>
              <a:t> </a:t>
            </a:r>
            <a:r>
              <a:rPr lang="en-US" sz="17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n-ea"/>
                <a:cs typeface="+mn-cs"/>
              </a:rPr>
              <a:t>Connecting Resources Across: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n-ea"/>
                <a:cs typeface="+mn-cs"/>
              </a:rPr>
              <a:t>     Feeder Pattern    </a:t>
            </a: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n-ea"/>
                <a:cs typeface="+mn-cs"/>
              </a:rPr>
              <a:t>  District</a:t>
            </a: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  <a:p>
            <a:pPr indent="-457200"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n-ea"/>
                <a:cs typeface="+mn-cs"/>
              </a:rPr>
              <a:t>Community-Wide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8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>
          <a:xfrm>
            <a:off x="533400" y="152400"/>
            <a:ext cx="8229600" cy="685800"/>
          </a:xfrm>
        </p:spPr>
        <p:txBody>
          <a:bodyPr/>
          <a:lstStyle/>
          <a:p>
            <a:pPr algn="ctr" eaLnBrk="1" hangingPunct="1"/>
            <a:r>
              <a:rPr lang="en-US" b="1">
                <a:latin typeface="Pristina" charset="0"/>
              </a:rPr>
              <a:t/>
            </a:r>
            <a:br>
              <a:rPr lang="en-US" b="1">
                <a:latin typeface="Pristina" charset="0"/>
              </a:rPr>
            </a:br>
            <a:r>
              <a:rPr lang="en-US" b="1">
                <a:latin typeface="Perpetua" charset="0"/>
              </a:rPr>
              <a:t>The Gainesville Learning Supports Team</a:t>
            </a:r>
            <a:endParaRPr lang="en-US" sz="4000" b="1">
              <a:latin typeface="Perpetua" charset="0"/>
            </a:endParaRPr>
          </a:p>
        </p:txBody>
      </p:sp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066800" y="5029200"/>
            <a:ext cx="70104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Parent Coordinators, Social Workers, Counselors, Assistant Principals, SPED and ELL Directors, Board Representative, Community Agencies Representatives, Housing Authority Officials…working together.</a:t>
            </a:r>
          </a:p>
        </p:txBody>
      </p:sp>
      <p:pic>
        <p:nvPicPr>
          <p:cNvPr id="31747" name="Picture 5" descr="CAM_0059[1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7086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10600" cy="1066800"/>
          </a:xfrm>
        </p:spPr>
        <p:txBody>
          <a:bodyPr/>
          <a:lstStyle/>
          <a:p>
            <a:pPr algn="ctr" eaLnBrk="1" hangingPunct="1"/>
            <a:r>
              <a:rPr lang="en-US" sz="2800" dirty="0">
                <a:latin typeface="Verdana" charset="0"/>
              </a:rPr>
              <a:t>Resource Mapping: </a:t>
            </a:r>
            <a:br>
              <a:rPr lang="en-US" sz="2800" dirty="0">
                <a:latin typeface="Verdana" charset="0"/>
              </a:rPr>
            </a:br>
            <a:r>
              <a:rPr lang="en-US" sz="2800" dirty="0">
                <a:latin typeface="Verdana" charset="0"/>
              </a:rPr>
              <a:t>Analyze District, School, and Community Data</a:t>
            </a:r>
            <a:br>
              <a:rPr lang="en-US" sz="2800" dirty="0">
                <a:latin typeface="Verdana" charset="0"/>
              </a:rPr>
            </a:br>
            <a:endParaRPr lang="en-US" sz="2800" dirty="0">
              <a:latin typeface="Verdana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806575"/>
            <a:ext cx="8077200" cy="4518025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2800" dirty="0">
                <a:ea typeface="+mn-ea"/>
                <a:cs typeface="+mn-cs"/>
              </a:rPr>
              <a:t>District and school level personnel examine the barriers to learning as identified in the data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2800" dirty="0">
                <a:ea typeface="+mn-ea"/>
                <a:cs typeface="+mn-cs"/>
              </a:rPr>
              <a:t>District, community, parents, and school level personnel map the resources available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2800" dirty="0">
                <a:ea typeface="+mn-ea"/>
                <a:cs typeface="+mn-cs"/>
              </a:rPr>
              <a:t>Eliminate redundancy and duplication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2800" dirty="0">
                <a:ea typeface="+mn-ea"/>
                <a:cs typeface="+mn-cs"/>
              </a:rPr>
              <a:t>Identify areas for collaborating and leveraging funds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 descr="Exhibit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84774"/>
            <a:ext cx="6934200" cy="62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1371" y="0"/>
            <a:ext cx="7290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+mj-lt"/>
                <a:ea typeface="+mn-ea"/>
                <a:cs typeface="+mn-cs"/>
              </a:rPr>
              <a:t>Content </a:t>
            </a:r>
            <a:r>
              <a:rPr lang="en-US" b="1" dirty="0">
                <a:latin typeface="+mj-lt"/>
                <a:ea typeface="+mn-ea"/>
                <a:cs typeface="+mn-cs"/>
              </a:rPr>
              <a:t>Arenas </a:t>
            </a:r>
            <a:r>
              <a:rPr lang="en-US" b="1" dirty="0" smtClean="0">
                <a:latin typeface="+mj-lt"/>
                <a:ea typeface="+mn-ea"/>
                <a:cs typeface="+mn-cs"/>
              </a:rPr>
              <a:t>+ Continuum=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atin typeface="+mj-lt"/>
                <a:ea typeface="+mn-ea"/>
                <a:cs typeface="+mn-cs"/>
              </a:rPr>
              <a:t>Framework for a Comprehensive System of Learning Supports</a:t>
            </a:r>
            <a:endParaRPr lang="en-US" dirty="0"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382000" cy="6096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latin typeface="Bookman Old Style" pitchFamily="18" charset="0"/>
                <a:ea typeface="+mn-ea"/>
                <a:cs typeface="+mn-cs"/>
              </a:rPr>
              <a:t>Resource Mapping “A-ha” </a:t>
            </a:r>
            <a:r>
              <a:rPr lang="en-US" sz="2400" b="1" dirty="0" err="1" smtClean="0">
                <a:latin typeface="Bookman Old Style" pitchFamily="18" charset="0"/>
                <a:ea typeface="+mn-ea"/>
                <a:cs typeface="+mn-cs"/>
              </a:rPr>
              <a:t>Learnings</a:t>
            </a:r>
            <a:r>
              <a:rPr lang="en-US" sz="2400" b="1" dirty="0" smtClean="0">
                <a:latin typeface="Bookman Old Style" pitchFamily="18" charset="0"/>
                <a:ea typeface="+mn-ea"/>
                <a:cs typeface="+mn-cs"/>
              </a:rPr>
              <a:t>:</a:t>
            </a: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Bookman Old Style" pitchFamily="18" charset="0"/>
                <a:ea typeface="+mn-ea"/>
                <a:cs typeface="+mn-cs"/>
              </a:rPr>
              <a:t>Frequent family requests and existing learning supports …</a:t>
            </a: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.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Career preparation for children 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Job Fairs or employment information for themselves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Tutoring assistance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Extracurricular activities information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After school program information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Financial planning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Health care information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Migrant education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Immigration – Graduation</a:t>
            </a:r>
            <a:r>
              <a:rPr lang="en-US" dirty="0">
                <a:latin typeface="Bookman Old Style" pitchFamily="18" charset="0"/>
                <a:ea typeface="+mn-ea"/>
                <a:cs typeface="+mn-cs"/>
              </a:rPr>
              <a:t> -</a:t>
            </a:r>
            <a:r>
              <a:rPr lang="en-US" sz="2400" dirty="0">
                <a:latin typeface="Bookman Old Style" pitchFamily="18" charset="0"/>
                <a:ea typeface="+mn-ea"/>
                <a:cs typeface="+mn-cs"/>
              </a:rPr>
              <a:t>Post secondary options</a:t>
            </a: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latin typeface="Bookman Old Style" pitchFamily="18" charset="0"/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400" u="sng" dirty="0">
                <a:latin typeface="Bookman Old Style" pitchFamily="18" charset="0"/>
                <a:ea typeface="+mn-ea"/>
                <a:cs typeface="+mn-cs"/>
              </a:rPr>
              <a:t>Key:  Place literacy development within each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650" y="676275"/>
            <a:ext cx="7124700" cy="1000125"/>
          </a:xfrm>
        </p:spPr>
        <p:txBody>
          <a:bodyPr/>
          <a:lstStyle/>
          <a:p>
            <a:pPr algn="ctr" eaLnBrk="1" hangingPunct="1"/>
            <a:r>
              <a:rPr lang="en-US" b="1">
                <a:latin typeface="Perpetua" charset="0"/>
              </a:rPr>
              <a:t>Scholastic’s “</a:t>
            </a:r>
            <a:r>
              <a:rPr lang="en-US" altLang="ja-JP" b="1">
                <a:latin typeface="Perpetua" charset="0"/>
              </a:rPr>
              <a:t>READ AND RISE</a:t>
            </a:r>
            <a:r>
              <a:rPr lang="en-US" b="1">
                <a:latin typeface="Perpetua" charset="0"/>
              </a:rPr>
              <a:t>”</a:t>
            </a:r>
            <a:r>
              <a:rPr lang="en-US" altLang="ja-JP" b="1">
                <a:latin typeface="Perpetua" charset="0"/>
              </a:rPr>
              <a:t> </a:t>
            </a:r>
            <a:br>
              <a:rPr lang="en-US" altLang="ja-JP" b="1">
                <a:latin typeface="Perpetua" charset="0"/>
              </a:rPr>
            </a:br>
            <a:r>
              <a:rPr lang="en-US" altLang="ja-JP" b="1">
                <a:latin typeface="Perpetua" charset="0"/>
              </a:rPr>
              <a:t>GAVE US A PLATFORM FOR FAMILY ENGAGEMENT</a:t>
            </a:r>
            <a:endParaRPr lang="en-US" b="1">
              <a:latin typeface="Perpetua" charset="0"/>
            </a:endParaRPr>
          </a:p>
        </p:txBody>
      </p:sp>
      <p:pic>
        <p:nvPicPr>
          <p:cNvPr id="38914" name="Picture 4" descr="100_094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93925"/>
            <a:ext cx="4800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12192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Verdana" charset="0"/>
              </a:rPr>
              <a:t>READ AND RISE CAN LEVERAGE AND SUPPORT </a:t>
            </a:r>
            <a:br>
              <a:rPr lang="en-US" sz="3600" dirty="0">
                <a:latin typeface="Verdana" charset="0"/>
              </a:rPr>
            </a:br>
            <a:r>
              <a:rPr lang="en-US" sz="3600" dirty="0">
                <a:latin typeface="Verdana" charset="0"/>
              </a:rPr>
              <a:t>OTHER PARENT RESOURCES</a:t>
            </a:r>
          </a:p>
        </p:txBody>
      </p:sp>
      <p:pic>
        <p:nvPicPr>
          <p:cNvPr id="39938" name="Picture 3" descr="100_083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100_08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343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adandRis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813" y="152400"/>
            <a:ext cx="8870824" cy="6477000"/>
          </a:xfrm>
        </p:spPr>
      </p:pic>
    </p:spTree>
    <p:extLst>
      <p:ext uri="{BB962C8B-B14F-4D97-AF65-F5344CB8AC3E}">
        <p14:creationId xmlns:p14="http://schemas.microsoft.com/office/powerpoint/2010/main" val="232556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z="2800" b="1" dirty="0"/>
              <a:t>READ AND RISE INCREASES PARENTS CONFIDENCE TO ENGAGE THEIR FAMILIES WITH LITERACY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34000"/>
            <a:ext cx="6705600" cy="152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200">
              <a:latin typeface="Bookman Old Style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Bookman Old Style" charset="0"/>
            </a:endParaRPr>
          </a:p>
        </p:txBody>
      </p:sp>
      <p:pic>
        <p:nvPicPr>
          <p:cNvPr id="40963" name="Picture 4" descr="101_14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781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696200" cy="914400"/>
          </a:xfrm>
        </p:spPr>
        <p:txBody>
          <a:bodyPr/>
          <a:lstStyle/>
          <a:p>
            <a:pPr eaLnBrk="1" hangingPunct="1"/>
            <a:r>
              <a:rPr lang="en-US" sz="2400" b="1" dirty="0"/>
              <a:t>OUR SCHOOLS HAVE BECOME “COMMUNITY LITERACY CENTERS” AS A RESULT OF THE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ON</a:t>
            </a:r>
            <a:r>
              <a:rPr lang="en-US" sz="2400" b="1" dirty="0"/>
              <a:t>-GOING COLLABORATION.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838200"/>
            <a:ext cx="8229600" cy="6019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buFont typeface="Wingdings 2" charset="2"/>
              <a:buNone/>
              <a:defRPr/>
            </a:pPr>
            <a:endParaRPr lang="en-US" sz="2800" dirty="0"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b="1" dirty="0">
              <a:latin typeface="Bookman Old Style" pitchFamily="18" charset="0"/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b="1" dirty="0">
              <a:latin typeface="Bookman Old Style" pitchFamily="18" charset="0"/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400" b="1" dirty="0">
              <a:latin typeface="Bookman Old Style" pitchFamily="18" charset="0"/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latin typeface="Bookman Old Style" pitchFamily="18" charset="0"/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latin typeface="Bookman Old Style" pitchFamily="18" charset="0"/>
              <a:ea typeface="+mn-ea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buFontTx/>
              <a:buNone/>
              <a:defRPr/>
            </a:pPr>
            <a:endParaRPr lang="en-US" sz="2000" b="1" dirty="0">
              <a:latin typeface="Bookman Old Style" pitchFamily="18" charset="0"/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buFont typeface="Wingdings 2" charset="2"/>
              <a:buChar char=""/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buFont typeface="Wingdings 2" charset="2"/>
              <a:buChar char=""/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buFont typeface="Wingdings 2" charset="2"/>
              <a:buChar char=""/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buFont typeface="Wingdings 2" charset="2"/>
              <a:buChar char=""/>
              <a:defRPr/>
            </a:pPr>
            <a:endParaRPr lang="en-US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41987" name="Picture 7" descr="HOJA DE FIRMAS 0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248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44563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Verdana" charset="0"/>
              </a:rPr>
              <a:t>WHAT HAVE WE LEARNED?  LITERACY SUPPORT MUST BE AN ENJOYABLE AND AFFIRMING EXPERIENCE.</a:t>
            </a:r>
            <a:endParaRPr lang="en-US" sz="2400" b="1" dirty="0">
              <a:latin typeface="Verdana" charset="0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dirty="0">
              <a:latin typeface="Verdana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Verdana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>
              <a:latin typeface="Verdana" charset="0"/>
            </a:endParaRPr>
          </a:p>
        </p:txBody>
      </p:sp>
      <p:pic>
        <p:nvPicPr>
          <p:cNvPr id="43011" name="Picture 4" descr="HOJA DE FIRMAS 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2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Verdana" charset="0"/>
              </a:rPr>
              <a:t>Improved </a:t>
            </a:r>
            <a:r>
              <a:rPr lang="en-US" dirty="0" smtClean="0">
                <a:latin typeface="Verdana" charset="0"/>
              </a:rPr>
              <a:t>Collaboration </a:t>
            </a:r>
            <a:r>
              <a:rPr lang="en-US" dirty="0">
                <a:latin typeface="Verdana" charset="0"/>
              </a:rPr>
              <a:t>to yield Outcomes for children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600" dirty="0">
                <a:ea typeface="+mn-ea"/>
                <a:cs typeface="+mn-cs"/>
              </a:rPr>
              <a:t>Director of Learning Supports serves on the Hall County Commission on Children and Families to share information and link resources.</a:t>
            </a:r>
          </a:p>
          <a:p>
            <a:pPr marL="0" indent="0" eaLnBrk="1" fontAlgn="auto" hangingPunct="1">
              <a:lnSpc>
                <a:spcPct val="90000"/>
              </a:lnSpc>
              <a:buFont typeface="Wingdings 2" charset="0"/>
              <a:buNone/>
              <a:defRPr/>
            </a:pPr>
            <a:endParaRPr lang="en-US" sz="26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600" dirty="0">
                <a:ea typeface="+mn-ea"/>
                <a:cs typeface="+mn-cs"/>
              </a:rPr>
              <a:t>School district coordinates with six college-universities in Professional Development School collaborations to promote literacy initiatives</a:t>
            </a: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endParaRPr lang="en-US" sz="26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600" dirty="0">
                <a:ea typeface="+mn-ea"/>
                <a:cs typeface="+mn-cs"/>
              </a:rPr>
              <a:t>Superintendent serves on the United Way Board of Directors.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endParaRPr lang="en-US" sz="26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600" dirty="0">
                <a:ea typeface="+mn-ea"/>
                <a:cs typeface="+mn-cs"/>
              </a:rPr>
              <a:t>Superintendent serves on the Chamber of Commerce Board of Directors, Economic Development Council, and Issues Committees.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endParaRPr lang="en-US" sz="26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600" dirty="0">
                <a:ea typeface="+mn-ea"/>
                <a:cs typeface="+mn-cs"/>
              </a:rPr>
              <a:t>Intergovernmental agreements with City of Gainesville Park and Recreation and Hall County Schools ( neighboring districts)</a:t>
            </a: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endParaRPr lang="en-US" sz="26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r>
              <a:rPr lang="en-US" sz="2600" dirty="0">
                <a:ea typeface="+mn-ea"/>
                <a:cs typeface="+mn-cs"/>
              </a:rPr>
              <a:t>Grant collaborations with Boys and Girls Club, YMCA, Park and Recreation</a:t>
            </a:r>
            <a:r>
              <a:rPr lang="en-US" sz="2600" dirty="0" smtClean="0">
                <a:ea typeface="+mn-ea"/>
                <a:cs typeface="+mn-cs"/>
              </a:rPr>
              <a:t>, </a:t>
            </a:r>
            <a:r>
              <a:rPr lang="en-US" sz="2600" dirty="0" err="1" smtClean="0">
                <a:ea typeface="+mn-ea"/>
                <a:cs typeface="+mn-cs"/>
              </a:rPr>
              <a:t>Centerpoint</a:t>
            </a:r>
            <a:r>
              <a:rPr lang="en-US" sz="2600" dirty="0" smtClean="0">
                <a:ea typeface="+mn-ea"/>
                <a:cs typeface="+mn-cs"/>
              </a:rPr>
              <a:t> </a:t>
            </a:r>
            <a:r>
              <a:rPr lang="en-US" sz="2600" dirty="0">
                <a:ea typeface="+mn-ea"/>
                <a:cs typeface="+mn-cs"/>
              </a:rPr>
              <a:t>Counseling and Mentorship Agency, City of Gainesville Transit System</a:t>
            </a:r>
          </a:p>
          <a:p>
            <a:pPr eaLnBrk="1" fontAlgn="auto" hangingPunct="1">
              <a:lnSpc>
                <a:spcPct val="90000"/>
              </a:lnSpc>
              <a:buFontTx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 2" charset="2"/>
              <a:buChar char="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124700" cy="923925"/>
          </a:xfrm>
        </p:spPr>
        <p:txBody>
          <a:bodyPr/>
          <a:lstStyle/>
          <a:p>
            <a:pPr eaLnBrk="1" hangingPunct="1"/>
            <a:r>
              <a:rPr lang="en-US" sz="2800">
                <a:latin typeface="Verdana" charset="0"/>
              </a:rPr>
              <a:t>OUTCOMES SPEAK FOR THE COMMUNITY-SCHOOL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48600" cy="5410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2400" u="sng" dirty="0" smtClean="0">
                <a:ea typeface="+mn-ea"/>
                <a:cs typeface="+mn-cs"/>
              </a:rPr>
              <a:t>Graduation </a:t>
            </a:r>
            <a:r>
              <a:rPr lang="en-US" sz="2400" u="sng" dirty="0">
                <a:ea typeface="+mn-ea"/>
                <a:cs typeface="+mn-cs"/>
              </a:rPr>
              <a:t>rate </a:t>
            </a:r>
            <a:r>
              <a:rPr lang="en-US" sz="2400" dirty="0">
                <a:ea typeface="+mn-ea"/>
                <a:cs typeface="+mn-cs"/>
              </a:rPr>
              <a:t>has moved from 73.3 three years ago to 87.2 this year</a:t>
            </a:r>
          </a:p>
          <a:p>
            <a:pPr marL="0" indent="0" eaLnBrk="1" fontAlgn="auto" hangingPunct="1">
              <a:lnSpc>
                <a:spcPct val="90000"/>
              </a:lnSpc>
              <a:buFont typeface="Wingdings 2" charset="2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2400" dirty="0">
                <a:ea typeface="+mn-ea"/>
                <a:cs typeface="+mn-cs"/>
              </a:rPr>
              <a:t>More students achieving </a:t>
            </a:r>
            <a:r>
              <a:rPr lang="en-US" sz="2400" u="sng" dirty="0">
                <a:ea typeface="+mn-ea"/>
                <a:cs typeface="+mn-cs"/>
              </a:rPr>
              <a:t>“Exceeding Expectations” </a:t>
            </a:r>
            <a:r>
              <a:rPr lang="en-US" sz="2400" dirty="0">
                <a:ea typeface="+mn-ea"/>
                <a:cs typeface="+mn-cs"/>
              </a:rPr>
              <a:t>on state testing than ever before and at every school</a:t>
            </a:r>
          </a:p>
          <a:p>
            <a:pPr marL="0" indent="0" eaLnBrk="1" fontAlgn="auto" hangingPunct="1">
              <a:lnSpc>
                <a:spcPct val="90000"/>
              </a:lnSpc>
              <a:buFont typeface="Wingdings 2" charset="2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2400" u="sng" dirty="0">
                <a:ea typeface="+mn-ea"/>
                <a:cs typeface="+mn-cs"/>
              </a:rPr>
              <a:t>Disciplinary</a:t>
            </a:r>
            <a:r>
              <a:rPr lang="en-US" sz="2400" dirty="0">
                <a:ea typeface="+mn-ea"/>
                <a:cs typeface="+mn-cs"/>
              </a:rPr>
              <a:t> tribunals </a:t>
            </a:r>
            <a:r>
              <a:rPr lang="en-US" sz="2400" u="sng" dirty="0">
                <a:ea typeface="+mn-ea"/>
                <a:cs typeface="+mn-cs"/>
              </a:rPr>
              <a:t>decreased by 27% </a:t>
            </a:r>
          </a:p>
          <a:p>
            <a:pPr marL="0" indent="0" eaLnBrk="1" fontAlgn="auto" hangingPunct="1">
              <a:lnSpc>
                <a:spcPct val="90000"/>
              </a:lnSpc>
              <a:buFont typeface="Wingdings 2" charset="2"/>
              <a:buNone/>
              <a:defRPr/>
            </a:pPr>
            <a:endParaRPr lang="en-US" sz="2400" dirty="0">
              <a:ea typeface="+mn-ea"/>
              <a:cs typeface="+mn-cs"/>
            </a:endParaRPr>
          </a:p>
          <a:p>
            <a:pPr eaLnBrk="1" fontAlgn="auto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2400" u="sng" dirty="0">
                <a:ea typeface="+mn-ea"/>
                <a:cs typeface="+mn-cs"/>
              </a:rPr>
              <a:t>Increased family and community engagement</a:t>
            </a:r>
            <a:r>
              <a:rPr lang="en-US" sz="2400" dirty="0">
                <a:ea typeface="+mn-ea"/>
                <a:cs typeface="+mn-cs"/>
              </a:rPr>
              <a:t>: Successfully implementing Read and Rise to help bridge school-home-community connections.</a:t>
            </a:r>
          </a:p>
          <a:p>
            <a:pPr lvl="1" eaLnBrk="1" fontAlgn="auto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2400" u="sng" dirty="0">
                <a:ea typeface="+mn-ea"/>
              </a:rPr>
              <a:t>More than 92% </a:t>
            </a:r>
            <a:r>
              <a:rPr lang="en-US" sz="2400" dirty="0">
                <a:ea typeface="+mn-ea"/>
              </a:rPr>
              <a:t>of participating parents reported an increase in </a:t>
            </a:r>
            <a:r>
              <a:rPr lang="en-US" sz="2400" u="sng" dirty="0">
                <a:ea typeface="+mn-ea"/>
              </a:rPr>
              <a:t>supporting their children’s literacy development at home.  </a:t>
            </a:r>
          </a:p>
          <a:p>
            <a:pPr marL="0" indent="0" eaLnBrk="1" fontAlgn="auto" hangingPunct="1">
              <a:buFont typeface="Wingdings 2" charset="2"/>
              <a:buNone/>
              <a:defRPr/>
            </a:pPr>
            <a:endParaRPr lang="en-US" sz="12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1009650" y="228600"/>
            <a:ext cx="7124700" cy="1371601"/>
          </a:xfrm>
        </p:spPr>
        <p:txBody>
          <a:bodyPr/>
          <a:lstStyle/>
          <a:p>
            <a:pPr algn="ctr"/>
            <a:r>
              <a:rPr lang="en-US" dirty="0">
                <a:latin typeface="Verdana" charset="0"/>
              </a:rPr>
              <a:t>LEARNING SUPPORTS </a:t>
            </a:r>
            <a:br>
              <a:rPr lang="en-US" dirty="0">
                <a:latin typeface="Verdana" charset="0"/>
              </a:rPr>
            </a:br>
            <a:r>
              <a:rPr lang="en-US" dirty="0">
                <a:latin typeface="Verdana" charset="0"/>
              </a:rPr>
              <a:t>RESOURCE </a:t>
            </a:r>
            <a:r>
              <a:rPr lang="en-US" dirty="0" smtClean="0">
                <a:latin typeface="Verdana" charset="0"/>
              </a:rPr>
              <a:t>MAPPING:</a:t>
            </a:r>
            <a:r>
              <a:rPr lang="en-US" dirty="0">
                <a:latin typeface="Verdana" charset="0"/>
              </a:rPr>
              <a:t/>
            </a:r>
            <a:br>
              <a:rPr lang="en-US" dirty="0">
                <a:latin typeface="Verdana" charset="0"/>
              </a:rPr>
            </a:br>
            <a:r>
              <a:rPr lang="en-US" dirty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Group Discussion</a:t>
            </a:r>
            <a:endParaRPr lang="en-US" dirty="0">
              <a:latin typeface="Verdana" charset="0"/>
            </a:endParaRP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5105400"/>
          </a:xfrm>
        </p:spPr>
        <p:txBody>
          <a:bodyPr/>
          <a:lstStyle/>
          <a:p>
            <a:pPr marL="0" indent="0">
              <a:buFont typeface="Wingdings 2" charset="0"/>
              <a:buNone/>
            </a:pPr>
            <a:r>
              <a:rPr lang="en-US" sz="2000" dirty="0">
                <a:latin typeface="Verdana" charset="0"/>
              </a:rPr>
              <a:t>In your district or organization…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What </a:t>
            </a:r>
            <a:r>
              <a:rPr lang="en-US" sz="2000" dirty="0">
                <a:latin typeface="Verdana" charset="0"/>
              </a:rPr>
              <a:t>kinds of supports are you providing around family and community engagement and who are you offering them to </a:t>
            </a:r>
            <a:r>
              <a:rPr lang="en-US" sz="2000" dirty="0" smtClean="0">
                <a:latin typeface="Verdana" charset="0"/>
              </a:rPr>
              <a:t>? (All </a:t>
            </a:r>
            <a:r>
              <a:rPr lang="en-US" sz="2000" dirty="0">
                <a:latin typeface="Verdana" charset="0"/>
              </a:rPr>
              <a:t>families, Some families, </a:t>
            </a:r>
            <a:r>
              <a:rPr lang="en-US" sz="2000" dirty="0" smtClean="0">
                <a:latin typeface="Verdana" charset="0"/>
              </a:rPr>
              <a:t>Case By </a:t>
            </a:r>
            <a:r>
              <a:rPr lang="en-US" sz="2000" dirty="0">
                <a:latin typeface="Verdana" charset="0"/>
              </a:rPr>
              <a:t>case)</a:t>
            </a:r>
          </a:p>
          <a:p>
            <a:pPr marL="0" indent="0">
              <a:buFont typeface="Wingdings 2" charset="0"/>
              <a:buNone/>
            </a:pPr>
            <a:endParaRPr lang="en-US" sz="2000" u="sng" dirty="0" smtClean="0">
              <a:latin typeface="Verdana" charset="0"/>
            </a:endParaRPr>
          </a:p>
          <a:p>
            <a:pPr marL="0" indent="0">
              <a:buFont typeface="Wingdings 2" charset="0"/>
              <a:buNone/>
            </a:pPr>
            <a:r>
              <a:rPr lang="en-US" sz="2000" u="sng" dirty="0" smtClean="0">
                <a:latin typeface="Verdana" charset="0"/>
              </a:rPr>
              <a:t>Consider </a:t>
            </a:r>
            <a:r>
              <a:rPr lang="en-US" sz="2000" u="sng" dirty="0">
                <a:latin typeface="Verdana" charset="0"/>
              </a:rPr>
              <a:t>the following</a:t>
            </a:r>
            <a:r>
              <a:rPr lang="en-US" sz="2000" u="sng" dirty="0" smtClean="0">
                <a:latin typeface="Verdana" charset="0"/>
              </a:rPr>
              <a:t>: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How </a:t>
            </a:r>
            <a:r>
              <a:rPr lang="en-US" sz="2000" dirty="0">
                <a:latin typeface="Verdana" charset="0"/>
              </a:rPr>
              <a:t>valuable is the activity? </a:t>
            </a:r>
            <a:r>
              <a:rPr lang="en-US" sz="2000" dirty="0" smtClean="0">
                <a:latin typeface="Verdana" charset="0"/>
              </a:rPr>
              <a:t>(i.e. outcomes)</a:t>
            </a:r>
            <a:endParaRPr lang="en-US" sz="2000" dirty="0">
              <a:latin typeface="Verdana" charset="0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Are </a:t>
            </a:r>
            <a:r>
              <a:rPr lang="en-US" sz="2000" dirty="0">
                <a:latin typeface="Verdana" charset="0"/>
              </a:rPr>
              <a:t>there gaps </a:t>
            </a:r>
            <a:r>
              <a:rPr lang="en-US" sz="2000" dirty="0" smtClean="0">
                <a:latin typeface="Verdana" charset="0"/>
              </a:rPr>
              <a:t>and/or </a:t>
            </a:r>
            <a:r>
              <a:rPr lang="en-US" sz="2000" dirty="0">
                <a:latin typeface="Verdana" charset="0"/>
              </a:rPr>
              <a:t>areas of duplication?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Verdana" charset="0"/>
              </a:rPr>
              <a:t>What </a:t>
            </a:r>
            <a:r>
              <a:rPr lang="en-US" sz="2000" dirty="0">
                <a:latin typeface="Verdana" charset="0"/>
              </a:rPr>
              <a:t>partners are currently involved? Who else might help you meet </a:t>
            </a:r>
            <a:r>
              <a:rPr lang="en-US" sz="2000" dirty="0" smtClean="0">
                <a:latin typeface="Verdana" charset="0"/>
              </a:rPr>
              <a:t>shared goals to </a:t>
            </a:r>
            <a:r>
              <a:rPr lang="en-US" sz="2000" smtClean="0">
                <a:latin typeface="Verdana" charset="0"/>
              </a:rPr>
              <a:t>ensure outcomes?</a:t>
            </a:r>
            <a:endParaRPr lang="en-US" sz="2000" dirty="0">
              <a:latin typeface="Verdana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Verdana" charset="0"/>
              </a:rPr>
              <a:t/>
            </a:r>
            <a:br>
              <a:rPr lang="en-US" sz="4000">
                <a:latin typeface="Verdana" charset="0"/>
              </a:rPr>
            </a:br>
            <a:r>
              <a:rPr lang="en-US" sz="4000">
                <a:latin typeface="Verdana" charset="0"/>
              </a:rPr>
              <a:t>Our shared vision and mission…</a:t>
            </a:r>
            <a:br>
              <a:rPr lang="en-US" sz="4000">
                <a:latin typeface="Verdana" charset="0"/>
              </a:rPr>
            </a:br>
            <a:endParaRPr lang="en-US" sz="4000">
              <a:latin typeface="Verdana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buFont typeface="Wingdings 2" charset="2"/>
              <a:buChar char=""/>
              <a:defRPr/>
            </a:pPr>
            <a:endParaRPr lang="en-US" sz="2800" dirty="0">
              <a:ea typeface="+mn-ea"/>
              <a:cs typeface="+mn-cs"/>
            </a:endParaRP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2800" dirty="0">
                <a:ea typeface="+mn-ea"/>
                <a:cs typeface="+mn-cs"/>
              </a:rPr>
              <a:t>Our students will think critically, act compassionately, work meaningfully, choose wisely, and live joyfully.</a:t>
            </a:r>
          </a:p>
          <a:p>
            <a:pPr eaLnBrk="1" fontAlgn="auto" hangingPunct="1">
              <a:buFontTx/>
              <a:buNone/>
              <a:defRPr/>
            </a:pPr>
            <a:endParaRPr lang="en-US" sz="2800" dirty="0">
              <a:ea typeface="+mn-ea"/>
              <a:cs typeface="+mn-cs"/>
            </a:endParaRP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2800" dirty="0">
                <a:ea typeface="+mn-ea"/>
                <a:cs typeface="+mn-cs"/>
              </a:rPr>
              <a:t>As ONE GAINESVILLE, we will </a:t>
            </a:r>
            <a:r>
              <a:rPr lang="en-US" sz="2800" u="sng" dirty="0">
                <a:ea typeface="+mn-ea"/>
                <a:cs typeface="+mn-cs"/>
              </a:rPr>
              <a:t>inspire</a:t>
            </a:r>
            <a:r>
              <a:rPr lang="en-US" sz="2800" dirty="0">
                <a:ea typeface="+mn-ea"/>
                <a:cs typeface="+mn-cs"/>
              </a:rPr>
              <a:t> </a:t>
            </a:r>
            <a:r>
              <a:rPr lang="en-US" sz="2800" u="sng" dirty="0">
                <a:ea typeface="+mn-ea"/>
                <a:cs typeface="+mn-cs"/>
              </a:rPr>
              <a:t>nurture</a:t>
            </a:r>
            <a:r>
              <a:rPr lang="en-US" sz="2800" dirty="0">
                <a:ea typeface="+mn-ea"/>
                <a:cs typeface="+mn-cs"/>
              </a:rPr>
              <a:t>, </a:t>
            </a:r>
            <a:r>
              <a:rPr lang="en-US" sz="2800" u="sng" dirty="0">
                <a:ea typeface="+mn-ea"/>
                <a:cs typeface="+mn-cs"/>
              </a:rPr>
              <a:t>challenge</a:t>
            </a:r>
            <a:r>
              <a:rPr lang="en-US" sz="2800" dirty="0">
                <a:ea typeface="+mn-ea"/>
                <a:cs typeface="+mn-cs"/>
              </a:rPr>
              <a:t>, and </a:t>
            </a:r>
            <a:r>
              <a:rPr lang="en-US" sz="2800" u="sng" dirty="0">
                <a:ea typeface="+mn-ea"/>
                <a:cs typeface="+mn-cs"/>
              </a:rPr>
              <a:t>prepare</a:t>
            </a:r>
            <a:r>
              <a:rPr lang="en-US" sz="2800" dirty="0">
                <a:ea typeface="+mn-ea"/>
                <a:cs typeface="+mn-cs"/>
              </a:rPr>
              <a:t> our students as we educate them to be successful in a 21</a:t>
            </a:r>
            <a:r>
              <a:rPr lang="en-US" sz="2800" baseline="30000" dirty="0">
                <a:ea typeface="+mn-ea"/>
                <a:cs typeface="+mn-cs"/>
              </a:rPr>
              <a:t>st</a:t>
            </a:r>
            <a:r>
              <a:rPr lang="en-US" sz="2800" dirty="0">
                <a:ea typeface="+mn-ea"/>
                <a:cs typeface="+mn-cs"/>
              </a:rPr>
              <a:t> century global society</a:t>
            </a:r>
            <a:r>
              <a:rPr lang="en-US" sz="2800" dirty="0" smtClean="0">
                <a:ea typeface="+mn-ea"/>
                <a:cs typeface="+mn-cs"/>
              </a:rPr>
              <a:t>.</a:t>
            </a:r>
          </a:p>
          <a:p>
            <a:pPr marL="0" indent="0" eaLnBrk="1" fontAlgn="auto" hangingPunct="1">
              <a:buFont typeface="Wingdings 2" charset="0"/>
              <a:buNone/>
              <a:defRPr/>
            </a:pPr>
            <a:endParaRPr lang="en-US" sz="28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COLLABORATION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buFont typeface="Wingdings 2" charset="2"/>
              <a:buNone/>
              <a:defRPr/>
            </a:pPr>
            <a:r>
              <a:rPr lang="en-US" sz="2800" dirty="0">
                <a:ea typeface="+mn-ea"/>
                <a:cs typeface="+mn-cs"/>
              </a:rPr>
              <a:t>“</a:t>
            </a:r>
            <a:r>
              <a:rPr lang="en-US" sz="2800" dirty="0" smtClean="0">
                <a:ea typeface="+mn-ea"/>
                <a:cs typeface="+mn-cs"/>
              </a:rPr>
              <a:t>One of the most important, cross-cutting social policy perspectives to emerge in recent years is an awareness that no single institution can create all the conditions that young people need to flourish….”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endParaRPr lang="en-US" sz="2800" dirty="0">
              <a:ea typeface="+mn-ea"/>
              <a:cs typeface="+mn-cs"/>
            </a:endParaRPr>
          </a:p>
          <a:p>
            <a:pPr marL="0" indent="0" eaLnBrk="1" fontAlgn="auto" hangingPunct="1">
              <a:buFont typeface="Wingdings 2" charset="2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                             (</a:t>
            </a:r>
            <a:r>
              <a:rPr lang="en-US" dirty="0" err="1" smtClean="0">
                <a:ea typeface="+mn-ea"/>
                <a:cs typeface="+mn-cs"/>
              </a:rPr>
              <a:t>Melaville</a:t>
            </a:r>
            <a:r>
              <a:rPr lang="en-US" dirty="0" smtClean="0">
                <a:ea typeface="+mn-ea"/>
                <a:cs typeface="+mn-cs"/>
              </a:rPr>
              <a:t> and Blank, 1993)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5363" name="Picture 2" descr="C:\Documents and Settings\merrianne.dyer.GCSSK12\Local Settings\Temporary Internet Files\Content.IE5\XW3AWIK0\MC900439611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"/>
            <a:ext cx="20066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COLLABORATION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buFont typeface="Wingdings 2" charset="2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WHAT WE DO </a:t>
            </a:r>
            <a:r>
              <a:rPr lang="en-US" sz="2400" u="sng" dirty="0" smtClean="0">
                <a:ea typeface="+mn-ea"/>
                <a:cs typeface="+mn-cs"/>
              </a:rPr>
              <a:t>NOT</a:t>
            </a:r>
            <a:r>
              <a:rPr lang="en-US" sz="2400" dirty="0" smtClean="0">
                <a:ea typeface="+mn-ea"/>
                <a:cs typeface="+mn-cs"/>
              </a:rPr>
              <a:t> WANT IS…</a:t>
            </a:r>
          </a:p>
          <a:p>
            <a:pPr marL="0" indent="0" eaLnBrk="1" fontAlgn="auto" hangingPunct="1">
              <a:buFont typeface="Wingdings 2" charset="2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Poorly implemented collaborations:</a:t>
            </a:r>
          </a:p>
          <a:p>
            <a:pPr eaLnBrk="1" fontAlgn="auto" hangingPunct="1">
              <a:buFontTx/>
              <a:buChar char="-"/>
              <a:defRPr/>
            </a:pPr>
            <a:r>
              <a:rPr lang="en-US" sz="2400" dirty="0" smtClean="0">
                <a:ea typeface="+mn-ea"/>
                <a:cs typeface="+mn-cs"/>
              </a:rPr>
              <a:t>Can end up being another reform effort that promised a lot, did little good, and even did some harm</a:t>
            </a:r>
          </a:p>
          <a:p>
            <a:pPr eaLnBrk="1" fontAlgn="auto" hangingPunct="1">
              <a:buFontTx/>
              <a:buChar char="-"/>
              <a:defRPr/>
            </a:pPr>
            <a:r>
              <a:rPr lang="en-US" sz="2400" dirty="0" smtClean="0">
                <a:ea typeface="+mn-ea"/>
                <a:cs typeface="+mn-cs"/>
              </a:rPr>
              <a:t>Makes the concern about widespread fragmentation of school/community interventions even worse if we stop moving forward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OUR BELIEFS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Verdana" charset="0"/>
              </a:rPr>
              <a:t>We believe that the collaborative actions of students, parents, community, and the school system are the determining factors in the success of our students.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Verdana" charset="0"/>
              </a:rPr>
              <a:t>We believe that high expectations for EVERYONE drives success.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Verdana" charset="0"/>
              </a:rPr>
              <a:t>We believe that continuous learning occurs best in a safe, nurturing, and stimulating environment</a:t>
            </a:r>
            <a:r>
              <a:rPr lang="en-US">
                <a:latin typeface="Verdana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What barriers prevent literacy development?</a:t>
            </a:r>
            <a:br>
              <a:rPr lang="en-US">
                <a:latin typeface="Verdana" charset="0"/>
              </a:rPr>
            </a:br>
            <a:endParaRPr lang="en-US" sz="3600">
              <a:latin typeface="Verdana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Verdana" charset="0"/>
              </a:rPr>
              <a:t>Cultural and/or language disconnects</a:t>
            </a:r>
          </a:p>
          <a:p>
            <a:pPr eaLnBrk="1" hangingPunct="1"/>
            <a:r>
              <a:rPr lang="en-US" sz="2400">
                <a:latin typeface="Verdana" charset="0"/>
              </a:rPr>
              <a:t>Different priorities </a:t>
            </a:r>
          </a:p>
          <a:p>
            <a:pPr eaLnBrk="1" hangingPunct="1"/>
            <a:r>
              <a:rPr lang="en-US" sz="2400">
                <a:latin typeface="Verdana" charset="0"/>
              </a:rPr>
              <a:t>Expectations of roles and responsibilities are not connected and/or were not modeled in their childhood</a:t>
            </a:r>
          </a:p>
          <a:p>
            <a:pPr eaLnBrk="1" hangingPunct="1"/>
            <a:r>
              <a:rPr lang="en-US" sz="2400">
                <a:latin typeface="Verdana" charset="0"/>
              </a:rPr>
              <a:t>Negative experiences with school or authority</a:t>
            </a:r>
          </a:p>
          <a:p>
            <a:pPr eaLnBrk="1" hangingPunct="1"/>
            <a:endParaRPr lang="en-US">
              <a:latin typeface="Verdana" charset="0"/>
            </a:endParaRPr>
          </a:p>
          <a:p>
            <a:pPr eaLnBrk="1" hangingPunct="1"/>
            <a:endParaRPr lang="en-US">
              <a:latin typeface="Verdana" charset="0"/>
            </a:endParaRPr>
          </a:p>
          <a:p>
            <a:pPr eaLnBrk="1" hangingPunct="1"/>
            <a:endParaRPr lang="en-US"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 rtlCol="0">
            <a:normAutofit fontScale="40000" lnSpcReduction="20000"/>
          </a:bodyPr>
          <a:lstStyle/>
          <a:p>
            <a:pPr marL="0" indent="0" eaLnBrk="1" fontAlgn="auto" hangingPunct="1">
              <a:buFont typeface="Wingdings 2" charset="0"/>
              <a:buNone/>
              <a:defRPr/>
            </a:pPr>
            <a:r>
              <a:rPr lang="en-US" sz="5000" b="1" dirty="0" smtClean="0">
                <a:ea typeface="+mn-ea"/>
                <a:cs typeface="+mn-cs"/>
              </a:rPr>
              <a:t>A snapshot of Gainesville: </a:t>
            </a:r>
          </a:p>
          <a:p>
            <a:pPr marL="0" indent="0" eaLnBrk="1" fontAlgn="auto" hangingPunct="1">
              <a:buFont typeface="Wingdings 2" charset="0"/>
              <a:buNone/>
              <a:defRPr/>
            </a:pPr>
            <a:endParaRPr lang="en-US" sz="2400" b="1" dirty="0" smtClean="0">
              <a:ea typeface="+mn-ea"/>
              <a:cs typeface="+mn-cs"/>
            </a:endParaRP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 smtClean="0">
                <a:ea typeface="+mn-ea"/>
                <a:cs typeface="+mn-cs"/>
              </a:rPr>
              <a:t>Gainesville</a:t>
            </a:r>
            <a:r>
              <a:rPr lang="en-US" sz="5100" b="1" dirty="0">
                <a:ea typeface="+mn-ea"/>
                <a:cs typeface="+mn-cs"/>
              </a:rPr>
              <a:t>, GA, is located 60 miles northeast of Atlanta; a mid-size urban district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>
                <a:ea typeface="+mn-ea"/>
                <a:cs typeface="+mn-cs"/>
              </a:rPr>
              <a:t>Title I School District – 80% poverty rate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>
                <a:ea typeface="+mn-ea"/>
                <a:cs typeface="+mn-cs"/>
              </a:rPr>
              <a:t>Charter School District- all schools are charter </a:t>
            </a:r>
            <a:r>
              <a:rPr lang="en-US" sz="5100" b="1" dirty="0" smtClean="0">
                <a:ea typeface="+mn-ea"/>
                <a:cs typeface="+mn-cs"/>
              </a:rPr>
              <a:t>schools</a:t>
            </a:r>
          </a:p>
          <a:p>
            <a:pPr eaLnBrk="1" hangingPunct="1">
              <a:defRPr/>
            </a:pPr>
            <a:r>
              <a:rPr lang="en-US" sz="5100" dirty="0" smtClean="0">
                <a:latin typeface="Bookman Old Style" pitchFamily="18" charset="0"/>
              </a:rPr>
              <a:t>One of the fastest changing demographics in the country: </a:t>
            </a:r>
          </a:p>
          <a:p>
            <a:pPr lvl="1" eaLnBrk="1" hangingPunct="1">
              <a:defRPr/>
            </a:pPr>
            <a:r>
              <a:rPr lang="en-US" sz="5100" dirty="0" smtClean="0">
                <a:latin typeface="Bookman Old Style" pitchFamily="18" charset="0"/>
              </a:rPr>
              <a:t>54% Hispanic 22% African American, 20% Caucasian, 4% Asian and Multi-Ethnic/Racial</a:t>
            </a:r>
            <a:endParaRPr lang="en-US" sz="5100" b="1" dirty="0">
              <a:ea typeface="+mn-ea"/>
            </a:endParaRP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 smtClean="0">
                <a:ea typeface="+mn-ea"/>
                <a:cs typeface="+mn-cs"/>
              </a:rPr>
              <a:t>38</a:t>
            </a:r>
            <a:r>
              <a:rPr lang="en-US" sz="5100" b="1" dirty="0">
                <a:ea typeface="+mn-ea"/>
                <a:cs typeface="+mn-cs"/>
              </a:rPr>
              <a:t>% of students are English Language Learners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>
                <a:ea typeface="+mn-ea"/>
                <a:cs typeface="+mn-cs"/>
              </a:rPr>
              <a:t>11% are Students with Disabilities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>
                <a:ea typeface="+mn-ea"/>
                <a:cs typeface="+mn-cs"/>
              </a:rPr>
              <a:t>13% are identified as Gifted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>
                <a:ea typeface="+mn-ea"/>
                <a:cs typeface="+mn-cs"/>
              </a:rPr>
              <a:t>7, 172 students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r>
              <a:rPr lang="en-US" sz="5100" b="1" dirty="0">
                <a:ea typeface="+mn-ea"/>
                <a:cs typeface="+mn-cs"/>
              </a:rPr>
              <a:t>10% of students pay tuition to attend GCSS</a:t>
            </a:r>
          </a:p>
          <a:p>
            <a:pPr eaLnBrk="1" fontAlgn="auto" hangingPunct="1">
              <a:buFont typeface="Wingdings 2" charset="2"/>
              <a:buChar char=""/>
              <a:defRPr/>
            </a:pPr>
            <a:endParaRPr lang="en-US" sz="2400" b="1" dirty="0">
              <a:ea typeface="+mn-ea"/>
              <a:cs typeface="+mn-cs"/>
            </a:endParaRPr>
          </a:p>
          <a:p>
            <a:pPr eaLnBrk="1" fontAlgn="auto" hangingPunct="1">
              <a:buFontTx/>
              <a:buNone/>
              <a:defRPr/>
            </a:pPr>
            <a:endParaRPr lang="en-US" sz="2400" b="1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5800" y="609600"/>
            <a:ext cx="7620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To help achieve student and school goals, Gainesville City Schools uses a </a:t>
            </a:r>
            <a:r>
              <a:rPr lang="en-US" sz="2400" u="sng" dirty="0">
                <a:latin typeface="+mn-lt"/>
                <a:ea typeface="+mn-ea"/>
                <a:cs typeface="+mn-cs"/>
              </a:rPr>
              <a:t>Comprehensive System of Learning Support Framework</a:t>
            </a:r>
          </a:p>
          <a:p>
            <a:pPr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Developed by Drs. Howard Adelman and Linda Taylor, UCLA Center for Mental Health in Schools. Based on more than 30 years of research and implementation.</a:t>
            </a:r>
          </a:p>
          <a:p>
            <a:pPr marL="457200" indent="-457200">
              <a:buFont typeface="Arial"/>
              <a:buChar char="•"/>
              <a:defRPr/>
            </a:pPr>
            <a:endParaRPr lang="en-US" sz="2400" dirty="0">
              <a:latin typeface="+mn-lt"/>
              <a:ea typeface="+mn-ea"/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Led by UCLA, Scholastic Classroom and Community Group and AASA, the district is part of a Learning Supports Lead District Collaborative along with Stillwater, MN and Grant Parish, LA</a:t>
            </a:r>
          </a:p>
          <a:p>
            <a:pPr algn="ctr">
              <a:defRPr/>
            </a:pPr>
            <a:endParaRPr lang="en-US" sz="3600" dirty="0">
              <a:latin typeface="Bookman Old Style" pitchFamily="18" charset="0"/>
              <a:ea typeface="+mn-ea"/>
              <a:cs typeface="+mn-cs"/>
            </a:endParaRPr>
          </a:p>
          <a:p>
            <a:pPr algn="ctr">
              <a:defRPr/>
            </a:pPr>
            <a:endParaRPr lang="en-US" sz="3200" dirty="0"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114800" y="4800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3489325" y="5259388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3649663" y="5562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Pristi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</a:t>
            </a:r>
          </a:p>
        </p:txBody>
      </p: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990600" y="4330700"/>
            <a:ext cx="716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>
              <a:latin typeface="Bookman Old Style" charset="0"/>
            </a:endParaRPr>
          </a:p>
          <a:p>
            <a:pPr algn="ctr"/>
            <a:endParaRPr lang="en-US" sz="2400">
              <a:latin typeface="Bookman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533400"/>
            <a:ext cx="5181600" cy="6324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5875" y="1905000"/>
            <a:ext cx="2073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latin typeface="+mj-lt"/>
                <a:ea typeface="+mn-ea"/>
                <a:cs typeface="+mn-cs"/>
              </a:rPr>
              <a:t>Fragmented</a:t>
            </a:r>
          </a:p>
          <a:p>
            <a:pPr algn="ctr" eaLnBrk="0" hangingPunct="0">
              <a:defRPr/>
            </a:pPr>
            <a:r>
              <a:rPr lang="en-US" sz="2400" dirty="0">
                <a:latin typeface="+mj-lt"/>
                <a:ea typeface="+mn-ea"/>
                <a:cs typeface="+mn-cs"/>
              </a:rPr>
              <a:t>Policy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010400" y="4267200"/>
            <a:ext cx="213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latin typeface="+mj-lt"/>
                <a:ea typeface="+mn-ea"/>
                <a:cs typeface="+mn-cs"/>
              </a:rPr>
              <a:t>Fragmented</a:t>
            </a:r>
          </a:p>
          <a:p>
            <a:pPr algn="ctr" eaLnBrk="0" hangingPunct="0">
              <a:defRPr/>
            </a:pPr>
            <a:r>
              <a:rPr lang="en-US" sz="2400" dirty="0">
                <a:latin typeface="+mj-lt"/>
                <a:ea typeface="+mn-ea"/>
                <a:cs typeface="+mn-cs"/>
              </a:rPr>
              <a:t>Practices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172" y="36477"/>
            <a:ext cx="8991600" cy="400110"/>
          </a:xfrm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j-ea"/>
                <a:cs typeface="Bookman Old Style"/>
              </a:rPr>
              <a:t>A Traditional Approach to </a:t>
            </a:r>
            <a:r>
              <a:rPr lang="en-US" sz="2000" b="1" dirty="0" smtClean="0">
                <a:latin typeface="+mn-lt"/>
                <a:ea typeface="+mj-ea"/>
                <a:cs typeface="Bookman Old Style"/>
              </a:rPr>
              <a:t>Learning Supports</a:t>
            </a:r>
            <a:endParaRPr lang="en-US" sz="2000" dirty="0">
              <a:latin typeface="+mn-lt"/>
              <a:ea typeface="+mj-ea"/>
              <a:cs typeface="Bookman Old Styl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TC102455610[[fn=Autumn]]</Template>
  <TotalTime>1433</TotalTime>
  <Words>1012</Words>
  <Application>Microsoft Office PowerPoint</Application>
  <PresentationFormat>On-screen Show (4:3)</PresentationFormat>
  <Paragraphs>184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ＭＳ Ｐゴシック</vt:lpstr>
      <vt:lpstr>Arial</vt:lpstr>
      <vt:lpstr>Arial Narrow</vt:lpstr>
      <vt:lpstr>Bookman Old Style</vt:lpstr>
      <vt:lpstr>Calibri</vt:lpstr>
      <vt:lpstr>Corbel</vt:lpstr>
      <vt:lpstr>Courier New</vt:lpstr>
      <vt:lpstr>Myriad Pro</vt:lpstr>
      <vt:lpstr>Perpetua</vt:lpstr>
      <vt:lpstr>Pristina</vt:lpstr>
      <vt:lpstr>Trebuchet MS</vt:lpstr>
      <vt:lpstr>Verdana</vt:lpstr>
      <vt:lpstr>Wingdings</vt:lpstr>
      <vt:lpstr>Wingdings 2</vt:lpstr>
      <vt:lpstr>Autumn</vt:lpstr>
      <vt:lpstr>A Comprehensive System of Learning Supports:   Strengthening Family and Community Engagement  </vt:lpstr>
      <vt:lpstr>PowerPoint Presentation</vt:lpstr>
      <vt:lpstr>COLLABORATION     </vt:lpstr>
      <vt:lpstr>COLLABORATION    </vt:lpstr>
      <vt:lpstr>OUR BELIEFS</vt:lpstr>
      <vt:lpstr>What barriers prevent literacy development? </vt:lpstr>
      <vt:lpstr>PowerPoint Presentation</vt:lpstr>
      <vt:lpstr>PowerPoint Presentation</vt:lpstr>
      <vt:lpstr>A Traditional Approach to Learning Supports</vt:lpstr>
      <vt:lpstr>MOVING IN NEW DIRECTIONS</vt:lpstr>
      <vt:lpstr>MOVING IN NEW DIRECTIONS</vt:lpstr>
      <vt:lpstr>PowerPoint Presentation</vt:lpstr>
      <vt:lpstr>MOVING IN NEW DIRECTIONS</vt:lpstr>
      <vt:lpstr> The Gainesville Learning Supports Team</vt:lpstr>
      <vt:lpstr>Resource Mapping:  Analyze District, School, and Community Data </vt:lpstr>
      <vt:lpstr>PowerPoint Presentation</vt:lpstr>
      <vt:lpstr>PowerPoint Presentation</vt:lpstr>
      <vt:lpstr>Scholastic’s “READ AND RISE”  GAVE US A PLATFORM FOR FAMILY ENGAGEMENT</vt:lpstr>
      <vt:lpstr>READ AND RISE CAN LEVERAGE AND SUPPORT  OTHER PARENT RESOURCES</vt:lpstr>
      <vt:lpstr>READ AND RISE INCREASES PARENTS CONFIDENCE TO ENGAGE THEIR FAMILIES WITH LITERACY</vt:lpstr>
      <vt:lpstr>OUR SCHOOLS HAVE BECOME “COMMUNITY LITERACY CENTERS” AS A RESULT OF THE  ON-GOING COLLABORATION.</vt:lpstr>
      <vt:lpstr>WHAT HAVE WE LEARNED?  LITERACY SUPPORT MUST BE AN ENJOYABLE AND AFFIRMING EXPERIENCE.</vt:lpstr>
      <vt:lpstr>Improved Collaboration to yield Outcomes for children</vt:lpstr>
      <vt:lpstr>OUTCOMES SPEAK FOR THE COMMUNITY-SCHOOL CONNECTION</vt:lpstr>
      <vt:lpstr>LEARNING SUPPORTS  RESOURCE MAPPING:  Group Discussion</vt:lpstr>
      <vt:lpstr> Our shared vision and mission… </vt:lpstr>
    </vt:vector>
  </TitlesOfParts>
  <Company>Gainesville City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Holland Core Knowledge Academy</dc:title>
  <dc:creator>philip.elrod</dc:creator>
  <cp:lastModifiedBy>Howard</cp:lastModifiedBy>
  <cp:revision>74</cp:revision>
  <dcterms:created xsi:type="dcterms:W3CDTF">2011-02-14T19:45:40Z</dcterms:created>
  <dcterms:modified xsi:type="dcterms:W3CDTF">2015-10-28T17:38:22Z</dcterms:modified>
</cp:coreProperties>
</file>